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ti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handoutMasterIdLst>
    <p:handoutMasterId r:id="rId51"/>
  </p:handoutMasterIdLst>
  <p:sldIdLst>
    <p:sldId id="278" r:id="rId2"/>
    <p:sldId id="1002" r:id="rId3"/>
    <p:sldId id="1001" r:id="rId4"/>
    <p:sldId id="1071" r:id="rId5"/>
    <p:sldId id="1016" r:id="rId6"/>
    <p:sldId id="1080" r:id="rId7"/>
    <p:sldId id="1042" r:id="rId8"/>
    <p:sldId id="1040" r:id="rId9"/>
    <p:sldId id="1066" r:id="rId10"/>
    <p:sldId id="1049" r:id="rId11"/>
    <p:sldId id="1053" r:id="rId12"/>
    <p:sldId id="1023" r:id="rId13"/>
    <p:sldId id="1022" r:id="rId14"/>
    <p:sldId id="1089" r:id="rId15"/>
    <p:sldId id="1090" r:id="rId16"/>
    <p:sldId id="1091" r:id="rId17"/>
    <p:sldId id="1092" r:id="rId18"/>
    <p:sldId id="1096" r:id="rId19"/>
    <p:sldId id="1093" r:id="rId20"/>
    <p:sldId id="1099" r:id="rId21"/>
    <p:sldId id="1100" r:id="rId22"/>
    <p:sldId id="1094" r:id="rId23"/>
    <p:sldId id="1101" r:id="rId24"/>
    <p:sldId id="1103" r:id="rId25"/>
    <p:sldId id="1083" r:id="rId26"/>
    <p:sldId id="1055" r:id="rId27"/>
    <p:sldId id="1014" r:id="rId28"/>
    <p:sldId id="1052" r:id="rId29"/>
    <p:sldId id="1064" r:id="rId30"/>
    <p:sldId id="1065" r:id="rId31"/>
    <p:sldId id="1062" r:id="rId32"/>
    <p:sldId id="1063" r:id="rId33"/>
    <p:sldId id="1061" r:id="rId34"/>
    <p:sldId id="1067" r:id="rId35"/>
    <p:sldId id="1075" r:id="rId36"/>
    <p:sldId id="1076" r:id="rId37"/>
    <p:sldId id="1077" r:id="rId38"/>
    <p:sldId id="1070" r:id="rId39"/>
    <p:sldId id="1069" r:id="rId40"/>
    <p:sldId id="1084" r:id="rId41"/>
    <p:sldId id="1082" r:id="rId42"/>
    <p:sldId id="429" r:id="rId43"/>
    <p:sldId id="1012" r:id="rId44"/>
    <p:sldId id="1008" r:id="rId45"/>
    <p:sldId id="1046" r:id="rId46"/>
    <p:sldId id="1048" r:id="rId47"/>
    <p:sldId id="1072" r:id="rId48"/>
    <p:sldId id="1081" r:id="rId49"/>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092" userDrawn="1">
          <p15:clr>
            <a:srgbClr val="A4A3A4"/>
          </p15:clr>
        </p15:guide>
        <p15:guide id="5" orient="horz" pos="1026" userDrawn="1">
          <p15:clr>
            <a:srgbClr val="A4A3A4"/>
          </p15:clr>
        </p15:guide>
        <p15:guide id="6" pos="2857"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C"/>
    <a:srgbClr val="2C6AB6"/>
    <a:srgbClr val="075C92"/>
    <a:srgbClr val="095B8D"/>
    <a:srgbClr val="40BFBF"/>
    <a:srgbClr val="066095"/>
    <a:srgbClr val="EE2E24"/>
    <a:srgbClr val="FF0000"/>
    <a:srgbClr val="46739C"/>
    <a:srgbClr val="2B7C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13" autoAdjust="0"/>
    <p:restoredTop sz="76325" autoAdjust="0"/>
  </p:normalViewPr>
  <p:slideViewPr>
    <p:cSldViewPr snapToGrid="0" showGuides="1">
      <p:cViewPr varScale="1">
        <p:scale>
          <a:sx n="94" d="100"/>
          <a:sy n="94" d="100"/>
        </p:scale>
        <p:origin x="2136" y="18"/>
      </p:cViewPr>
      <p:guideLst>
        <p:guide orient="horz" pos="2092"/>
        <p:guide orient="horz" pos="1026"/>
        <p:guide pos="2857"/>
      </p:guideLst>
    </p:cSldViewPr>
  </p:slideViewPr>
  <p:notesTextViewPr>
    <p:cViewPr>
      <p:scale>
        <a:sx n="215" d="100"/>
        <a:sy n="215" d="100"/>
      </p:scale>
      <p:origin x="0" y="0"/>
    </p:cViewPr>
  </p:notesTextViewPr>
  <p:sorterViewPr>
    <p:cViewPr varScale="1">
      <p:scale>
        <a:sx n="1" d="1"/>
        <a:sy n="1" d="1"/>
      </p:scale>
      <p:origin x="0" y="-3306"/>
    </p:cViewPr>
  </p:sorterViewPr>
  <p:notesViewPr>
    <p:cSldViewPr snapToGrid="0" showGuides="1">
      <p:cViewPr varScale="1">
        <p:scale>
          <a:sx n="59" d="100"/>
          <a:sy n="59" d="100"/>
        </p:scale>
        <p:origin x="3254" y="6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例数</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tx>
                <c:rich>
                  <a:bodyPr/>
                  <a:lstStyle/>
                  <a:p>
                    <a:fld id="{41DA31E4-104E-46CD-9E94-A781D4E58173}" type="CATEGORYNAME">
                      <a:rPr lang="en-US" altLang="zh-CN">
                        <a:solidFill>
                          <a:schemeClr val="tx1"/>
                        </a:solidFill>
                      </a:rPr>
                      <a:pPr/>
                      <a:t>[类别名称]</a:t>
                    </a:fld>
                    <a:r>
                      <a:rPr lang="en-US" altLang="zh-CN" baseline="0" dirty="0">
                        <a:solidFill>
                          <a:schemeClr val="tx1"/>
                        </a:solidFill>
                      </a:rPr>
                      <a:t>, </a:t>
                    </a:r>
                    <a:fld id="{392588F8-2C05-4DC8-8AB9-27962E97C1CE}" type="VALUE">
                      <a:rPr lang="en-US" altLang="zh-CN" baseline="0">
                        <a:solidFill>
                          <a:schemeClr val="tx1"/>
                        </a:solidFill>
                      </a:rPr>
                      <a:pPr/>
                      <a:t>[值]</a:t>
                    </a:fld>
                    <a:endParaRPr lang="en-US" altLang="zh-CN" baseline="0" dirty="0">
                      <a:solidFill>
                        <a:schemeClr val="tx1"/>
                      </a:solidFill>
                    </a:endParaRPr>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E5E-4E4B-BE60-D11222704365}"/>
                </c:ext>
              </c:extLst>
            </c:dLbl>
            <c:dLbl>
              <c:idx val="1"/>
              <c:tx>
                <c:rich>
                  <a:bodyPr/>
                  <a:lstStyle/>
                  <a:p>
                    <a:fld id="{24077D5A-1190-478C-BBA2-12DDE240B8AD}" type="CATEGORYNAME">
                      <a:rPr lang="de-DE" altLang="zh-CN">
                        <a:solidFill>
                          <a:schemeClr val="tx1"/>
                        </a:solidFill>
                      </a:rPr>
                      <a:pPr/>
                      <a:t>[类别名称]</a:t>
                    </a:fld>
                    <a:r>
                      <a:rPr lang="de-DE" altLang="zh-CN" baseline="0" dirty="0">
                        <a:solidFill>
                          <a:schemeClr val="tx1"/>
                        </a:solidFill>
                      </a:rPr>
                      <a:t>, </a:t>
                    </a:r>
                    <a:fld id="{5E229D9C-FBE3-4401-8E07-2A0A7E2F2658}" type="VALUE">
                      <a:rPr lang="de-DE" altLang="zh-CN" baseline="0">
                        <a:solidFill>
                          <a:schemeClr val="tx1"/>
                        </a:solidFill>
                      </a:rPr>
                      <a:pPr/>
                      <a:t>[值]</a:t>
                    </a:fld>
                    <a:endParaRPr lang="de-DE" altLang="zh-CN" baseline="0" dirty="0">
                      <a:solidFill>
                        <a:schemeClr val="tx1"/>
                      </a:solidFill>
                    </a:endParaRPr>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E5E-4E4B-BE60-D11222704365}"/>
                </c:ext>
              </c:extLst>
            </c:dLbl>
            <c:dLbl>
              <c:idx val="2"/>
              <c:tx>
                <c:rich>
                  <a:bodyPr rot="0" spcFirstLastPara="1" vertOverflow="ellipsis" vert="horz" wrap="square" lIns="38100" tIns="19050" rIns="38100" bIns="19050" anchor="ctr" anchorCtr="0">
                    <a:spAutoFit/>
                  </a:bodyPr>
                  <a:lstStyle/>
                  <a:p>
                    <a:pPr algn="ctr" rtl="0">
                      <a:defRPr lang="zh-CN" altLang="en-US" sz="1197" b="1" i="0" u="none" strike="noStrike" kern="1200" baseline="0">
                        <a:solidFill>
                          <a:prstClr val="white"/>
                        </a:solidFill>
                        <a:latin typeface="+mn-lt"/>
                        <a:ea typeface="+mn-ea"/>
                        <a:cs typeface="+mn-cs"/>
                      </a:defRPr>
                    </a:pPr>
                    <a:fld id="{121DA14E-5CF3-43D0-B283-6869A96D4EB4}" type="CATEGORYNAME">
                      <a:rPr lang="de-DE" altLang="zh-CN" b="1">
                        <a:solidFill>
                          <a:schemeClr val="tx1"/>
                        </a:solidFill>
                      </a:rPr>
                      <a:pPr algn="ctr" rtl="0">
                        <a:defRPr lang="zh-CN" altLang="en-US">
                          <a:solidFill>
                            <a:prstClr val="white"/>
                          </a:solidFill>
                        </a:defRPr>
                      </a:pPr>
                      <a:t>[类别名称]</a:t>
                    </a:fld>
                    <a:r>
                      <a:rPr lang="de-DE" altLang="zh-CN" b="1" baseline="0" dirty="0">
                        <a:solidFill>
                          <a:schemeClr val="tx1"/>
                        </a:solidFill>
                      </a:rPr>
                      <a:t>, </a:t>
                    </a:r>
                    <a:fld id="{3F8B83F3-BC12-4B5D-8334-8400223E65A1}" type="VALUE">
                      <a:rPr lang="de-DE" altLang="zh-CN" b="1" baseline="0">
                        <a:solidFill>
                          <a:schemeClr val="tx1"/>
                        </a:solidFill>
                      </a:rPr>
                      <a:pPr algn="ctr" rtl="0">
                        <a:defRPr lang="zh-CN" altLang="en-US">
                          <a:solidFill>
                            <a:prstClr val="white"/>
                          </a:solidFill>
                        </a:defRPr>
                      </a:pPr>
                      <a:t>[值]</a:t>
                    </a:fld>
                    <a:endParaRPr lang="de-DE" altLang="zh-CN" b="1" baseline="0" dirty="0">
                      <a:solidFill>
                        <a:schemeClr val="tx1"/>
                      </a:solidFill>
                    </a:endParaRPr>
                  </a:p>
                </c:rich>
              </c:tx>
              <c:spPr>
                <a:noFill/>
                <a:ln>
                  <a:noFill/>
                </a:ln>
                <a:effectLst/>
              </c:spPr>
              <c:txPr>
                <a:bodyPr rot="0" spcFirstLastPara="1" vertOverflow="ellipsis" vert="horz" wrap="square" lIns="38100" tIns="19050" rIns="38100" bIns="19050" anchor="ctr" anchorCtr="0">
                  <a:spAutoFit/>
                </a:bodyPr>
                <a:lstStyle/>
                <a:p>
                  <a:pPr algn="ctr" rtl="0">
                    <a:defRPr lang="zh-CN" altLang="en-US" sz="1197" b="1" i="0" u="none" strike="noStrike" kern="1200" baseline="0">
                      <a:solidFill>
                        <a:prstClr val="white"/>
                      </a:solidFill>
                      <a:latin typeface="+mn-lt"/>
                      <a:ea typeface="+mn-ea"/>
                      <a:cs typeface="+mn-cs"/>
                    </a:defRPr>
                  </a:pPr>
                  <a:endParaRPr lang="zh-CN"/>
                </a:p>
              </c:txPr>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E5E-4E4B-BE60-D11222704365}"/>
                </c:ext>
              </c:extLst>
            </c:dLbl>
            <c:dLbl>
              <c:idx val="3"/>
              <c:tx>
                <c:rich>
                  <a:bodyPr/>
                  <a:lstStyle/>
                  <a:p>
                    <a:fld id="{71206608-303F-4288-ACA5-37BC51502317}" type="CATEGORYNAME">
                      <a:rPr lang="en-US" altLang="zh-CN">
                        <a:solidFill>
                          <a:schemeClr val="tx1"/>
                        </a:solidFill>
                      </a:rPr>
                      <a:pPr/>
                      <a:t>[类别名称]</a:t>
                    </a:fld>
                    <a:r>
                      <a:rPr lang="en-US" altLang="zh-CN" baseline="0" dirty="0">
                        <a:solidFill>
                          <a:schemeClr val="tx1"/>
                        </a:solidFill>
                      </a:rPr>
                      <a:t>, </a:t>
                    </a:r>
                    <a:fld id="{9D400E05-6D3A-4FD6-A723-7C582190B398}" type="VALUE">
                      <a:rPr lang="en-US" altLang="zh-CN" baseline="0">
                        <a:solidFill>
                          <a:schemeClr val="tx1"/>
                        </a:solidFill>
                      </a:rPr>
                      <a:pPr/>
                      <a:t>[值]</a:t>
                    </a:fld>
                    <a:endParaRPr lang="en-US" altLang="zh-CN" baseline="0" dirty="0">
                      <a:solidFill>
                        <a:schemeClr val="tx1"/>
                      </a:solidFill>
                    </a:endParaRPr>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E5E-4E4B-BE60-D1122270436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Gout</c:v>
                </c:pt>
                <c:pt idx="1">
                  <c:v>SPA</c:v>
                </c:pt>
                <c:pt idx="2">
                  <c:v>RA</c:v>
                </c:pt>
                <c:pt idx="3">
                  <c:v>oth</c:v>
                </c:pt>
              </c:strCache>
            </c:strRef>
          </c:cat>
          <c:val>
            <c:numRef>
              <c:f>Sheet1!$B$2:$B$5</c:f>
              <c:numCache>
                <c:formatCode>General</c:formatCode>
                <c:ptCount val="4"/>
                <c:pt idx="0">
                  <c:v>33</c:v>
                </c:pt>
                <c:pt idx="1">
                  <c:v>21</c:v>
                </c:pt>
                <c:pt idx="2">
                  <c:v>30</c:v>
                </c:pt>
                <c:pt idx="3">
                  <c:v>34</c:v>
                </c:pt>
              </c:numCache>
            </c:numRef>
          </c:val>
          <c:extLst>
            <c:ext xmlns:c16="http://schemas.microsoft.com/office/drawing/2014/chart" uri="{C3380CC4-5D6E-409C-BE32-E72D297353CC}">
              <c16:uniqueId val="{00000000-213E-43F6-9252-EA7A978184F9}"/>
            </c:ext>
          </c:extLst>
        </c:ser>
        <c:dLbls>
          <c:dLblPos val="inEnd"/>
          <c:showLegendKey val="0"/>
          <c:showVal val="1"/>
          <c:showCatName val="0"/>
          <c:showSerName val="0"/>
          <c:showPercent val="0"/>
          <c:showBubbleSize val="0"/>
        </c:dLbls>
        <c:gapWidth val="65"/>
        <c:axId val="-2119125248"/>
        <c:axId val="-2110360256"/>
      </c:barChart>
      <c:catAx>
        <c:axId val="-211912524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2110360256"/>
        <c:crosses val="autoZero"/>
        <c:auto val="1"/>
        <c:lblAlgn val="ctr"/>
        <c:lblOffset val="100"/>
        <c:noMultiLvlLbl val="0"/>
      </c:catAx>
      <c:valAx>
        <c:axId val="-211036025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crossAx val="-211912524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规范</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声像图</a:t>
          </a:r>
          <a:endParaRPr lang="zh-CN" altLang="en-US" sz="1600" dirty="0">
            <a:solidFill>
              <a:schemeClr val="tx1"/>
            </a:solidFill>
          </a:endParaRP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98901" custRadScaleInc="232">
        <dgm:presLayoutVars>
          <dgm:bulletEnabled val="1"/>
        </dgm:presLayoutVars>
      </dgm:prSet>
      <dgm:spPr/>
      <dgm:t>
        <a:bodyPr/>
        <a:lstStyle/>
        <a:p>
          <a:endParaRPr lang="zh-CN" altLang="en-US"/>
        </a:p>
      </dgm:t>
    </dgm:pt>
  </dgm:ptLst>
  <dgm:cxnLst>
    <dgm:cxn modelId="{E94B78AF-982C-413C-AB3D-00C00BEEDC73}" type="presOf" srcId="{0505FFE3-73D8-4966-A603-DDC4E16659CD}" destId="{C41BFB7D-9A21-4B37-9C05-171D117AD116}" srcOrd="0" destOrd="0" presId="urn:microsoft.com/office/officeart/2005/8/layout/cycle5"/>
    <dgm:cxn modelId="{3A678934-8677-4768-A67C-3BA71EA9BF28}" srcId="{0505FFE3-73D8-4966-A603-DDC4E16659CD}" destId="{A641D1CD-A84C-4A92-9FA7-D76C3739332B}" srcOrd="0" destOrd="0" parTransId="{C5082686-8A1D-4D81-A3F2-7BC7836D6C13}" sibTransId="{AD901C96-D69C-49B1-B512-8A7EA43404FF}"/>
    <dgm:cxn modelId="{86C7C38F-B404-477B-BF74-C14043AEFE90}" type="presOf" srcId="{A641D1CD-A84C-4A92-9FA7-D76C3739332B}" destId="{0D240C2A-EA6A-4426-A6A2-B57742AF5F8A}" srcOrd="0" destOrd="0" presId="urn:microsoft.com/office/officeart/2005/8/layout/cycle5"/>
    <dgm:cxn modelId="{A70AFCB7-DF18-4C21-8259-1DE12793E344}"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临床</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数据</a:t>
          </a: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54270" custRadScaleInc="643">
        <dgm:presLayoutVars>
          <dgm:bulletEnabled val="1"/>
        </dgm:presLayoutVars>
      </dgm:prSet>
      <dgm:spPr/>
      <dgm:t>
        <a:bodyPr/>
        <a:lstStyle/>
        <a:p>
          <a:endParaRPr lang="zh-CN" altLang="en-US"/>
        </a:p>
      </dgm:t>
    </dgm:pt>
  </dgm:ptLst>
  <dgm:cxnLst>
    <dgm:cxn modelId="{DA47EF95-9302-4034-BAE9-DDCA38935E92}" type="presOf" srcId="{0505FFE3-73D8-4966-A603-DDC4E16659CD}" destId="{C41BFB7D-9A21-4B37-9C05-171D117AD116}" srcOrd="0" destOrd="0" presId="urn:microsoft.com/office/officeart/2005/8/layout/cycle5"/>
    <dgm:cxn modelId="{3A678934-8677-4768-A67C-3BA71EA9BF28}" srcId="{0505FFE3-73D8-4966-A603-DDC4E16659CD}" destId="{A641D1CD-A84C-4A92-9FA7-D76C3739332B}" srcOrd="0" destOrd="0" parTransId="{C5082686-8A1D-4D81-A3F2-7BC7836D6C13}" sibTransId="{AD901C96-D69C-49B1-B512-8A7EA43404FF}"/>
    <dgm:cxn modelId="{8E5FA41F-1438-4B58-A2E1-8715B661D4A4}" type="presOf" srcId="{A641D1CD-A84C-4A92-9FA7-D76C3739332B}" destId="{0D240C2A-EA6A-4426-A6A2-B57742AF5F8A}" srcOrd="0" destOrd="0" presId="urn:microsoft.com/office/officeart/2005/8/layout/cycle5"/>
    <dgm:cxn modelId="{18A20CCC-2F42-47EA-A494-5B8210D9234F}"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图像自</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动标注</a:t>
          </a: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100374" custRadScaleInc="2663">
        <dgm:presLayoutVars>
          <dgm:bulletEnabled val="1"/>
        </dgm:presLayoutVars>
      </dgm:prSet>
      <dgm:spPr/>
      <dgm:t>
        <a:bodyPr/>
        <a:lstStyle/>
        <a:p>
          <a:endParaRPr lang="zh-CN" altLang="en-US"/>
        </a:p>
      </dgm:t>
    </dgm:pt>
  </dgm:ptLst>
  <dgm:cxnLst>
    <dgm:cxn modelId="{3A678934-8677-4768-A67C-3BA71EA9BF28}" srcId="{0505FFE3-73D8-4966-A603-DDC4E16659CD}" destId="{A641D1CD-A84C-4A92-9FA7-D76C3739332B}" srcOrd="0" destOrd="0" parTransId="{C5082686-8A1D-4D81-A3F2-7BC7836D6C13}" sibTransId="{AD901C96-D69C-49B1-B512-8A7EA43404FF}"/>
    <dgm:cxn modelId="{41D175C8-3983-40A6-873D-FB9AA508E645}" type="presOf" srcId="{A641D1CD-A84C-4A92-9FA7-D76C3739332B}" destId="{0D240C2A-EA6A-4426-A6A2-B57742AF5F8A}" srcOrd="0" destOrd="0" presId="urn:microsoft.com/office/officeart/2005/8/layout/cycle5"/>
    <dgm:cxn modelId="{A8211255-4F4E-422D-85EA-55FA8B54F515}" type="presOf" srcId="{0505FFE3-73D8-4966-A603-DDC4E16659CD}" destId="{C41BFB7D-9A21-4B37-9C05-171D117AD116}" srcOrd="0" destOrd="0" presId="urn:microsoft.com/office/officeart/2005/8/layout/cycle5"/>
    <dgm:cxn modelId="{AF4767EC-D4A2-404B-A32E-E0D6001237B5}"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图像人工标注</a:t>
          </a: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100587" custRadScaleInc="347">
        <dgm:presLayoutVars>
          <dgm:bulletEnabled val="1"/>
        </dgm:presLayoutVars>
      </dgm:prSet>
      <dgm:spPr/>
      <dgm:t>
        <a:bodyPr/>
        <a:lstStyle/>
        <a:p>
          <a:endParaRPr lang="zh-CN" altLang="en-US"/>
        </a:p>
      </dgm:t>
    </dgm:pt>
  </dgm:ptLst>
  <dgm:cxnLst>
    <dgm:cxn modelId="{3A678934-8677-4768-A67C-3BA71EA9BF28}" srcId="{0505FFE3-73D8-4966-A603-DDC4E16659CD}" destId="{A641D1CD-A84C-4A92-9FA7-D76C3739332B}" srcOrd="0" destOrd="0" parTransId="{C5082686-8A1D-4D81-A3F2-7BC7836D6C13}" sibTransId="{AD901C96-D69C-49B1-B512-8A7EA43404FF}"/>
    <dgm:cxn modelId="{D144F605-8E35-4716-BE5D-0FEC38329BB2}" type="presOf" srcId="{0505FFE3-73D8-4966-A603-DDC4E16659CD}" destId="{C41BFB7D-9A21-4B37-9C05-171D117AD116}" srcOrd="0" destOrd="0" presId="urn:microsoft.com/office/officeart/2005/8/layout/cycle5"/>
    <dgm:cxn modelId="{D0314C26-C6DC-4B3F-9B74-7DBB401D9D9A}" type="presOf" srcId="{A641D1CD-A84C-4A92-9FA7-D76C3739332B}" destId="{0D240C2A-EA6A-4426-A6A2-B57742AF5F8A}" srcOrd="0" destOrd="0" presId="urn:microsoft.com/office/officeart/2005/8/layout/cycle5"/>
    <dgm:cxn modelId="{F8063A76-9EE8-436E-ADF1-18617F968982}"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数据收集规范</a:t>
          </a: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97043" custRadScaleInc="360">
        <dgm:presLayoutVars>
          <dgm:bulletEnabled val="1"/>
        </dgm:presLayoutVars>
      </dgm:prSet>
      <dgm:spPr/>
      <dgm:t>
        <a:bodyPr/>
        <a:lstStyle/>
        <a:p>
          <a:endParaRPr lang="zh-CN" altLang="en-US"/>
        </a:p>
      </dgm:t>
    </dgm:pt>
  </dgm:ptLst>
  <dgm:cxnLst>
    <dgm:cxn modelId="{3A678934-8677-4768-A67C-3BA71EA9BF28}" srcId="{0505FFE3-73D8-4966-A603-DDC4E16659CD}" destId="{A641D1CD-A84C-4A92-9FA7-D76C3739332B}" srcOrd="0" destOrd="0" parTransId="{C5082686-8A1D-4D81-A3F2-7BC7836D6C13}" sibTransId="{AD901C96-D69C-49B1-B512-8A7EA43404FF}"/>
    <dgm:cxn modelId="{50187C3A-1B39-4266-8CDD-D4B73B16498E}" type="presOf" srcId="{A641D1CD-A84C-4A92-9FA7-D76C3739332B}" destId="{0D240C2A-EA6A-4426-A6A2-B57742AF5F8A}" srcOrd="0" destOrd="0" presId="urn:microsoft.com/office/officeart/2005/8/layout/cycle5"/>
    <dgm:cxn modelId="{5B0CB8E1-0F44-4529-921C-90F2104E7705}" type="presOf" srcId="{0505FFE3-73D8-4966-A603-DDC4E16659CD}" destId="{C41BFB7D-9A21-4B37-9C05-171D117AD116}" srcOrd="0" destOrd="0" presId="urn:microsoft.com/office/officeart/2005/8/layout/cycle5"/>
    <dgm:cxn modelId="{BE69A9FE-0CE0-4548-8622-22943D3FCEFD}"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spc="100" dirty="0">
              <a:solidFill>
                <a:schemeClr val="tx1"/>
              </a:solidFill>
              <a:latin typeface="微软雅黑" panose="020B0503020204020204" pitchFamily="34" charset="-122"/>
              <a:ea typeface="微软雅黑" panose="020B0503020204020204" pitchFamily="34" charset="-122"/>
            </a:rPr>
            <a:t>提取诊断特征</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54270" custRadScaleInc="643">
        <dgm:presLayoutVars>
          <dgm:bulletEnabled val="1"/>
        </dgm:presLayoutVars>
      </dgm:prSet>
      <dgm:spPr/>
      <dgm:t>
        <a:bodyPr/>
        <a:lstStyle/>
        <a:p>
          <a:endParaRPr lang="zh-CN" altLang="en-US"/>
        </a:p>
      </dgm:t>
    </dgm:pt>
  </dgm:ptLst>
  <dgm:cxnLst>
    <dgm:cxn modelId="{74FFD1A3-7376-4375-85B5-00F1974ED11E}" type="presOf" srcId="{0505FFE3-73D8-4966-A603-DDC4E16659CD}" destId="{C41BFB7D-9A21-4B37-9C05-171D117AD116}" srcOrd="0" destOrd="0" presId="urn:microsoft.com/office/officeart/2005/8/layout/cycle5"/>
    <dgm:cxn modelId="{3A678934-8677-4768-A67C-3BA71EA9BF28}" srcId="{0505FFE3-73D8-4966-A603-DDC4E16659CD}" destId="{A641D1CD-A84C-4A92-9FA7-D76C3739332B}" srcOrd="0" destOrd="0" parTransId="{C5082686-8A1D-4D81-A3F2-7BC7836D6C13}" sibTransId="{AD901C96-D69C-49B1-B512-8A7EA43404FF}"/>
    <dgm:cxn modelId="{5749AD20-EDC4-467A-92F2-0596A653942F}" type="presOf" srcId="{A641D1CD-A84C-4A92-9FA7-D76C3739332B}" destId="{0D240C2A-EA6A-4426-A6A2-B57742AF5F8A}" srcOrd="0" destOrd="0" presId="urn:microsoft.com/office/officeart/2005/8/layout/cycle5"/>
    <dgm:cxn modelId="{EF3C3731-B705-4F4E-A961-19FA9DB21260}"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实验室</a:t>
          </a:r>
          <a:br>
            <a:rPr lang="zh-CN" altLang="en-US" sz="1600" b="1" dirty="0">
              <a:solidFill>
                <a:schemeClr val="tx1"/>
              </a:solidFill>
              <a:latin typeface="微软雅黑" panose="020B0503020204020204" pitchFamily="34" charset="-122"/>
              <a:ea typeface="微软雅黑" panose="020B0503020204020204" pitchFamily="34" charset="-122"/>
            </a:rPr>
          </a:br>
          <a:r>
            <a:rPr lang="zh-CN" altLang="en-US" sz="1600" b="1" dirty="0">
              <a:solidFill>
                <a:schemeClr val="tx1"/>
              </a:solidFill>
              <a:latin typeface="微软雅黑" panose="020B0503020204020204" pitchFamily="34" charset="-122"/>
              <a:ea typeface="微软雅黑" panose="020B0503020204020204" pitchFamily="34" charset="-122"/>
            </a:rPr>
            <a:t>检查</a:t>
          </a: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97204" custRadScaleInc="642">
        <dgm:presLayoutVars>
          <dgm:bulletEnabled val="1"/>
        </dgm:presLayoutVars>
      </dgm:prSet>
      <dgm:spPr/>
      <dgm:t>
        <a:bodyPr/>
        <a:lstStyle/>
        <a:p>
          <a:endParaRPr lang="zh-CN" altLang="en-US"/>
        </a:p>
      </dgm:t>
    </dgm:pt>
  </dgm:ptLst>
  <dgm:cxnLst>
    <dgm:cxn modelId="{3A678934-8677-4768-A67C-3BA71EA9BF28}" srcId="{0505FFE3-73D8-4966-A603-DDC4E16659CD}" destId="{A641D1CD-A84C-4A92-9FA7-D76C3739332B}" srcOrd="0" destOrd="0" parTransId="{C5082686-8A1D-4D81-A3F2-7BC7836D6C13}" sibTransId="{AD901C96-D69C-49B1-B512-8A7EA43404FF}"/>
    <dgm:cxn modelId="{B4F9FCC1-C651-41B8-AC3B-5DD860D1F675}" type="presOf" srcId="{0505FFE3-73D8-4966-A603-DDC4E16659CD}" destId="{C41BFB7D-9A21-4B37-9C05-171D117AD116}" srcOrd="0" destOrd="0" presId="urn:microsoft.com/office/officeart/2005/8/layout/cycle5"/>
    <dgm:cxn modelId="{F4BF9F97-309D-4D78-B1DC-B604CF050E65}" type="presOf" srcId="{A641D1CD-A84C-4A92-9FA7-D76C3739332B}" destId="{0D240C2A-EA6A-4426-A6A2-B57742AF5F8A}" srcOrd="0" destOrd="0" presId="urn:microsoft.com/office/officeart/2005/8/layout/cycle5"/>
    <dgm:cxn modelId="{1B51A4AE-C6EE-4097-8E08-B6AE213EF60F}"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05FFE3-73D8-4966-A603-DDC4E16659C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A641D1CD-A84C-4A92-9FA7-D76C3739332B}">
      <dgm:prSet phldrT="[文本]" custT="1"/>
      <dgm:spPr>
        <a:solidFill>
          <a:schemeClr val="bg1"/>
        </a:solidFill>
        <a:ln w="9525">
          <a:solidFill>
            <a:schemeClr val="tx1"/>
          </a:solidFill>
        </a:ln>
      </dgm:spPr>
      <dgm:t>
        <a:bodyPr/>
        <a:lstStyle/>
        <a:p>
          <a:pPr>
            <a:lnSpc>
              <a:spcPts val="2200"/>
            </a:lnSpc>
            <a:spcAft>
              <a:spcPts val="0"/>
            </a:spcAft>
          </a:pPr>
          <a:r>
            <a:rPr lang="zh-CN" altLang="en-US" sz="1600" b="1" spc="100" dirty="0">
              <a:solidFill>
                <a:schemeClr val="tx1"/>
              </a:solidFill>
              <a:latin typeface="微软雅黑" panose="020B0503020204020204" pitchFamily="34" charset="-122"/>
              <a:ea typeface="微软雅黑" panose="020B0503020204020204" pitchFamily="34" charset="-122"/>
            </a:rPr>
            <a:t>挖掘诊断征象</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C5082686-8A1D-4D81-A3F2-7BC7836D6C13}" type="parTrans" cxnId="{3A678934-8677-4768-A67C-3BA71EA9BF28}">
      <dgm:prSet/>
      <dgm:spPr/>
      <dgm:t>
        <a:bodyPr/>
        <a:lstStyle/>
        <a:p>
          <a:endParaRPr lang="zh-CN" altLang="en-US"/>
        </a:p>
      </dgm:t>
    </dgm:pt>
    <dgm:pt modelId="{AD901C96-D69C-49B1-B512-8A7EA43404FF}" type="sibTrans" cxnId="{3A678934-8677-4768-A67C-3BA71EA9BF28}">
      <dgm:prSet/>
      <dgm:spPr/>
      <dgm:t>
        <a:bodyPr/>
        <a:lstStyle/>
        <a:p>
          <a:endParaRPr lang="zh-CN" altLang="en-US"/>
        </a:p>
      </dgm:t>
    </dgm:pt>
    <dgm:pt modelId="{C41BFB7D-9A21-4B37-9C05-171D117AD116}" type="pres">
      <dgm:prSet presAssocID="{0505FFE3-73D8-4966-A603-DDC4E16659CD}" presName="cycle" presStyleCnt="0">
        <dgm:presLayoutVars>
          <dgm:dir/>
          <dgm:resizeHandles val="exact"/>
        </dgm:presLayoutVars>
      </dgm:prSet>
      <dgm:spPr/>
      <dgm:t>
        <a:bodyPr/>
        <a:lstStyle/>
        <a:p>
          <a:endParaRPr lang="zh-CN" altLang="en-US"/>
        </a:p>
      </dgm:t>
    </dgm:pt>
    <dgm:pt modelId="{0D240C2A-EA6A-4426-A6A2-B57742AF5F8A}" type="pres">
      <dgm:prSet presAssocID="{A641D1CD-A84C-4A92-9FA7-D76C3739332B}" presName="node" presStyleLbl="node1" presStyleIdx="0" presStyleCnt="1" custRadScaleRad="54270" custRadScaleInc="643">
        <dgm:presLayoutVars>
          <dgm:bulletEnabled val="1"/>
        </dgm:presLayoutVars>
      </dgm:prSet>
      <dgm:spPr/>
      <dgm:t>
        <a:bodyPr/>
        <a:lstStyle/>
        <a:p>
          <a:endParaRPr lang="zh-CN" altLang="en-US"/>
        </a:p>
      </dgm:t>
    </dgm:pt>
  </dgm:ptLst>
  <dgm:cxnLst>
    <dgm:cxn modelId="{36E6F0C1-BA1D-471D-BBC3-FC715B0E49E9}" type="presOf" srcId="{0505FFE3-73D8-4966-A603-DDC4E16659CD}" destId="{C41BFB7D-9A21-4B37-9C05-171D117AD116}" srcOrd="0" destOrd="0" presId="urn:microsoft.com/office/officeart/2005/8/layout/cycle5"/>
    <dgm:cxn modelId="{3A678934-8677-4768-A67C-3BA71EA9BF28}" srcId="{0505FFE3-73D8-4966-A603-DDC4E16659CD}" destId="{A641D1CD-A84C-4A92-9FA7-D76C3739332B}" srcOrd="0" destOrd="0" parTransId="{C5082686-8A1D-4D81-A3F2-7BC7836D6C13}" sibTransId="{AD901C96-D69C-49B1-B512-8A7EA43404FF}"/>
    <dgm:cxn modelId="{92A2F4A2-BD9F-4F65-9DE4-86B192F08C52}" type="presOf" srcId="{A641D1CD-A84C-4A92-9FA7-D76C3739332B}" destId="{0D240C2A-EA6A-4426-A6A2-B57742AF5F8A}" srcOrd="0" destOrd="0" presId="urn:microsoft.com/office/officeart/2005/8/layout/cycle5"/>
    <dgm:cxn modelId="{2FD88814-7003-4A5C-9881-F53EEC7AAD93}" type="presParOf" srcId="{C41BFB7D-9A21-4B37-9C05-171D117AD116}" destId="{0D240C2A-EA6A-4426-A6A2-B57742AF5F8A}" srcOrd="0" destOrd="0" presId="urn:microsoft.com/office/officeart/2005/8/layout/cycle5"/>
  </dgm:cxnLst>
  <dgm:bg>
    <a:noFill/>
  </dgm:bg>
  <dgm:whole/>
  <dgm:extLst>
    <a:ext uri="http://schemas.microsoft.com/office/drawing/2008/diagram">
      <dsp:dataModelExt xmlns:dsp="http://schemas.microsoft.com/office/drawing/2008/diagram" relId="rId4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10969"/>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规范</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声像图</a:t>
          </a:r>
          <a:endParaRPr lang="zh-CN" altLang="en-US" sz="1600" kern="1200" dirty="0">
            <a:solidFill>
              <a:schemeClr val="tx1"/>
            </a:solidFill>
          </a:endParaRPr>
        </a:p>
      </dsp:txBody>
      <dsp:txXfrm>
        <a:off x="26945" y="37914"/>
        <a:ext cx="795313" cy="498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临床</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数据</a:t>
          </a:r>
        </a:p>
      </dsp:txBody>
      <dsp:txXfrm>
        <a:off x="26945" y="26945"/>
        <a:ext cx="795313" cy="498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图像自</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动标注</a:t>
          </a:r>
        </a:p>
      </dsp:txBody>
      <dsp:txXfrm>
        <a:off x="26945" y="26945"/>
        <a:ext cx="795313" cy="498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图像人工标注</a:t>
          </a:r>
        </a:p>
      </dsp:txBody>
      <dsp:txXfrm>
        <a:off x="26945" y="26945"/>
        <a:ext cx="795313" cy="498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数据收集规范</a:t>
          </a:r>
        </a:p>
      </dsp:txBody>
      <dsp:txXfrm>
        <a:off x="26945" y="26945"/>
        <a:ext cx="795313" cy="4980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spc="100" dirty="0">
              <a:solidFill>
                <a:schemeClr val="tx1"/>
              </a:solidFill>
              <a:latin typeface="微软雅黑" panose="020B0503020204020204" pitchFamily="34" charset="-122"/>
              <a:ea typeface="微软雅黑" panose="020B0503020204020204" pitchFamily="34" charset="-122"/>
            </a:rPr>
            <a:t>提取诊断特征</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a:off x="26945" y="26945"/>
        <a:ext cx="795313" cy="4980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实验室</a:t>
          </a:r>
          <a:br>
            <a:rPr lang="zh-CN" altLang="en-US" sz="1600" b="1" kern="1200" dirty="0">
              <a:solidFill>
                <a:schemeClr val="tx1"/>
              </a:solidFill>
              <a:latin typeface="微软雅黑" panose="020B0503020204020204" pitchFamily="34" charset="-122"/>
              <a:ea typeface="微软雅黑" panose="020B0503020204020204" pitchFamily="34" charset="-122"/>
            </a:rPr>
          </a:br>
          <a:r>
            <a:rPr lang="zh-CN" altLang="en-US" sz="1600" b="1" kern="1200" dirty="0">
              <a:solidFill>
                <a:schemeClr val="tx1"/>
              </a:solidFill>
              <a:latin typeface="微软雅黑" panose="020B0503020204020204" pitchFamily="34" charset="-122"/>
              <a:ea typeface="微软雅黑" panose="020B0503020204020204" pitchFamily="34" charset="-122"/>
            </a:rPr>
            <a:t>检查</a:t>
          </a:r>
        </a:p>
      </dsp:txBody>
      <dsp:txXfrm>
        <a:off x="26945" y="26945"/>
        <a:ext cx="795313" cy="4980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0C2A-EA6A-4426-A6A2-B57742AF5F8A}">
      <dsp:nvSpPr>
        <dsp:cNvPr id="0" name=""/>
        <dsp:cNvSpPr/>
      </dsp:nvSpPr>
      <dsp:spPr>
        <a:xfrm>
          <a:off x="0" y="0"/>
          <a:ext cx="849203" cy="551981"/>
        </a:xfrm>
        <a:prstGeom prst="roundRect">
          <a:avLst/>
        </a:prstGeom>
        <a:solidFill>
          <a:schemeClr val="bg1"/>
        </a:solidFill>
        <a:ln w="952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spc="100" dirty="0">
              <a:solidFill>
                <a:schemeClr val="tx1"/>
              </a:solidFill>
              <a:latin typeface="微软雅黑" panose="020B0503020204020204" pitchFamily="34" charset="-122"/>
              <a:ea typeface="微软雅黑" panose="020B0503020204020204" pitchFamily="34" charset="-122"/>
            </a:rPr>
            <a:t>挖掘诊断征象</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a:off x="26945" y="26945"/>
        <a:ext cx="795313" cy="498091"/>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432EF65-2295-4C59-858C-9C4F05DD2B9B}"/>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07F36CE-E0B3-4D95-9BB0-4AC7695975E0}"/>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CE6795E4-B455-46E9-8A8B-EBF85BB3280D}" type="datetimeFigureOut">
              <a:rPr lang="zh-CN" altLang="en-US" smtClean="0"/>
              <a:t>2018/7/17</a:t>
            </a:fld>
            <a:endParaRPr lang="zh-CN" altLang="en-US"/>
          </a:p>
        </p:txBody>
      </p:sp>
      <p:sp>
        <p:nvSpPr>
          <p:cNvPr id="4" name="页脚占位符 3">
            <a:extLst>
              <a:ext uri="{FF2B5EF4-FFF2-40B4-BE49-F238E27FC236}">
                <a16:creationId xmlns:a16="http://schemas.microsoft.com/office/drawing/2014/main" id="{C473F38D-B94E-4EBE-9717-B7B0DD9184D2}"/>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A012966-EA4A-4B39-8453-46E9EA3F9061}"/>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C227D1D1-4DDC-4B6B-8EB5-4D031887BEFE}" type="slidenum">
              <a:rPr lang="zh-CN" altLang="en-US" smtClean="0"/>
              <a:t>‹#›</a:t>
            </a:fld>
            <a:endParaRPr lang="zh-CN" altLang="en-US"/>
          </a:p>
        </p:txBody>
      </p:sp>
    </p:spTree>
    <p:extLst>
      <p:ext uri="{BB962C8B-B14F-4D97-AF65-F5344CB8AC3E}">
        <p14:creationId xmlns:p14="http://schemas.microsoft.com/office/powerpoint/2010/main" val="1196074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A7279B17-92AA-447C-8182-6D8DE636D636}" type="datetimeFigureOut">
              <a:rPr lang="zh-CN" altLang="en-US" smtClean="0"/>
              <a:t>2018/7/17</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22BE0BE-46EA-40D2-B0A2-128018586D75}" type="slidenum">
              <a:rPr lang="zh-CN" altLang="en-US" smtClean="0"/>
              <a:t>‹#›</a:t>
            </a:fld>
            <a:endParaRPr lang="zh-CN" altLang="en-US"/>
          </a:p>
        </p:txBody>
      </p:sp>
    </p:spTree>
    <p:extLst>
      <p:ext uri="{BB962C8B-B14F-4D97-AF65-F5344CB8AC3E}">
        <p14:creationId xmlns:p14="http://schemas.microsoft.com/office/powerpoint/2010/main" val="3429087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2BE0BE-46EA-40D2-B0A2-128018586D75}" type="slidenum">
              <a:rPr lang="zh-CN" altLang="en-US" smtClean="0"/>
              <a:t>1</a:t>
            </a:fld>
            <a:endParaRPr lang="zh-CN" altLang="en-US"/>
          </a:p>
        </p:txBody>
      </p:sp>
    </p:spTree>
    <p:extLst>
      <p:ext uri="{BB962C8B-B14F-4D97-AF65-F5344CB8AC3E}">
        <p14:creationId xmlns:p14="http://schemas.microsoft.com/office/powerpoint/2010/main" val="17473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在构建知识图谱过程中，首先我们需要确立层级关系（也就是药物是抗生素的父类，抗生素是四环素的父类，知识的从属关系）。</a:t>
            </a:r>
            <a:endParaRPr lang="en-US" altLang="zh-CN" sz="1200" kern="1200" dirty="0" smtClean="0">
              <a:solidFill>
                <a:schemeClr val="tx1"/>
              </a:solidFill>
              <a:latin typeface="+mn-lt"/>
              <a:ea typeface="+mn-ea"/>
              <a:cs typeface="+mn-cs"/>
            </a:endParaRPr>
          </a:p>
          <a:p>
            <a:r>
              <a:rPr lang="zh-CN" altLang="en-US" sz="1200" dirty="0" smtClean="0"/>
              <a:t>层级关系既明确了实体之间的上下级关系，又能为之后的知识填充提供便利。</a:t>
            </a:r>
            <a:endParaRPr lang="en-US" altLang="zh-CN" sz="1200"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在有了这么一个知识框架后，我们可以利用在线百科和行业知识库进行知识填充，也可以利用刚才我们所处理的病历进行知识补全。</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19</a:t>
            </a:fld>
            <a:endParaRPr lang="zh-CN" altLang="en-US"/>
          </a:p>
        </p:txBody>
      </p:sp>
    </p:spTree>
    <p:extLst>
      <p:ext uri="{BB962C8B-B14F-4D97-AF65-F5344CB8AC3E}">
        <p14:creationId xmlns:p14="http://schemas.microsoft.com/office/powerpoint/2010/main" val="1342939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在构建知识图谱过程中，首先我们需要确立层级关系（也就是药物是抗生素的父类，抗生素是四环素的父类，知识的从属关系）。</a:t>
            </a:r>
            <a:endParaRPr lang="en-US" altLang="zh-CN" sz="1200" kern="1200" dirty="0" smtClean="0">
              <a:solidFill>
                <a:schemeClr val="tx1"/>
              </a:solidFill>
              <a:latin typeface="+mn-lt"/>
              <a:ea typeface="+mn-ea"/>
              <a:cs typeface="+mn-cs"/>
            </a:endParaRPr>
          </a:p>
          <a:p>
            <a:r>
              <a:rPr lang="zh-CN" altLang="en-US" sz="1200" dirty="0" smtClean="0"/>
              <a:t>层级关系既明确了实体之间的上下级关系，又能为之后的知识填充提供便利。</a:t>
            </a:r>
            <a:endParaRPr lang="en-US" altLang="zh-CN" sz="1200"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在有了这么一个知识框架后，我们可以利用在线百科和行业知识库进行知识填充，也可以利用刚才我们所处理的病历进行知识补全。</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20</a:t>
            </a:fld>
            <a:endParaRPr lang="zh-CN" altLang="en-US"/>
          </a:p>
        </p:txBody>
      </p:sp>
    </p:spTree>
    <p:extLst>
      <p:ext uri="{BB962C8B-B14F-4D97-AF65-F5344CB8AC3E}">
        <p14:creationId xmlns:p14="http://schemas.microsoft.com/office/powerpoint/2010/main" val="99251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在构建知识图谱过程中，首先我们需要确立层级关系（也就是药物是抗生素的父类，抗生素是四环素的父类，知识的从属关系）。</a:t>
            </a:r>
            <a:endParaRPr lang="en-US" altLang="zh-CN" sz="1200" kern="1200" dirty="0" smtClean="0">
              <a:solidFill>
                <a:schemeClr val="tx1"/>
              </a:solidFill>
              <a:latin typeface="+mn-lt"/>
              <a:ea typeface="+mn-ea"/>
              <a:cs typeface="+mn-cs"/>
            </a:endParaRPr>
          </a:p>
          <a:p>
            <a:r>
              <a:rPr lang="zh-CN" altLang="en-US" sz="1200" dirty="0" smtClean="0"/>
              <a:t>层级关系既明确了实体之间的上下级关系，又能为之后的知识填充提供便利。</a:t>
            </a:r>
            <a:endParaRPr lang="en-US" altLang="zh-CN" sz="1200"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在有了这么一个知识框架后，我们可以利用在线百科和行业知识库进行知识填充，也可以利用刚才我们所处理的病历进行知识补全。</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21</a:t>
            </a:fld>
            <a:endParaRPr lang="zh-CN" altLang="en-US"/>
          </a:p>
        </p:txBody>
      </p:sp>
    </p:spTree>
    <p:extLst>
      <p:ext uri="{BB962C8B-B14F-4D97-AF65-F5344CB8AC3E}">
        <p14:creationId xmlns:p14="http://schemas.microsoft.com/office/powerpoint/2010/main" val="2113862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这是我们构建的两个知识图谱的部分内容。上图是药物知识图谱，囊括了所有的抗生素药物。下图是我们开源的可视化知识图谱，在点击每个图谱中的点，可以看到它具体的介绍、分类层级关系，以及与它相关的其他药物和疾病。</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22</a:t>
            </a:fld>
            <a:endParaRPr lang="zh-CN" altLang="en-US"/>
          </a:p>
        </p:txBody>
      </p:sp>
    </p:spTree>
    <p:extLst>
      <p:ext uri="{BB962C8B-B14F-4D97-AF65-F5344CB8AC3E}">
        <p14:creationId xmlns:p14="http://schemas.microsoft.com/office/powerpoint/2010/main" val="197629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在有了知识图谱之后，我们将利用贝叶斯神经网络，进行不确定性知识推理。</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23</a:t>
            </a:fld>
            <a:endParaRPr lang="zh-CN" altLang="en-US"/>
          </a:p>
        </p:txBody>
      </p:sp>
    </p:spTree>
    <p:extLst>
      <p:ext uri="{BB962C8B-B14F-4D97-AF65-F5344CB8AC3E}">
        <p14:creationId xmlns:p14="http://schemas.microsoft.com/office/powerpoint/2010/main" val="1655178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在处理好与“实体和关系”相关的知识表示之后，我们尝试通过朴素贝叶斯和贝叶斯网络进行知识推理。</a:t>
            </a:r>
            <a:endParaRPr kumimoji="1" lang="en-US" altLang="zh-CN" dirty="0" smtClean="0"/>
          </a:p>
          <a:p>
            <a:r>
              <a:rPr kumimoji="1" lang="zh-CN" altLang="en-US" dirty="0" smtClean="0"/>
              <a:t>由于医学症状之间会互相影响，比方说我有感冒这个症状，就很容易会有流鼻涕这另外一个症状，症状之间并不是独立存在的。所以我们改良了朴素贝叶斯，增加了一个“症状之间的关联权重”，使得贝叶斯分类更准确。</a:t>
            </a:r>
            <a:endParaRPr kumimoji="1" lang="en-US" altLang="zh-CN" dirty="0" smtClean="0"/>
          </a:p>
          <a:p>
            <a:endParaRPr kumimoji="1" lang="en-US" altLang="zh-CN" dirty="0" smtClean="0"/>
          </a:p>
          <a:p>
            <a:r>
              <a:rPr kumimoji="1" lang="zh-CN" altLang="en-US" dirty="0" smtClean="0"/>
              <a:t>但后来，我们发现朴素贝叶斯不能百分百满足医学不确定性推理。</a:t>
            </a:r>
            <a:endParaRPr kumimoji="1" lang="en-US" altLang="zh-CN" dirty="0" smtClean="0"/>
          </a:p>
          <a:p>
            <a:r>
              <a:rPr kumimoji="1" lang="zh-CN" altLang="en-US" dirty="0" smtClean="0"/>
              <a:t>所以，我们开始研究贝叶斯网络。我们分为两步走：</a:t>
            </a:r>
            <a:endParaRPr kumimoji="1" lang="en-US" altLang="zh-CN" dirty="0" smtClean="0"/>
          </a:p>
          <a:p>
            <a:r>
              <a:rPr kumimoji="1" lang="zh-CN" altLang="en-US" dirty="0" smtClean="0"/>
              <a:t>首先是学习拓扑结构，也就是疾病、症状、高危因素之间的因果关系学习。</a:t>
            </a:r>
            <a:endParaRPr kumimoji="1" lang="en-US" altLang="zh-CN" dirty="0" smtClean="0"/>
          </a:p>
          <a:p>
            <a:r>
              <a:rPr kumimoji="1" lang="zh-CN" altLang="en-US" dirty="0" smtClean="0"/>
              <a:t>然后是学习概率分布，计算贝叶斯网络中各节点的先验概率 和 条件概率。</a:t>
            </a:r>
            <a:endParaRPr kumimoji="1" lang="en-US" altLang="zh-CN" dirty="0" smtClean="0"/>
          </a:p>
          <a:p>
            <a:r>
              <a:rPr kumimoji="1" lang="zh-CN" altLang="en-US" dirty="0" smtClean="0"/>
              <a:t>我们希望通过量化疾病、症状、高危因素之间的关系强度，增强医学推理的有效性和置信度。</a:t>
            </a:r>
            <a:endParaRPr kumimoji="1" lang="en-US" altLang="zh-CN" dirty="0" smtClean="0"/>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24</a:t>
            </a:fld>
            <a:endParaRPr lang="zh-CN" altLang="en-US"/>
          </a:p>
        </p:txBody>
      </p:sp>
    </p:spTree>
    <p:extLst>
      <p:ext uri="{BB962C8B-B14F-4D97-AF65-F5344CB8AC3E}">
        <p14:creationId xmlns:p14="http://schemas.microsoft.com/office/powerpoint/2010/main" val="46400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42</a:t>
            </a:fld>
            <a:endParaRPr lang="zh-CN" altLang="en-US"/>
          </a:p>
        </p:txBody>
      </p:sp>
    </p:spTree>
    <p:extLst>
      <p:ext uri="{BB962C8B-B14F-4D97-AF65-F5344CB8AC3E}">
        <p14:creationId xmlns:p14="http://schemas.microsoft.com/office/powerpoint/2010/main" val="2288462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周杰伦 张嘉译</a:t>
            </a:r>
          </a:p>
        </p:txBody>
      </p:sp>
      <p:sp>
        <p:nvSpPr>
          <p:cNvPr id="4" name="灯片编号占位符 3"/>
          <p:cNvSpPr>
            <a:spLocks noGrp="1"/>
          </p:cNvSpPr>
          <p:nvPr>
            <p:ph type="sldNum" sz="quarter" idx="10"/>
          </p:nvPr>
        </p:nvSpPr>
        <p:spPr/>
        <p:txBody>
          <a:bodyPr/>
          <a:lstStyle/>
          <a:p>
            <a:fld id="{1593FC7B-4E73-4244-BECA-A5AB4F351556}" type="slidenum">
              <a:rPr lang="zh-CN" altLang="en-US" smtClean="0"/>
              <a:t>44</a:t>
            </a:fld>
            <a:endParaRPr lang="zh-CN" altLang="en-US"/>
          </a:p>
        </p:txBody>
      </p:sp>
    </p:spTree>
    <p:extLst>
      <p:ext uri="{BB962C8B-B14F-4D97-AF65-F5344CB8AC3E}">
        <p14:creationId xmlns:p14="http://schemas.microsoft.com/office/powerpoint/2010/main" val="384962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2</a:t>
            </a:fld>
            <a:endParaRPr lang="en-US"/>
          </a:p>
        </p:txBody>
      </p:sp>
    </p:spTree>
    <p:extLst>
      <p:ext uri="{BB962C8B-B14F-4D97-AF65-F5344CB8AC3E}">
        <p14:creationId xmlns:p14="http://schemas.microsoft.com/office/powerpoint/2010/main" val="8456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CNN</a:t>
            </a:r>
            <a:r>
              <a:rPr lang="zh-CN" altLang="en-US" dirty="0" smtClean="0"/>
              <a:t>：卷积神经网络</a:t>
            </a:r>
            <a:endParaRPr lang="zh-CN" altLang="en-US" dirty="0"/>
          </a:p>
        </p:txBody>
      </p:sp>
      <p:sp>
        <p:nvSpPr>
          <p:cNvPr id="4" name="灯片编号占位符 3"/>
          <p:cNvSpPr>
            <a:spLocks noGrp="1"/>
          </p:cNvSpPr>
          <p:nvPr>
            <p:ph type="sldNum" sz="quarter" idx="10"/>
          </p:nvPr>
        </p:nvSpPr>
        <p:spPr/>
        <p:txBody>
          <a:bodyPr/>
          <a:lstStyle/>
          <a:p>
            <a:fld id="{822BE0BE-46EA-40D2-B0A2-128018586D75}" type="slidenum">
              <a:rPr lang="zh-CN" altLang="en-US" smtClean="0"/>
              <a:t>10</a:t>
            </a:fld>
            <a:endParaRPr lang="zh-CN" altLang="en-US"/>
          </a:p>
        </p:txBody>
      </p:sp>
    </p:spTree>
    <p:extLst>
      <p:ext uri="{BB962C8B-B14F-4D97-AF65-F5344CB8AC3E}">
        <p14:creationId xmlns:p14="http://schemas.microsoft.com/office/powerpoint/2010/main" val="116303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我们针对三种不同数据，即文本型的临床资料、超声图像资料，以及数值型的检验资料，进行数据处理。</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13</a:t>
            </a:fld>
            <a:endParaRPr lang="zh-CN" altLang="en-US"/>
          </a:p>
        </p:txBody>
      </p:sp>
    </p:spTree>
    <p:extLst>
      <p:ext uri="{BB962C8B-B14F-4D97-AF65-F5344CB8AC3E}">
        <p14:creationId xmlns:p14="http://schemas.microsoft.com/office/powerpoint/2010/main" val="13524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以文本型的临床资料为例，首先，我们</a:t>
            </a:r>
            <a:r>
              <a:rPr lang="zh-CN" altLang="en-US" dirty="0" smtClean="0">
                <a:solidFill>
                  <a:schemeClr val="tx1"/>
                </a:solidFill>
                <a:latin typeface="SimHei" charset="-122"/>
                <a:ea typeface="SimHei" charset="-122"/>
                <a:cs typeface="SimHei" charset="-122"/>
              </a:rPr>
              <a:t>人工挑选每份病历中“病历首页、入院记录、病程记录、出院记录”</a:t>
            </a:r>
            <a:r>
              <a:rPr lang="zh-CN" altLang="en-US" b="0" dirty="0" smtClean="0">
                <a:solidFill>
                  <a:schemeClr val="tx1"/>
                </a:solidFill>
                <a:latin typeface="黑体" panose="02010609060101010101" pitchFamily="49" charset="-122"/>
                <a:ea typeface="黑体" panose="02010609060101010101" pitchFamily="49" charset="-122"/>
              </a:rPr>
              <a:t>四部分</a:t>
            </a:r>
            <a:r>
              <a:rPr lang="zh-CN" altLang="en-US" dirty="0" smtClean="0">
                <a:solidFill>
                  <a:schemeClr val="tx1"/>
                </a:solidFill>
                <a:latin typeface="SimHei" charset="-122"/>
                <a:ea typeface="SimHei" charset="-122"/>
                <a:cs typeface="SimHei" charset="-122"/>
              </a:rPr>
              <a:t>的相关页面。</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14</a:t>
            </a:fld>
            <a:endParaRPr lang="zh-CN" altLang="en-US"/>
          </a:p>
        </p:txBody>
      </p:sp>
    </p:spTree>
    <p:extLst>
      <p:ext uri="{BB962C8B-B14F-4D97-AF65-F5344CB8AC3E}">
        <p14:creationId xmlns:p14="http://schemas.microsoft.com/office/powerpoint/2010/main" val="161344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在研究过程中，为求信息的完备性，我们所用的病历时间跨度较大。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因此，有部分病历部分不是电子格式，而是扫描病历。我们用</a:t>
            </a:r>
            <a:r>
              <a:rPr lang="zh-CN" altLang="en-US" sz="1200" b="0" i="0" u="none" strike="noStrike" kern="1200" dirty="0" smtClean="0">
                <a:solidFill>
                  <a:schemeClr val="tx1"/>
                </a:solidFill>
                <a:effectLst/>
                <a:latin typeface="+mn-lt"/>
                <a:ea typeface="+mn-ea"/>
                <a:cs typeface="+mn-cs"/>
              </a:rPr>
              <a:t>光学字符识别软件</a:t>
            </a:r>
            <a:r>
              <a:rPr lang="en-US" altLang="zh-CN" sz="1200" b="0" i="0" u="none" strike="noStrike" kern="1200" dirty="0" smtClean="0">
                <a:solidFill>
                  <a:schemeClr val="tx1"/>
                </a:solidFill>
                <a:effectLst/>
                <a:latin typeface="+mn-lt"/>
                <a:ea typeface="+mn-ea"/>
                <a:cs typeface="+mn-cs"/>
              </a:rPr>
              <a:t>OCR</a:t>
            </a:r>
            <a:r>
              <a:rPr lang="zh-CN" altLang="en-US" sz="1200" b="0" i="0" u="none" strike="noStrike" kern="1200" dirty="0" smtClean="0">
                <a:solidFill>
                  <a:schemeClr val="tx1"/>
                </a:solidFill>
                <a:effectLst/>
                <a:latin typeface="+mn-lt"/>
                <a:ea typeface="+mn-ea"/>
                <a:cs typeface="+mn-cs"/>
              </a:rPr>
              <a:t>转化</a:t>
            </a:r>
            <a:r>
              <a:rPr lang="en-US" altLang="zh-CN" sz="1200" b="0" i="0" u="none" strike="noStrike" kern="1200" dirty="0" smtClean="0">
                <a:solidFill>
                  <a:schemeClr val="tx1"/>
                </a:solidFill>
                <a:effectLst/>
                <a:latin typeface="+mn-lt"/>
                <a:ea typeface="+mn-ea"/>
                <a:cs typeface="+mn-cs"/>
              </a:rPr>
              <a:t>txt</a:t>
            </a:r>
            <a:r>
              <a:rPr lang="zh-CN" altLang="en-US" sz="1200" b="0" i="0" u="none" strike="noStrike" kern="1200" dirty="0" smtClean="0">
                <a:solidFill>
                  <a:schemeClr val="tx1"/>
                </a:solidFill>
                <a:effectLst/>
                <a:latin typeface="+mn-lt"/>
                <a:ea typeface="+mn-ea"/>
                <a:cs typeface="+mn-cs"/>
              </a:rPr>
              <a:t>词流，使用正则提取</a:t>
            </a:r>
            <a:r>
              <a:rPr lang="en-US" altLang="zh-CN" sz="1200" b="0" i="0" u="none" strike="noStrike" kern="1200" dirty="0" smtClean="0">
                <a:solidFill>
                  <a:schemeClr val="tx1"/>
                </a:solidFill>
                <a:effectLst/>
                <a:latin typeface="+mn-lt"/>
                <a:ea typeface="+mn-ea"/>
                <a:cs typeface="+mn-cs"/>
              </a:rPr>
              <a:t>marker</a:t>
            </a:r>
            <a:r>
              <a:rPr lang="zh-CN" altLang="en-US" sz="1200" b="0" i="0" u="none" strike="noStrike" kern="1200" dirty="0" smtClean="0">
                <a:solidFill>
                  <a:schemeClr val="tx1"/>
                </a:solidFill>
                <a:effectLst/>
                <a:latin typeface="+mn-lt"/>
                <a:ea typeface="+mn-ea"/>
                <a:cs typeface="+mn-cs"/>
              </a:rPr>
              <a:t>，也就是病历中的小标题，如入院时间，入院时病情摘要，入院诊断等，从而读取其中的内容。</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15</a:t>
            </a:fld>
            <a:endParaRPr lang="zh-CN" altLang="en-US"/>
          </a:p>
        </p:txBody>
      </p:sp>
    </p:spTree>
    <p:extLst>
      <p:ext uri="{BB962C8B-B14F-4D97-AF65-F5344CB8AC3E}">
        <p14:creationId xmlns:p14="http://schemas.microsoft.com/office/powerpoint/2010/main" val="53036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在读取病历内容后，我们进行脱敏操作，将个人隐私信息一一匿去。</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接下来，我们清洗一些高频错误，并将数据存入数据库表。</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16</a:t>
            </a:fld>
            <a:endParaRPr lang="zh-CN" altLang="en-US"/>
          </a:p>
        </p:txBody>
      </p:sp>
    </p:spTree>
    <p:extLst>
      <p:ext uri="{BB962C8B-B14F-4D97-AF65-F5344CB8AC3E}">
        <p14:creationId xmlns:p14="http://schemas.microsoft.com/office/powerpoint/2010/main" val="1836368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目前，我们病历数据处理的平均准确率在</a:t>
            </a:r>
            <a:r>
              <a:rPr lang="en-US" altLang="zh-CN" sz="1200" kern="1200" dirty="0" smtClean="0">
                <a:solidFill>
                  <a:schemeClr val="tx1"/>
                </a:solidFill>
                <a:latin typeface="+mn-lt"/>
                <a:ea typeface="+mn-ea"/>
                <a:cs typeface="+mn-cs"/>
              </a:rPr>
              <a:t>90%</a:t>
            </a:r>
            <a:r>
              <a:rPr lang="zh-CN" altLang="en-US" sz="1200" kern="1200" dirty="0" smtClean="0">
                <a:solidFill>
                  <a:schemeClr val="tx1"/>
                </a:solidFill>
                <a:latin typeface="+mn-lt"/>
                <a:ea typeface="+mn-ea"/>
                <a:cs typeface="+mn-cs"/>
              </a:rPr>
              <a:t>以上。</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所提取的文本型的临床资料可作为知识图谱构建的语料。</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17</a:t>
            </a:fld>
            <a:endParaRPr lang="zh-CN" altLang="en-US"/>
          </a:p>
        </p:txBody>
      </p:sp>
    </p:spTree>
    <p:extLst>
      <p:ext uri="{BB962C8B-B14F-4D97-AF65-F5344CB8AC3E}">
        <p14:creationId xmlns:p14="http://schemas.microsoft.com/office/powerpoint/2010/main" val="130797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我们接下来看一下如何基于病历，利用机器学习，构建知识图谱。</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822BE0BE-46EA-40D2-B0A2-128018586D75}" type="slidenum">
              <a:rPr lang="zh-CN" altLang="en-US" smtClean="0"/>
              <a:t>18</a:t>
            </a:fld>
            <a:endParaRPr lang="zh-CN" altLang="en-US"/>
          </a:p>
        </p:txBody>
      </p:sp>
    </p:spTree>
    <p:extLst>
      <p:ext uri="{BB962C8B-B14F-4D97-AF65-F5344CB8AC3E}">
        <p14:creationId xmlns:p14="http://schemas.microsoft.com/office/powerpoint/2010/main" val="32686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D18DC6-8298-4640-A81C-FCB88E6F9D47}"/>
              </a:ext>
            </a:extLst>
          </p:cNvPr>
          <p:cNvSpPr txBox="1"/>
          <p:nvPr userDrawn="1"/>
        </p:nvSpPr>
        <p:spPr>
          <a:xfrm>
            <a:off x="175847" y="6435967"/>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321298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97F7E1-9425-4696-91EE-83055A7EA440}"/>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87484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DBB2EB-0891-44F8-BCE7-F26A1501E274}"/>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3004221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088F7-63BA-40D6-9E5F-593030CACCAA}"/>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2890220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19AFB7-6C6F-428C-996D-E01C26033327}"/>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69318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32D4A2-EB6E-4301-BDB9-ED4535751D7E}"/>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198533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60C69AF-95BE-43EE-89BE-D10A8B366211}"/>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33749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E8B063-3321-49D7-8D9C-5D10508019DE}"/>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14646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27C18B-3EA8-4086-B848-8D915E76093B}"/>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2521009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0" y="6525344"/>
            <a:ext cx="9138308" cy="332656"/>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401393" y="326042"/>
            <a:ext cx="217698" cy="290264"/>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sp>
        <p:nvSpPr>
          <p:cNvPr id="10" name="矩形 9"/>
          <p:cNvSpPr/>
          <p:nvPr userDrawn="1"/>
        </p:nvSpPr>
        <p:spPr>
          <a:xfrm>
            <a:off x="270030" y="195486"/>
            <a:ext cx="270030" cy="36004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flipV="1">
            <a:off x="856735" y="607468"/>
            <a:ext cx="8283998" cy="883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5CDDDB3-15E1-4164-9824-04D0F868AF14}"/>
              </a:ext>
            </a:extLst>
          </p:cNvPr>
          <p:cNvSpPr txBox="1"/>
          <p:nvPr userDrawn="1"/>
        </p:nvSpPr>
        <p:spPr>
          <a:xfrm>
            <a:off x="193431" y="6471135"/>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3813874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D52EAE-CF8F-4FFB-8529-03E33029674E}"/>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226829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758FF0-2251-41D3-8FA6-3C7F6EEC8E4D}"/>
              </a:ext>
            </a:extLst>
          </p:cNvPr>
          <p:cNvSpPr txBox="1"/>
          <p:nvPr userDrawn="1"/>
        </p:nvSpPr>
        <p:spPr>
          <a:xfrm>
            <a:off x="193431" y="6365631"/>
            <a:ext cx="817684" cy="461665"/>
          </a:xfrm>
          <a:prstGeom prst="rect">
            <a:avLst/>
          </a:prstGeom>
          <a:noFill/>
        </p:spPr>
        <p:txBody>
          <a:bodyPr wrap="square" rtlCol="0">
            <a:spAutoFit/>
          </a:bodyPr>
          <a:lstStyle/>
          <a:p>
            <a:fld id="{44614DBE-CBE1-458F-B6A1-EBA1764D9AF2}" type="slidenum">
              <a:rPr lang="zh-CN" altLang="en-US" sz="2400" smtClean="0"/>
              <a:t>‹#›</a:t>
            </a:fld>
            <a:endParaRPr lang="zh-CN" altLang="en-US" dirty="0"/>
          </a:p>
        </p:txBody>
      </p:sp>
    </p:spTree>
    <p:extLst>
      <p:ext uri="{BB962C8B-B14F-4D97-AF65-F5344CB8AC3E}">
        <p14:creationId xmlns:p14="http://schemas.microsoft.com/office/powerpoint/2010/main" val="235151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560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0.tiff"/><Relationship Id="rId5" Type="http://schemas.openxmlformats.org/officeDocument/2006/relationships/image" Target="../media/image59.jpe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tiff"/><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gif"/><Relationship Id="rId7" Type="http://schemas.openxmlformats.org/officeDocument/2006/relationships/image" Target="../media/image74.png"/><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tif"/><Relationship Id="rId4" Type="http://schemas.openxmlformats.org/officeDocument/2006/relationships/image" Target="../media/image71.emf"/><Relationship Id="rId9" Type="http://schemas.openxmlformats.org/officeDocument/2006/relationships/image" Target="../media/image76.emf"/></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1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jpeg"/></Relationships>
</file>

<file path=ppt/slides/_rels/slide1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4.tiff"/><Relationship Id="rId4" Type="http://schemas.openxmlformats.org/officeDocument/2006/relationships/image" Target="../media/image93.tiff"/></Relationships>
</file>

<file path=ppt/slides/_rels/slide21.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1.emf"/><Relationship Id="rId4" Type="http://schemas.openxmlformats.org/officeDocument/2006/relationships/image" Target="../media/image100.JPG"/></Relationships>
</file>

<file path=ppt/slides/_rels/slide2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24.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78.emf"/><Relationship Id="rId1" Type="http://schemas.openxmlformats.org/officeDocument/2006/relationships/slideLayout" Target="../slideLayouts/slideLayout7.xml"/><Relationship Id="rId4" Type="http://schemas.openxmlformats.org/officeDocument/2006/relationships/image" Target="../media/image105.tiff"/></Relationships>
</file>

<file path=ppt/slides/_rels/slide26.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image" Target="../media/image78.emf"/><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41" Type="http://schemas.microsoft.com/office/2007/relationships/diagramDrawing" Target="../diagrams/drawing8.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4" Type="http://schemas.openxmlformats.org/officeDocument/2006/relationships/image" Target="../media/image105.tiff"/><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image" Target="../media/image104.tiff"/><Relationship Id="rId8" Type="http://schemas.openxmlformats.org/officeDocument/2006/relationships/diagramLayout" Target="../diagrams/layout2.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gif"/><Relationship Id="rId2" Type="http://schemas.openxmlformats.org/officeDocument/2006/relationships/image" Target="../media/image1.tiff"/><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jpeg"/></Relationships>
</file>

<file path=ppt/slides/_rels/slide34.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5.jpeg"/><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5.tiff"/><Relationship Id="rId4" Type="http://schemas.openxmlformats.org/officeDocument/2006/relationships/image" Target="../media/image116.gif"/><Relationship Id="rId9"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jpe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8" Type="http://schemas.openxmlformats.org/officeDocument/2006/relationships/image" Target="../media/image138.tiff"/><Relationship Id="rId13" Type="http://schemas.openxmlformats.org/officeDocument/2006/relationships/image" Target="../media/image143.emf"/><Relationship Id="rId18" Type="http://schemas.openxmlformats.org/officeDocument/2006/relationships/image" Target="../media/image146.png"/><Relationship Id="rId3" Type="http://schemas.openxmlformats.org/officeDocument/2006/relationships/image" Target="../media/image68.tiff"/><Relationship Id="rId7" Type="http://schemas.openxmlformats.org/officeDocument/2006/relationships/image" Target="../media/image137.tiff"/><Relationship Id="rId12" Type="http://schemas.openxmlformats.org/officeDocument/2006/relationships/image" Target="../media/image142.emf"/><Relationship Id="rId17" Type="http://schemas.openxmlformats.org/officeDocument/2006/relationships/image" Target="../media/image145.emf"/><Relationship Id="rId2" Type="http://schemas.openxmlformats.org/officeDocument/2006/relationships/slideLayout" Target="../slideLayouts/slideLayout7.xml"/><Relationship Id="rId16" Type="http://schemas.openxmlformats.org/officeDocument/2006/relationships/image" Target="../media/image144.emf"/><Relationship Id="rId1" Type="http://schemas.openxmlformats.org/officeDocument/2006/relationships/vmlDrawing" Target="../drawings/vmlDrawing1.vml"/><Relationship Id="rId6" Type="http://schemas.openxmlformats.org/officeDocument/2006/relationships/image" Target="../media/image136.jpe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33.emf"/><Relationship Id="rId10" Type="http://schemas.openxmlformats.org/officeDocument/2006/relationships/image" Target="../media/image140.tiff"/><Relationship Id="rId4" Type="http://schemas.openxmlformats.org/officeDocument/2006/relationships/image" Target="../media/image134.png"/><Relationship Id="rId9" Type="http://schemas.openxmlformats.org/officeDocument/2006/relationships/image" Target="../media/image139.tiff"/><Relationship Id="rId1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53.jpeg"/><Relationship Id="rId13" Type="http://schemas.openxmlformats.org/officeDocument/2006/relationships/image" Target="../media/image158.jpeg"/><Relationship Id="rId3" Type="http://schemas.openxmlformats.org/officeDocument/2006/relationships/image" Target="../media/image149.png"/><Relationship Id="rId7" Type="http://schemas.openxmlformats.org/officeDocument/2006/relationships/image" Target="../media/image152.jpeg"/><Relationship Id="rId12" Type="http://schemas.openxmlformats.org/officeDocument/2006/relationships/image" Target="../media/image15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jpeg"/><Relationship Id="rId10" Type="http://schemas.openxmlformats.org/officeDocument/2006/relationships/image" Target="../media/image155.jpeg"/><Relationship Id="rId4" Type="http://schemas.microsoft.com/office/2007/relationships/hdphoto" Target="../media/hdphoto4.wdp"/><Relationship Id="rId9" Type="http://schemas.openxmlformats.org/officeDocument/2006/relationships/image" Target="../media/image154.jpeg"/><Relationship Id="rId14" Type="http://schemas.openxmlformats.org/officeDocument/2006/relationships/image" Target="../media/image159.jpeg"/></Relationships>
</file>

<file path=ppt/slides/_rels/slide43.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5.xml.rels><?xml version="1.0" encoding="UTF-8" standalone="yes"?>
<Relationships xmlns="http://schemas.openxmlformats.org/package/2006/relationships"><Relationship Id="rId8" Type="http://schemas.openxmlformats.org/officeDocument/2006/relationships/image" Target="../media/image173.tiff"/><Relationship Id="rId13" Type="http://schemas.openxmlformats.org/officeDocument/2006/relationships/image" Target="../media/image177.png"/><Relationship Id="rId18" Type="http://schemas.openxmlformats.org/officeDocument/2006/relationships/image" Target="../media/image180.jpeg"/><Relationship Id="rId26" Type="http://schemas.openxmlformats.org/officeDocument/2006/relationships/image" Target="../media/image48.gif"/><Relationship Id="rId3" Type="http://schemas.openxmlformats.org/officeDocument/2006/relationships/image" Target="../media/image168.png"/><Relationship Id="rId21" Type="http://schemas.openxmlformats.org/officeDocument/2006/relationships/image" Target="../media/image183.png"/><Relationship Id="rId7" Type="http://schemas.openxmlformats.org/officeDocument/2006/relationships/image" Target="../media/image172.png"/><Relationship Id="rId12" Type="http://schemas.openxmlformats.org/officeDocument/2006/relationships/image" Target="../media/image41.gif"/><Relationship Id="rId17" Type="http://schemas.openxmlformats.org/officeDocument/2006/relationships/image" Target="../media/image179.png"/><Relationship Id="rId25" Type="http://schemas.openxmlformats.org/officeDocument/2006/relationships/image" Target="../media/image186.png"/><Relationship Id="rId2" Type="http://schemas.openxmlformats.org/officeDocument/2006/relationships/image" Target="../media/image167.tiff"/><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89.jpeg"/><Relationship Id="rId1" Type="http://schemas.openxmlformats.org/officeDocument/2006/relationships/slideLayout" Target="../slideLayouts/slideLayout7.xml"/><Relationship Id="rId6" Type="http://schemas.openxmlformats.org/officeDocument/2006/relationships/image" Target="../media/image171.jpg"/><Relationship Id="rId11" Type="http://schemas.openxmlformats.org/officeDocument/2006/relationships/image" Target="../media/image176.tiff"/><Relationship Id="rId24" Type="http://schemas.openxmlformats.org/officeDocument/2006/relationships/image" Target="../media/image185.png"/><Relationship Id="rId5" Type="http://schemas.openxmlformats.org/officeDocument/2006/relationships/image" Target="../media/image170.tiff"/><Relationship Id="rId15" Type="http://schemas.openxmlformats.org/officeDocument/2006/relationships/image" Target="../media/image44.jpeg"/><Relationship Id="rId23" Type="http://schemas.openxmlformats.org/officeDocument/2006/relationships/image" Target="../media/image184.jpeg"/><Relationship Id="rId28" Type="http://schemas.openxmlformats.org/officeDocument/2006/relationships/image" Target="../media/image188.png"/><Relationship Id="rId10" Type="http://schemas.openxmlformats.org/officeDocument/2006/relationships/image" Target="../media/image175.jpeg"/><Relationship Id="rId19" Type="http://schemas.openxmlformats.org/officeDocument/2006/relationships/image" Target="../media/image181.png"/><Relationship Id="rId4" Type="http://schemas.openxmlformats.org/officeDocument/2006/relationships/image" Target="../media/image169.tiff"/><Relationship Id="rId9" Type="http://schemas.openxmlformats.org/officeDocument/2006/relationships/image" Target="../media/image174.png"/><Relationship Id="rId14" Type="http://schemas.openxmlformats.org/officeDocument/2006/relationships/image" Target="../media/image43.tiff"/><Relationship Id="rId22" Type="http://schemas.openxmlformats.org/officeDocument/2006/relationships/image" Target="../media/image47.tiff"/><Relationship Id="rId27" Type="http://schemas.openxmlformats.org/officeDocument/2006/relationships/image" Target="../media/image187.jpeg"/><Relationship Id="rId30" Type="http://schemas.openxmlformats.org/officeDocument/2006/relationships/image" Target="../media/image190.png"/></Relationships>
</file>

<file path=ppt/slides/_rels/slide46.xml.rels><?xml version="1.0" encoding="UTF-8" standalone="yes"?>
<Relationships xmlns="http://schemas.openxmlformats.org/package/2006/relationships"><Relationship Id="rId8" Type="http://schemas.openxmlformats.org/officeDocument/2006/relationships/image" Target="../media/image195.jpg"/><Relationship Id="rId13" Type="http://schemas.openxmlformats.org/officeDocument/2006/relationships/image" Target="../media/image199.png"/><Relationship Id="rId18" Type="http://schemas.openxmlformats.org/officeDocument/2006/relationships/image" Target="../media/image204.tif"/><Relationship Id="rId3" Type="http://schemas.openxmlformats.org/officeDocument/2006/relationships/image" Target="../media/image55.png"/><Relationship Id="rId7" Type="http://schemas.openxmlformats.org/officeDocument/2006/relationships/image" Target="../media/image194.jpg"/><Relationship Id="rId12" Type="http://schemas.openxmlformats.org/officeDocument/2006/relationships/image" Target="../media/image198.jpeg"/><Relationship Id="rId17" Type="http://schemas.openxmlformats.org/officeDocument/2006/relationships/image" Target="../media/image203.tiff"/><Relationship Id="rId2" Type="http://schemas.openxmlformats.org/officeDocument/2006/relationships/image" Target="../media/image54.jpeg"/><Relationship Id="rId16" Type="http://schemas.openxmlformats.org/officeDocument/2006/relationships/image" Target="../media/image202.jpeg"/><Relationship Id="rId1" Type="http://schemas.openxmlformats.org/officeDocument/2006/relationships/slideLayout" Target="../slideLayouts/slideLayout7.xml"/><Relationship Id="rId6" Type="http://schemas.openxmlformats.org/officeDocument/2006/relationships/image" Target="../media/image193.jpeg"/><Relationship Id="rId11" Type="http://schemas.openxmlformats.org/officeDocument/2006/relationships/image" Target="../media/image56.jpeg"/><Relationship Id="rId5" Type="http://schemas.openxmlformats.org/officeDocument/2006/relationships/image" Target="../media/image192.png"/><Relationship Id="rId15" Type="http://schemas.openxmlformats.org/officeDocument/2006/relationships/image" Target="../media/image201.jpeg"/><Relationship Id="rId10" Type="http://schemas.openxmlformats.org/officeDocument/2006/relationships/image" Target="../media/image197.png"/><Relationship Id="rId4" Type="http://schemas.openxmlformats.org/officeDocument/2006/relationships/image" Target="../media/image191.jpeg"/><Relationship Id="rId9" Type="http://schemas.openxmlformats.org/officeDocument/2006/relationships/image" Target="../media/image196.png"/><Relationship Id="rId14" Type="http://schemas.openxmlformats.org/officeDocument/2006/relationships/image" Target="../media/image200.jpeg"/></Relationships>
</file>

<file path=ppt/slides/_rels/slide4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tiff"/><Relationship Id="rId1" Type="http://schemas.openxmlformats.org/officeDocument/2006/relationships/slideLayout" Target="../slideLayouts/slideLayout7.xml"/><Relationship Id="rId4" Type="http://schemas.openxmlformats.org/officeDocument/2006/relationships/image" Target="../media/image207.jpeg"/></Relationships>
</file>

<file path=ppt/slides/_rels/slide48.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emf"/><Relationship Id="rId9"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49.jpeg"/><Relationship Id="rId3" Type="http://schemas.openxmlformats.org/officeDocument/2006/relationships/image" Target="../media/image35.gif"/><Relationship Id="rId21" Type="http://schemas.openxmlformats.org/officeDocument/2006/relationships/image" Target="../media/image52.jpeg"/><Relationship Id="rId7" Type="http://schemas.openxmlformats.org/officeDocument/2006/relationships/image" Target="../media/image32.png"/><Relationship Id="rId12" Type="http://schemas.openxmlformats.org/officeDocument/2006/relationships/image" Target="../media/image43.tiff"/><Relationship Id="rId17" Type="http://schemas.openxmlformats.org/officeDocument/2006/relationships/image" Target="../media/image48.gif"/><Relationship Id="rId25" Type="http://schemas.openxmlformats.org/officeDocument/2006/relationships/image" Target="../media/image56.jpeg"/><Relationship Id="rId2" Type="http://schemas.openxmlformats.org/officeDocument/2006/relationships/image" Target="../media/image34.png"/><Relationship Id="rId16" Type="http://schemas.openxmlformats.org/officeDocument/2006/relationships/image" Target="../media/image47.tiff"/><Relationship Id="rId20"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7.jpg"/><Relationship Id="rId15" Type="http://schemas.openxmlformats.org/officeDocument/2006/relationships/image" Target="../media/image46.png"/><Relationship Id="rId23" Type="http://schemas.openxmlformats.org/officeDocument/2006/relationships/image" Target="../media/image54.jpeg"/><Relationship Id="rId10" Type="http://schemas.openxmlformats.org/officeDocument/2006/relationships/image" Target="../media/image41.gif"/><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0.tiff"/><Relationship Id="rId14" Type="http://schemas.openxmlformats.org/officeDocument/2006/relationships/image" Target="../media/image45.jpeg"/><Relationship Id="rId2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431047"/>
            <a:ext cx="9141908" cy="1825338"/>
          </a:xfrm>
          <a:prstGeom prst="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defTabSz="514312" fontAlgn="auto">
              <a:spcBef>
                <a:spcPts val="0"/>
              </a:spcBef>
              <a:spcAft>
                <a:spcPts val="0"/>
              </a:spcAft>
            </a:pPr>
            <a:endParaRPr lang="zh-CN" altLang="en-US"/>
          </a:p>
        </p:txBody>
      </p:sp>
      <p:sp>
        <p:nvSpPr>
          <p:cNvPr id="10" name="文本框 9"/>
          <p:cNvSpPr txBox="1"/>
          <p:nvPr/>
        </p:nvSpPr>
        <p:spPr>
          <a:xfrm>
            <a:off x="-57665" y="250627"/>
            <a:ext cx="7501631"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智能</a:t>
            </a:r>
            <a:r>
              <a:rPr lang="zh-CN" altLang="en-US" sz="2400" b="1" dirty="0">
                <a:latin typeface="微软雅黑" panose="020B0503020204020204" pitchFamily="34" charset="-122"/>
                <a:ea typeface="微软雅黑" panose="020B0503020204020204" pitchFamily="34" charset="-122"/>
              </a:rPr>
              <a:t>影像诊断的新技术与新</a:t>
            </a:r>
            <a:r>
              <a:rPr lang="zh-CN" altLang="en-US" sz="2400" b="1" dirty="0" smtClean="0">
                <a:latin typeface="微软雅黑" panose="020B0503020204020204" pitchFamily="34" charset="-122"/>
                <a:ea typeface="微软雅黑" panose="020B0503020204020204" pitchFamily="34" charset="-122"/>
              </a:rPr>
              <a:t>方法</a:t>
            </a:r>
            <a:r>
              <a:rPr lang="en-US" altLang="zh-CN"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H18</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3" name="TextBox 1"/>
          <p:cNvSpPr txBox="1"/>
          <p:nvPr/>
        </p:nvSpPr>
        <p:spPr bwMode="auto">
          <a:xfrm>
            <a:off x="756370" y="1640175"/>
            <a:ext cx="7821777" cy="1407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400">
                <a:solidFill>
                  <a:schemeClr val="l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sz="3200" b="1" spc="400" dirty="0">
                <a:effectLst>
                  <a:outerShdw blurRad="38100" dist="38100" dir="2700000" algn="tl">
                    <a:srgbClr val="000000">
                      <a:alpha val="43137"/>
                    </a:srgbClr>
                  </a:outerShdw>
                </a:effectLst>
              </a:rPr>
              <a:t>基于可信机器学习方法的炎性关</a:t>
            </a:r>
            <a:endParaRPr lang="en-US" altLang="zh-CN" sz="3200" b="1" spc="400" dirty="0">
              <a:effectLst>
                <a:outerShdw blurRad="38100" dist="38100" dir="2700000" algn="tl">
                  <a:srgbClr val="000000">
                    <a:alpha val="43137"/>
                  </a:srgbClr>
                </a:outerShdw>
              </a:effectLst>
            </a:endParaRPr>
          </a:p>
          <a:p>
            <a:pPr>
              <a:lnSpc>
                <a:spcPct val="150000"/>
              </a:lnSpc>
            </a:pPr>
            <a:r>
              <a:rPr lang="zh-CN" altLang="en-US" sz="3200" b="1" spc="400" dirty="0">
                <a:effectLst>
                  <a:outerShdw blurRad="38100" dist="38100" dir="2700000" algn="tl">
                    <a:srgbClr val="000000">
                      <a:alpha val="43137"/>
                    </a:srgbClr>
                  </a:outerShdw>
                </a:effectLst>
              </a:rPr>
              <a:t>节病超声评估和结构损伤预警研究</a:t>
            </a:r>
            <a:endParaRPr lang="en-US" altLang="zh-CN" sz="3200" b="1" spc="400" dirty="0">
              <a:effectLst>
                <a:outerShdw blurRad="38100" dist="38100" dir="2700000" algn="tl">
                  <a:srgbClr val="000000">
                    <a:alpha val="43137"/>
                  </a:srgbClr>
                </a:outerShdw>
              </a:effectLst>
            </a:endParaRPr>
          </a:p>
        </p:txBody>
      </p:sp>
      <p:sp>
        <p:nvSpPr>
          <p:cNvPr id="14" name="文本框 13"/>
          <p:cNvSpPr txBox="1"/>
          <p:nvPr/>
        </p:nvSpPr>
        <p:spPr bwMode="auto">
          <a:xfrm>
            <a:off x="2697881" y="3645818"/>
            <a:ext cx="1864906" cy="1689052"/>
          </a:xfrm>
          <a:prstGeom prst="rect">
            <a:avLst/>
          </a:prstGeom>
          <a:noFill/>
        </p:spPr>
        <p:txBody>
          <a:bodyPr wrap="square">
            <a:spAutoFit/>
          </a:bodyPr>
          <a:lstStyle/>
          <a:p>
            <a:pPr>
              <a:lnSpc>
                <a:spcPct val="150000"/>
              </a:lnSpc>
              <a:defRPr/>
            </a:pPr>
            <a:r>
              <a:rPr lang="zh-CN" altLang="en-US" sz="2400" b="1" kern="1600" spc="1000" dirty="0">
                <a:latin typeface="微软雅黑" panose="020B0503020204020204" pitchFamily="34" charset="-122"/>
                <a:ea typeface="微软雅黑" panose="020B0503020204020204" pitchFamily="34" charset="-122"/>
              </a:rPr>
              <a:t>申</a:t>
            </a:r>
            <a:r>
              <a:rPr lang="zh-CN" altLang="en-US" sz="2400" b="1" kern="2000" spc="1000" dirty="0">
                <a:latin typeface="微软雅黑" panose="020B0503020204020204" pitchFamily="34" charset="-122"/>
                <a:ea typeface="微软雅黑" panose="020B0503020204020204" pitchFamily="34" charset="-122"/>
              </a:rPr>
              <a:t>请</a:t>
            </a:r>
            <a:r>
              <a:rPr lang="zh-CN" altLang="en-US" sz="2400" b="1" kern="1600" spc="1000" dirty="0">
                <a:latin typeface="微软雅黑" panose="020B0503020204020204" pitchFamily="34" charset="-122"/>
                <a:ea typeface="微软雅黑" panose="020B0503020204020204" pitchFamily="34" charset="-122"/>
              </a:rPr>
              <a:t>人</a:t>
            </a:r>
            <a:r>
              <a:rPr lang="en-US" altLang="zh-CN" sz="2400" b="1" kern="1600" dirty="0">
                <a:latin typeface="微软雅黑" panose="020B0503020204020204" pitchFamily="34" charset="-122"/>
                <a:ea typeface="微软雅黑" panose="020B0503020204020204" pitchFamily="34" charset="-122"/>
              </a:rPr>
              <a:t>:  </a:t>
            </a:r>
            <a:endParaRPr lang="en-US" altLang="zh-CN" sz="2400" b="1" kern="1600" spc="500" dirty="0">
              <a:latin typeface="微软雅黑" panose="020B0503020204020204" pitchFamily="34" charset="-122"/>
              <a:ea typeface="微软雅黑" panose="020B0503020204020204" pitchFamily="34" charset="-122"/>
            </a:endParaRPr>
          </a:p>
          <a:p>
            <a:pPr>
              <a:lnSpc>
                <a:spcPct val="150000"/>
              </a:lnSpc>
              <a:defRPr/>
            </a:pPr>
            <a:r>
              <a:rPr lang="zh-CN" altLang="en-US" sz="2400" b="1" kern="1600" dirty="0">
                <a:latin typeface="微软雅黑" panose="020B0503020204020204" pitchFamily="34" charset="-122"/>
                <a:ea typeface="微软雅黑" panose="020B0503020204020204" pitchFamily="34" charset="-122"/>
              </a:rPr>
              <a:t>依托单位 </a:t>
            </a:r>
            <a:r>
              <a:rPr lang="en-US" altLang="zh-CN" sz="2400" b="1" kern="1600" spc="1000" dirty="0">
                <a:latin typeface="微软雅黑" panose="020B0503020204020204" pitchFamily="34" charset="-122"/>
                <a:ea typeface="微软雅黑" panose="020B0503020204020204" pitchFamily="34" charset="-122"/>
              </a:rPr>
              <a:t>: </a:t>
            </a:r>
          </a:p>
          <a:p>
            <a:pPr>
              <a:lnSpc>
                <a:spcPct val="150000"/>
              </a:lnSpc>
              <a:defRPr/>
            </a:pPr>
            <a:r>
              <a:rPr lang="zh-CN" altLang="en-US" sz="2400" b="1" kern="1600" dirty="0">
                <a:latin typeface="微软雅黑" panose="020B0503020204020204" pitchFamily="34" charset="-122"/>
                <a:ea typeface="微软雅黑" panose="020B0503020204020204" pitchFamily="34" charset="-122"/>
              </a:rPr>
              <a:t>合作单位 </a:t>
            </a:r>
            <a:r>
              <a:rPr lang="en-US" altLang="zh-CN" sz="2400" b="1" kern="1600" dirty="0">
                <a:latin typeface="微软雅黑" panose="020B0503020204020204" pitchFamily="34" charset="-122"/>
                <a:ea typeface="微软雅黑" panose="020B0503020204020204" pitchFamily="34" charset="-122"/>
              </a:rPr>
              <a:t>:    </a:t>
            </a:r>
            <a:endParaRPr lang="en-US" altLang="zh-CN" sz="2400" b="1" kern="1600" spc="1000" dirty="0">
              <a:latin typeface="微软雅黑" panose="020B0503020204020204" pitchFamily="34" charset="-122"/>
              <a:ea typeface="微软雅黑" panose="020B0503020204020204" pitchFamily="34" charset="-122"/>
            </a:endParaRPr>
          </a:p>
        </p:txBody>
      </p:sp>
      <p:sp>
        <p:nvSpPr>
          <p:cNvPr id="15" name="文本框 14"/>
          <p:cNvSpPr txBox="1"/>
          <p:nvPr/>
        </p:nvSpPr>
        <p:spPr bwMode="auto">
          <a:xfrm>
            <a:off x="4562787" y="3645818"/>
            <a:ext cx="3771466" cy="2243050"/>
          </a:xfrm>
          <a:prstGeom prst="rect">
            <a:avLst/>
          </a:prstGeom>
          <a:noFill/>
        </p:spPr>
        <p:txBody>
          <a:bodyPr wrap="square">
            <a:spAutoFit/>
          </a:bodyPr>
          <a:lstStyle/>
          <a:p>
            <a:pPr>
              <a:lnSpc>
                <a:spcPct val="150000"/>
              </a:lnSpc>
              <a:defRPr/>
            </a:pPr>
            <a:r>
              <a:rPr lang="zh-CN" altLang="en-US" sz="2400" b="1" kern="1600" spc="800" dirty="0">
                <a:latin typeface="微软雅黑" panose="020B0503020204020204" pitchFamily="34" charset="-122"/>
                <a:ea typeface="微软雅黑" panose="020B0503020204020204" pitchFamily="34" charset="-122"/>
              </a:rPr>
              <a:t>朱家安</a:t>
            </a:r>
            <a:endParaRPr lang="en-US" altLang="zh-CN" sz="2400" b="1" kern="1600" spc="800" dirty="0">
              <a:latin typeface="微软雅黑" panose="020B0503020204020204" pitchFamily="34" charset="-122"/>
              <a:ea typeface="微软雅黑" panose="020B0503020204020204" pitchFamily="34" charset="-122"/>
            </a:endParaRPr>
          </a:p>
          <a:p>
            <a:pPr>
              <a:lnSpc>
                <a:spcPct val="150000"/>
              </a:lnSpc>
              <a:defRPr/>
            </a:pPr>
            <a:r>
              <a:rPr lang="zh-CN" altLang="en-US" sz="2400" b="1" kern="1600" spc="1000" dirty="0">
                <a:latin typeface="微软雅黑" panose="020B0503020204020204" pitchFamily="34" charset="-122"/>
                <a:ea typeface="微软雅黑" panose="020B0503020204020204" pitchFamily="34" charset="-122"/>
              </a:rPr>
              <a:t>北京大学</a:t>
            </a:r>
            <a:endParaRPr lang="en-US" altLang="zh-CN" sz="2400" b="1" kern="1600" spc="1000" dirty="0">
              <a:latin typeface="微软雅黑" panose="020B0503020204020204" pitchFamily="34" charset="-122"/>
              <a:ea typeface="微软雅黑" panose="020B0503020204020204" pitchFamily="34" charset="-122"/>
            </a:endParaRPr>
          </a:p>
          <a:p>
            <a:pPr>
              <a:lnSpc>
                <a:spcPct val="150000"/>
              </a:lnSpc>
              <a:defRPr/>
            </a:pPr>
            <a:r>
              <a:rPr lang="zh-CN" altLang="en-US" sz="2400" b="1" kern="1600" dirty="0">
                <a:latin typeface="微软雅黑" panose="020B0503020204020204" pitchFamily="34" charset="-122"/>
                <a:ea typeface="微软雅黑" panose="020B0503020204020204" pitchFamily="34" charset="-122"/>
              </a:rPr>
              <a:t>哈尔滨工业大学</a:t>
            </a:r>
            <a:endParaRPr lang="en-US" altLang="zh-CN" sz="2400" b="1" kern="1600" dirty="0">
              <a:latin typeface="微软雅黑" panose="020B0503020204020204" pitchFamily="34" charset="-122"/>
              <a:ea typeface="微软雅黑" panose="020B0503020204020204" pitchFamily="34" charset="-122"/>
            </a:endParaRPr>
          </a:p>
          <a:p>
            <a:pPr>
              <a:lnSpc>
                <a:spcPct val="150000"/>
              </a:lnSpc>
              <a:defRPr/>
            </a:pPr>
            <a:r>
              <a:rPr lang="zh-CN" altLang="en-US" sz="2400" b="1" kern="1600" dirty="0">
                <a:latin typeface="微软雅黑" panose="020B0503020204020204" pitchFamily="34" charset="-122"/>
                <a:ea typeface="微软雅黑" panose="020B0503020204020204" pitchFamily="34" charset="-122"/>
              </a:rPr>
              <a:t>北大深圳研究生院</a:t>
            </a:r>
            <a:endParaRPr lang="en-US" altLang="zh-CN" sz="2400" b="1" kern="1600" dirty="0">
              <a:latin typeface="微软雅黑" panose="020B0503020204020204" pitchFamily="34" charset="-122"/>
              <a:ea typeface="微软雅黑" panose="020B0503020204020204" pitchFamily="34" charset="-122"/>
            </a:endParaRPr>
          </a:p>
        </p:txBody>
      </p:sp>
      <p:sp>
        <p:nvSpPr>
          <p:cNvPr id="2" name="椭圆 1"/>
          <p:cNvSpPr/>
          <p:nvPr/>
        </p:nvSpPr>
        <p:spPr>
          <a:xfrm>
            <a:off x="115410" y="6565557"/>
            <a:ext cx="560173" cy="284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7817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2458355" y="165378"/>
            <a:ext cx="6647974" cy="400110"/>
          </a:xfrm>
          <a:prstGeom prst="rect">
            <a:avLst/>
          </a:prstGeom>
        </p:spPr>
        <p:txBody>
          <a:bodyPr wrap="none">
            <a:spAutoFit/>
          </a:bodyPr>
          <a:lstStyle/>
          <a:p>
            <a:pPr algn="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一  </a:t>
            </a: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建立包含综合信息</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的超声</a:t>
            </a: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数据库，弱监督方法提高样本量</a:t>
            </a:r>
            <a:endPar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圆角矩形 1"/>
          <p:cNvSpPr/>
          <p:nvPr/>
        </p:nvSpPr>
        <p:spPr>
          <a:xfrm>
            <a:off x="1444086" y="5848488"/>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444087" y="5848487"/>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18736" y="5892034"/>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516352" y="5887954"/>
            <a:ext cx="5462085" cy="400110"/>
          </a:xfrm>
          <a:prstGeom prst="rect">
            <a:avLst/>
          </a:prstGeom>
        </p:spPr>
        <p:txBody>
          <a:bodyPr wrap="square">
            <a:spAutoFit/>
          </a:bodyPr>
          <a:lstStyle/>
          <a:p>
            <a:r>
              <a:rPr lang="zh-CN" altLang="en-US" sz="2000" b="1" dirty="0">
                <a:solidFill>
                  <a:schemeClr val="lt1"/>
                </a:solidFill>
                <a:latin typeface="微软雅黑" panose="020B0503020204020204" pitchFamily="34" charset="-122"/>
                <a:ea typeface="微软雅黑" panose="020B0503020204020204" pitchFamily="34" charset="-122"/>
              </a:rPr>
              <a:t>建立包含标注信息的超声</a:t>
            </a:r>
            <a:r>
              <a:rPr lang="zh-CN" altLang="en-US" sz="2000" b="1" dirty="0" smtClean="0">
                <a:solidFill>
                  <a:schemeClr val="lt1"/>
                </a:solidFill>
                <a:latin typeface="微软雅黑" panose="020B0503020204020204" pitchFamily="34" charset="-122"/>
                <a:ea typeface="微软雅黑" panose="020B0503020204020204" pitchFamily="34" charset="-122"/>
              </a:rPr>
              <a:t>数据库，保障样本量</a:t>
            </a:r>
            <a:endParaRPr lang="zh-CN" altLang="en-US" sz="2000" b="1" dirty="0">
              <a:solidFill>
                <a:schemeClr val="lt1"/>
              </a:solidFill>
              <a:latin typeface="微软雅黑" panose="020B0503020204020204" pitchFamily="34" charset="-122"/>
              <a:ea typeface="微软雅黑" panose="020B0503020204020204" pitchFamily="34" charset="-122"/>
            </a:endParaRPr>
          </a:p>
        </p:txBody>
      </p:sp>
      <p:sp>
        <p:nvSpPr>
          <p:cNvPr id="128" name="矩形 127"/>
          <p:cNvSpPr/>
          <p:nvPr/>
        </p:nvSpPr>
        <p:spPr>
          <a:xfrm>
            <a:off x="4568837" y="945969"/>
            <a:ext cx="3759617" cy="472990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819" y="972739"/>
            <a:ext cx="3383506" cy="4694614"/>
          </a:xfrm>
          <a:prstGeom prst="rect">
            <a:avLst/>
          </a:prstGeom>
        </p:spPr>
      </p:pic>
      <p:sp>
        <p:nvSpPr>
          <p:cNvPr id="5" name="文本框 4"/>
          <p:cNvSpPr txBox="1"/>
          <p:nvPr/>
        </p:nvSpPr>
        <p:spPr>
          <a:xfrm>
            <a:off x="4501872" y="972739"/>
            <a:ext cx="3953462" cy="1938992"/>
          </a:xfrm>
          <a:prstGeom prst="rect">
            <a:avLst/>
          </a:prstGeom>
          <a:noFill/>
        </p:spPr>
        <p:txBody>
          <a:bodyPr wrap="square" rtlCol="0">
            <a:spAutoFit/>
          </a:bodyPr>
          <a:lstStyle/>
          <a:p>
            <a:pPr marL="108000" indent="-108000">
              <a:lnSpc>
                <a:spcPct val="150000"/>
              </a:lnSpc>
              <a:buSzPct val="50000"/>
              <a:buFont typeface="Wingdings" panose="05000000000000000000" pitchFamily="2" charset="2"/>
              <a:buChar char="l"/>
            </a:pPr>
            <a:r>
              <a:rPr lang="zh-CN" altLang="en-US" sz="2000" b="1" kern="100" spc="100" dirty="0">
                <a:solidFill>
                  <a:srgbClr val="000000"/>
                </a:solidFill>
                <a:latin typeface="微软雅黑" panose="020B0503020204020204" pitchFamily="34" charset="-122"/>
                <a:ea typeface="微软雅黑" panose="020B0503020204020204" pitchFamily="34" charset="-122"/>
              </a:rPr>
              <a:t> 规范化的序列超声</a:t>
            </a:r>
            <a:r>
              <a:rPr lang="zh-CN" altLang="en-US" sz="2000" b="1" kern="100" spc="100" dirty="0" smtClean="0">
                <a:solidFill>
                  <a:srgbClr val="000000"/>
                </a:solidFill>
                <a:latin typeface="微软雅黑" panose="020B0503020204020204" pitchFamily="34" charset="-122"/>
                <a:ea typeface="微软雅黑" panose="020B0503020204020204" pitchFamily="34" charset="-122"/>
              </a:rPr>
              <a:t>图像</a:t>
            </a:r>
            <a:endParaRPr lang="en-US" altLang="zh-CN" sz="2000" b="1" kern="100" spc="100" dirty="0">
              <a:solidFill>
                <a:srgbClr val="000000"/>
              </a:solidFill>
              <a:latin typeface="微软雅黑" panose="020B0503020204020204" pitchFamily="34" charset="-122"/>
              <a:ea typeface="微软雅黑" panose="020B0503020204020204" pitchFamily="34" charset="-122"/>
            </a:endParaRPr>
          </a:p>
          <a:p>
            <a:pPr marL="108000" indent="-108000">
              <a:lnSpc>
                <a:spcPct val="150000"/>
              </a:lnSpc>
              <a:buSzPct val="50000"/>
              <a:buFont typeface="Wingdings" panose="05000000000000000000" pitchFamily="2" charset="2"/>
              <a:buChar char="l"/>
            </a:pPr>
            <a:r>
              <a:rPr lang="zh-CN" altLang="en-US" sz="2000" b="1" kern="100" spc="100" dirty="0" smtClean="0">
                <a:solidFill>
                  <a:srgbClr val="000000"/>
                </a:solidFill>
                <a:latin typeface="微软雅黑" panose="020B0503020204020204" pitchFamily="34" charset="-122"/>
                <a:ea typeface="微软雅黑" panose="020B0503020204020204" pitchFamily="34" charset="-122"/>
              </a:rPr>
              <a:t> 包括超声</a:t>
            </a:r>
            <a:r>
              <a:rPr lang="zh-CN" altLang="en-US" sz="2000" b="1" kern="100" spc="100" dirty="0">
                <a:solidFill>
                  <a:srgbClr val="000000"/>
                </a:solidFill>
                <a:latin typeface="微软雅黑" panose="020B0503020204020204" pitchFamily="34" charset="-122"/>
                <a:ea typeface="微软雅黑" panose="020B0503020204020204" pitchFamily="34" charset="-122"/>
              </a:rPr>
              <a:t>、临床和检验</a:t>
            </a:r>
            <a:r>
              <a:rPr lang="zh-CN" altLang="en-US" sz="2000" b="1" kern="100" spc="100" dirty="0" smtClean="0">
                <a:solidFill>
                  <a:srgbClr val="000000"/>
                </a:solidFill>
                <a:latin typeface="微软雅黑" panose="020B0503020204020204" pitchFamily="34" charset="-122"/>
                <a:ea typeface="微软雅黑" panose="020B0503020204020204" pitchFamily="34" charset="-122"/>
              </a:rPr>
              <a:t>等</a:t>
            </a:r>
            <a:endParaRPr lang="en-US" altLang="zh-CN" sz="2000" b="1" kern="100" spc="100" dirty="0">
              <a:solidFill>
                <a:srgbClr val="000000"/>
              </a:solidFill>
              <a:latin typeface="微软雅黑" panose="020B0503020204020204" pitchFamily="34" charset="-122"/>
              <a:ea typeface="微软雅黑" panose="020B0503020204020204" pitchFamily="34" charset="-122"/>
            </a:endParaRPr>
          </a:p>
          <a:p>
            <a:pPr marL="108000" indent="-108000">
              <a:lnSpc>
                <a:spcPct val="150000"/>
              </a:lnSpc>
              <a:buSzPct val="50000"/>
              <a:buFont typeface="Wingdings" panose="05000000000000000000" pitchFamily="2" charset="2"/>
              <a:buChar char="l"/>
            </a:pPr>
            <a:r>
              <a:rPr lang="zh-CN" altLang="en-US" sz="2000" b="1" kern="100" spc="100" dirty="0" smtClean="0">
                <a:solidFill>
                  <a:srgbClr val="000000"/>
                </a:solidFill>
                <a:latin typeface="微软雅黑" panose="020B0503020204020204" pitchFamily="34" charset="-122"/>
                <a:ea typeface="微软雅黑" panose="020B0503020204020204" pitchFamily="34" charset="-122"/>
              </a:rPr>
              <a:t> 基于弱监督学习的样本自动标注方法，增加有效样本量</a:t>
            </a:r>
            <a:endParaRPr lang="en-US" altLang="zh-CN" sz="2000" b="1" kern="100" spc="100"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921441" y="945969"/>
            <a:ext cx="3477864" cy="4738162"/>
          </a:xfrm>
          <a:prstGeom prst="rect">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6995667" y="4475470"/>
            <a:ext cx="1332787" cy="261610"/>
          </a:xfrm>
          <a:prstGeom prst="rect">
            <a:avLst/>
          </a:prstGeom>
          <a:noFill/>
        </p:spPr>
        <p:txBody>
          <a:bodyPr wrap="square" rtlCol="0">
            <a:spAutoFit/>
          </a:bodyPr>
          <a:lstStyle/>
          <a:p>
            <a:r>
              <a:rPr kumimoji="1" lang="en-US" altLang="zh-CN" sz="1100" dirty="0"/>
              <a:t>  </a:t>
            </a:r>
            <a:r>
              <a:rPr kumimoji="1"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生成精准标记样本</a:t>
            </a:r>
          </a:p>
        </p:txBody>
      </p:sp>
      <p:grpSp>
        <p:nvGrpSpPr>
          <p:cNvPr id="89" name="组合 88"/>
          <p:cNvGrpSpPr/>
          <p:nvPr/>
        </p:nvGrpSpPr>
        <p:grpSpPr>
          <a:xfrm>
            <a:off x="4682457" y="3278685"/>
            <a:ext cx="3506111" cy="1398538"/>
            <a:chOff x="4528191" y="3359722"/>
            <a:chExt cx="3506111" cy="1398538"/>
          </a:xfrm>
        </p:grpSpPr>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3090" y="3399744"/>
              <a:ext cx="412894" cy="347589"/>
            </a:xfrm>
            <a:prstGeom prst="rect">
              <a:avLst/>
            </a:prstGeom>
          </p:spPr>
        </p:pic>
        <p:grpSp>
          <p:nvGrpSpPr>
            <p:cNvPr id="16" name="组 17"/>
            <p:cNvGrpSpPr/>
            <p:nvPr/>
          </p:nvGrpSpPr>
          <p:grpSpPr>
            <a:xfrm>
              <a:off x="4594134" y="3946783"/>
              <a:ext cx="814893" cy="582549"/>
              <a:chOff x="965465" y="2890945"/>
              <a:chExt cx="1565790" cy="1250455"/>
            </a:xfrm>
          </p:grpSpPr>
          <p:pic>
            <p:nvPicPr>
              <p:cNvPr id="17" name="图片 1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65465" y="2890945"/>
                <a:ext cx="958802" cy="610940"/>
              </a:xfrm>
              <a:prstGeom prst="rect">
                <a:avLst/>
              </a:prstGeom>
            </p:spPr>
          </p:pic>
          <p:pic>
            <p:nvPicPr>
              <p:cNvPr id="18" name="图片 1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17865" y="3043345"/>
                <a:ext cx="958802" cy="610940"/>
              </a:xfrm>
              <a:prstGeom prst="rect">
                <a:avLst/>
              </a:prstGeom>
            </p:spPr>
          </p:pic>
          <p:pic>
            <p:nvPicPr>
              <p:cNvPr id="19" name="图片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70265" y="3195745"/>
                <a:ext cx="958802" cy="610940"/>
              </a:xfrm>
              <a:prstGeom prst="rect">
                <a:avLst/>
              </a:prstGeom>
            </p:spPr>
          </p:pic>
          <p:pic>
            <p:nvPicPr>
              <p:cNvPr id="20" name="图片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22665" y="3348145"/>
                <a:ext cx="958802" cy="610940"/>
              </a:xfrm>
              <a:prstGeom prst="rect">
                <a:avLst/>
              </a:prstGeom>
            </p:spPr>
          </p:pic>
          <p:pic>
            <p:nvPicPr>
              <p:cNvPr id="21" name="图片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72453" y="3530460"/>
                <a:ext cx="958802" cy="610940"/>
              </a:xfrm>
              <a:prstGeom prst="rect">
                <a:avLst/>
              </a:prstGeom>
            </p:spPr>
          </p:pic>
        </p:grpSp>
        <p:pic>
          <p:nvPicPr>
            <p:cNvPr id="22" name="图片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59094" y="3843959"/>
              <a:ext cx="758749" cy="372379"/>
            </a:xfrm>
            <a:prstGeom prst="rect">
              <a:avLst/>
            </a:prstGeom>
          </p:spPr>
        </p:pic>
        <p:sp>
          <p:nvSpPr>
            <p:cNvPr id="23" name="文本框 22"/>
            <p:cNvSpPr txBox="1"/>
            <p:nvPr/>
          </p:nvSpPr>
          <p:spPr>
            <a:xfrm>
              <a:off x="5701197" y="4309569"/>
              <a:ext cx="1012629" cy="400110"/>
            </a:xfrm>
            <a:prstGeom prst="rect">
              <a:avLst/>
            </a:prstGeom>
            <a:noFill/>
          </p:spPr>
          <p:txBody>
            <a:bodyPr wrap="square" rtlCol="0">
              <a:spAutoFit/>
            </a:bodyPr>
            <a:lstStyle/>
            <a:p>
              <a:pPr algn="ctr"/>
              <a:r>
                <a:rPr kumimoji="1"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p>
            <a:p>
              <a:pPr algn="ctr"/>
              <a:r>
                <a:rPr kumimoji="1"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多目标分类器</a:t>
              </a:r>
            </a:p>
          </p:txBody>
        </p:sp>
        <p:sp>
          <p:nvSpPr>
            <p:cNvPr id="24" name="文本框 23"/>
            <p:cNvSpPr txBox="1"/>
            <p:nvPr/>
          </p:nvSpPr>
          <p:spPr>
            <a:xfrm>
              <a:off x="4535605" y="4507427"/>
              <a:ext cx="1096824"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rPr>
                <a:t>粗略标注样本</a:t>
              </a:r>
            </a:p>
          </p:txBody>
        </p:sp>
        <p:sp>
          <p:nvSpPr>
            <p:cNvPr id="25" name="文本框 24"/>
            <p:cNvSpPr txBox="1"/>
            <p:nvPr/>
          </p:nvSpPr>
          <p:spPr>
            <a:xfrm>
              <a:off x="4528191" y="3700677"/>
              <a:ext cx="1289509"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rPr>
                <a:t>精准标注样本</a:t>
              </a:r>
            </a:p>
          </p:txBody>
        </p:sp>
        <p:sp>
          <p:nvSpPr>
            <p:cNvPr id="26" name="文本框 25"/>
            <p:cNvSpPr txBox="1"/>
            <p:nvPr/>
          </p:nvSpPr>
          <p:spPr>
            <a:xfrm>
              <a:off x="5742437" y="3465062"/>
              <a:ext cx="1163800" cy="338554"/>
            </a:xfrm>
            <a:prstGeom prst="rect">
              <a:avLst/>
            </a:prstGeom>
            <a:noFill/>
          </p:spPr>
          <p:txBody>
            <a:bodyPr wrap="square" rtlCol="0">
              <a:spAutoFit/>
            </a:bodyPr>
            <a:lstStyle/>
            <a:p>
              <a:r>
                <a:rPr kumimoji="1" lang="zh-CN" altLang="en-US" sz="1600" b="1" dirty="0">
                  <a:latin typeface="微软雅黑" panose="020B0503020204020204" pitchFamily="34" charset="-122"/>
                  <a:ea typeface="微软雅黑" panose="020B0503020204020204" pitchFamily="34" charset="-122"/>
                </a:rPr>
                <a:t>监督训练</a:t>
              </a:r>
            </a:p>
          </p:txBody>
        </p:sp>
        <p:sp>
          <p:nvSpPr>
            <p:cNvPr id="28" name="矩形 27"/>
            <p:cNvSpPr/>
            <p:nvPr/>
          </p:nvSpPr>
          <p:spPr>
            <a:xfrm>
              <a:off x="4537124" y="3361282"/>
              <a:ext cx="923771" cy="139236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5984" y="3409401"/>
              <a:ext cx="423043" cy="326362"/>
            </a:xfrm>
            <a:prstGeom prst="rect">
              <a:avLst/>
            </a:prstGeom>
          </p:spPr>
        </p:pic>
        <p:sp>
          <p:nvSpPr>
            <p:cNvPr id="53" name="矩形 52"/>
            <p:cNvSpPr/>
            <p:nvPr/>
          </p:nvSpPr>
          <p:spPr>
            <a:xfrm>
              <a:off x="5776584" y="3359722"/>
              <a:ext cx="923771" cy="139236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30026" y="3377549"/>
              <a:ext cx="720152" cy="499839"/>
            </a:xfrm>
            <a:prstGeom prst="rect">
              <a:avLst/>
            </a:prstGeom>
          </p:spPr>
        </p:pic>
        <p:sp>
          <p:nvSpPr>
            <p:cNvPr id="60" name="文本框 59"/>
            <p:cNvSpPr txBox="1"/>
            <p:nvPr/>
          </p:nvSpPr>
          <p:spPr>
            <a:xfrm>
              <a:off x="7029817" y="3825073"/>
              <a:ext cx="1004485" cy="246221"/>
            </a:xfrm>
            <a:prstGeom prst="rect">
              <a:avLst/>
            </a:prstGeom>
            <a:noFill/>
          </p:spPr>
          <p:txBody>
            <a:bodyPr wrap="square" rtlCol="0">
              <a:spAutoFit/>
            </a:bodyPr>
            <a:lstStyle/>
            <a:p>
              <a:r>
                <a:rPr kumimoji="1"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r>
                <a:rPr kumimoji="1"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个候选目标</a:t>
              </a:r>
            </a:p>
          </p:txBody>
        </p:sp>
        <p:grpSp>
          <p:nvGrpSpPr>
            <p:cNvPr id="61" name="组合 60">
              <a:extLst>
                <a:ext uri="{FF2B5EF4-FFF2-40B4-BE49-F238E27FC236}">
                  <a16:creationId xmlns:a16="http://schemas.microsoft.com/office/drawing/2014/main" id="{C5BC56D4-D198-4FE6-A183-AE3DBCD6B426}"/>
                </a:ext>
              </a:extLst>
            </p:cNvPr>
            <p:cNvGrpSpPr/>
            <p:nvPr/>
          </p:nvGrpSpPr>
          <p:grpSpPr>
            <a:xfrm>
              <a:off x="7129656" y="3465274"/>
              <a:ext cx="716875" cy="172392"/>
              <a:chOff x="6930541" y="1930765"/>
              <a:chExt cx="1711318" cy="377806"/>
            </a:xfrm>
          </p:grpSpPr>
          <p:grpSp>
            <p:nvGrpSpPr>
              <p:cNvPr id="62" name="组 72"/>
              <p:cNvGrpSpPr/>
              <p:nvPr/>
            </p:nvGrpSpPr>
            <p:grpSpPr>
              <a:xfrm>
                <a:off x="7064334" y="1930765"/>
                <a:ext cx="1405819" cy="325558"/>
                <a:chOff x="5754283" y="2083388"/>
                <a:chExt cx="1405819" cy="325558"/>
              </a:xfrm>
            </p:grpSpPr>
            <p:sp>
              <p:nvSpPr>
                <p:cNvPr id="67" name="矩形 66"/>
                <p:cNvSpPr/>
                <p:nvPr/>
              </p:nvSpPr>
              <p:spPr>
                <a:xfrm>
                  <a:off x="5754283" y="2174640"/>
                  <a:ext cx="217692" cy="1341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8" name="矩形 67"/>
                <p:cNvSpPr/>
                <p:nvPr/>
              </p:nvSpPr>
              <p:spPr>
                <a:xfrm>
                  <a:off x="5879853" y="2291325"/>
                  <a:ext cx="48670" cy="11762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9" name="矩形 68"/>
                <p:cNvSpPr/>
                <p:nvPr/>
              </p:nvSpPr>
              <p:spPr>
                <a:xfrm>
                  <a:off x="5923305" y="2100062"/>
                  <a:ext cx="48670" cy="11762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70" name="矩形 69"/>
                <p:cNvSpPr/>
                <p:nvPr/>
              </p:nvSpPr>
              <p:spPr>
                <a:xfrm>
                  <a:off x="5922123" y="2180421"/>
                  <a:ext cx="48670" cy="11762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71" name="矩形 70"/>
                <p:cNvSpPr/>
                <p:nvPr/>
              </p:nvSpPr>
              <p:spPr>
                <a:xfrm>
                  <a:off x="5980054" y="2178090"/>
                  <a:ext cx="48670" cy="11762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2" name="矩形 71"/>
                <p:cNvSpPr/>
                <p:nvPr/>
              </p:nvSpPr>
              <p:spPr>
                <a:xfrm flipH="1" flipV="1">
                  <a:off x="6013063" y="2093545"/>
                  <a:ext cx="119391" cy="236946"/>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3" name="矩形 72"/>
                <p:cNvSpPr/>
                <p:nvPr/>
              </p:nvSpPr>
              <p:spPr>
                <a:xfrm flipH="1" flipV="1">
                  <a:off x="6173541" y="2093545"/>
                  <a:ext cx="112065" cy="31540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4" name="矩形 73"/>
                <p:cNvSpPr/>
                <p:nvPr/>
              </p:nvSpPr>
              <p:spPr>
                <a:xfrm flipV="1">
                  <a:off x="6238119" y="2129163"/>
                  <a:ext cx="351535" cy="197003"/>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5" name="矩形 74"/>
                <p:cNvSpPr/>
                <p:nvPr/>
              </p:nvSpPr>
              <p:spPr>
                <a:xfrm>
                  <a:off x="6489538" y="2083388"/>
                  <a:ext cx="183136" cy="134295"/>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6" name="矩形 75"/>
                <p:cNvSpPr/>
                <p:nvPr/>
              </p:nvSpPr>
              <p:spPr>
                <a:xfrm flipH="1" flipV="1">
                  <a:off x="6439341" y="2217683"/>
                  <a:ext cx="302713" cy="154258"/>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7" name="矩形 76"/>
                <p:cNvSpPr/>
                <p:nvPr/>
              </p:nvSpPr>
              <p:spPr>
                <a:xfrm>
                  <a:off x="6630404" y="2129163"/>
                  <a:ext cx="315582" cy="162162"/>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8" name="矩形 77"/>
                <p:cNvSpPr/>
                <p:nvPr/>
              </p:nvSpPr>
              <p:spPr>
                <a:xfrm>
                  <a:off x="6654232" y="2217684"/>
                  <a:ext cx="441292" cy="108482"/>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9" name="矩形 78"/>
                <p:cNvSpPr/>
                <p:nvPr/>
              </p:nvSpPr>
              <p:spPr>
                <a:xfrm>
                  <a:off x="6986229" y="2136996"/>
                  <a:ext cx="48670" cy="11762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80" name="矩形 79"/>
                <p:cNvSpPr/>
                <p:nvPr/>
              </p:nvSpPr>
              <p:spPr>
                <a:xfrm>
                  <a:off x="6940877" y="2124191"/>
                  <a:ext cx="219225" cy="1270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grpSp>
          <p:sp>
            <p:nvSpPr>
              <p:cNvPr id="63" name="矩形 62">
                <a:extLst>
                  <a:ext uri="{FF2B5EF4-FFF2-40B4-BE49-F238E27FC236}">
                    <a16:creationId xmlns:a16="http://schemas.microsoft.com/office/drawing/2014/main" id="{BE70A4E3-AD0C-4D29-BC7D-62314E55983C}"/>
                  </a:ext>
                </a:extLst>
              </p:cNvPr>
              <p:cNvSpPr/>
              <p:nvPr/>
            </p:nvSpPr>
            <p:spPr>
              <a:xfrm>
                <a:off x="6930541" y="2043714"/>
                <a:ext cx="217692" cy="1341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215A14D7-39B0-49C6-82C6-069E6EEFDC4D}"/>
                  </a:ext>
                </a:extLst>
              </p:cNvPr>
              <p:cNvSpPr/>
              <p:nvPr/>
            </p:nvSpPr>
            <p:spPr>
              <a:xfrm>
                <a:off x="7216734" y="2174417"/>
                <a:ext cx="217692" cy="1341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E016655E-C4C1-46A3-9219-5223F40B3F8F}"/>
                  </a:ext>
                </a:extLst>
              </p:cNvPr>
              <p:cNvSpPr/>
              <p:nvPr/>
            </p:nvSpPr>
            <p:spPr>
              <a:xfrm>
                <a:off x="8317124" y="2004548"/>
                <a:ext cx="217692" cy="1341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17311287-04AA-43E4-BB44-2F39286BFA6E}"/>
                  </a:ext>
                </a:extLst>
              </p:cNvPr>
              <p:cNvSpPr/>
              <p:nvPr/>
            </p:nvSpPr>
            <p:spPr>
              <a:xfrm>
                <a:off x="8450023" y="2022016"/>
                <a:ext cx="191836" cy="82099"/>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grpSp>
        <p:pic>
          <p:nvPicPr>
            <p:cNvPr id="81" name="图片 80"/>
            <p:cNvPicPr>
              <a:picLocks noChangeAspect="1"/>
            </p:cNvPicPr>
            <p:nvPr/>
          </p:nvPicPr>
          <p:blipFill>
            <a:blip r:embed="rId8"/>
            <a:stretch>
              <a:fillRect/>
            </a:stretch>
          </p:blipFill>
          <p:spPr>
            <a:xfrm>
              <a:off x="7145864" y="4176936"/>
              <a:ext cx="700667" cy="448220"/>
            </a:xfrm>
            <a:prstGeom prst="rect">
              <a:avLst/>
            </a:prstGeom>
          </p:spPr>
        </p:pic>
        <p:cxnSp>
          <p:nvCxnSpPr>
            <p:cNvPr id="84" name="直接箭头连接符 83"/>
            <p:cNvCxnSpPr/>
            <p:nvPr/>
          </p:nvCxnSpPr>
          <p:spPr>
            <a:xfrm flipH="1">
              <a:off x="7856151" y="3888936"/>
              <a:ext cx="0" cy="288000"/>
            </a:xfrm>
            <a:prstGeom prst="straightConnector1">
              <a:avLst/>
            </a:prstGeom>
            <a:ln w="15875">
              <a:solidFill>
                <a:srgbClr val="0067AC"/>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988425" y="3365894"/>
              <a:ext cx="1021406" cy="139236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p:cNvCxnSpPr/>
            <p:nvPr/>
          </p:nvCxnSpPr>
          <p:spPr>
            <a:xfrm>
              <a:off x="5547270" y="4055905"/>
              <a:ext cx="195167" cy="0"/>
            </a:xfrm>
            <a:prstGeom prst="straightConnector1">
              <a:avLst/>
            </a:prstGeom>
            <a:ln w="15875">
              <a:solidFill>
                <a:srgbClr val="0067AC"/>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6746203" y="4085812"/>
              <a:ext cx="195167" cy="0"/>
            </a:xfrm>
            <a:prstGeom prst="straightConnector1">
              <a:avLst/>
            </a:prstGeom>
            <a:ln w="15875">
              <a:solidFill>
                <a:srgbClr val="0067AC"/>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文本框 91"/>
          <p:cNvSpPr txBox="1"/>
          <p:nvPr/>
        </p:nvSpPr>
        <p:spPr>
          <a:xfrm>
            <a:off x="4907029" y="4819278"/>
            <a:ext cx="3260675" cy="400110"/>
          </a:xfrm>
          <a:prstGeom prst="rect">
            <a:avLst/>
          </a:prstGeom>
          <a:noFill/>
        </p:spPr>
        <p:txBody>
          <a:bodyPr wrap="square" rtlCol="0">
            <a:spAutoFit/>
          </a:bodyPr>
          <a:lstStyle/>
          <a:p>
            <a:r>
              <a:rPr kumimoji="1" lang="en-US" altLang="zh-CN" sz="1400" b="1" dirty="0">
                <a:latin typeface="微软雅黑" panose="020B0503020204020204" pitchFamily="34" charset="-122"/>
                <a:ea typeface="微软雅黑" panose="020B0503020204020204" pitchFamily="34" charset="-122"/>
              </a:rPr>
              <a:t>  </a:t>
            </a:r>
            <a:r>
              <a:rPr kumimoji="1" lang="zh-CN" altLang="en-US" sz="2000" b="1" dirty="0">
                <a:solidFill>
                  <a:srgbClr val="0067AC"/>
                </a:solidFill>
                <a:latin typeface="微软雅黑" panose="020B0503020204020204" pitchFamily="34" charset="-122"/>
                <a:ea typeface="微软雅黑" panose="020B0503020204020204" pitchFamily="34" charset="-122"/>
              </a:rPr>
              <a:t>关节不同组织的自动标注</a:t>
            </a:r>
            <a:endParaRPr kumimoji="1" lang="zh-CN" altLang="en-US" sz="12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线形标注 2 6"/>
          <p:cNvSpPr/>
          <p:nvPr/>
        </p:nvSpPr>
        <p:spPr>
          <a:xfrm>
            <a:off x="2225305" y="3141126"/>
            <a:ext cx="1002655" cy="242899"/>
          </a:xfrm>
          <a:prstGeom prst="borderCallout2">
            <a:avLst>
              <a:gd name="adj1" fmla="val 66231"/>
              <a:gd name="adj2" fmla="val -19"/>
              <a:gd name="adj3" fmla="val 42918"/>
              <a:gd name="adj4" fmla="val -10559"/>
              <a:gd name="adj5" fmla="val 39262"/>
              <a:gd name="adj6" fmla="val -65169"/>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临床资料</a:t>
            </a:r>
          </a:p>
        </p:txBody>
      </p:sp>
      <p:sp>
        <p:nvSpPr>
          <p:cNvPr id="83" name="线形标注 2 82"/>
          <p:cNvSpPr/>
          <p:nvPr/>
        </p:nvSpPr>
        <p:spPr>
          <a:xfrm>
            <a:off x="2240616" y="3544846"/>
            <a:ext cx="1002655" cy="242899"/>
          </a:xfrm>
          <a:prstGeom prst="borderCallout2">
            <a:avLst>
              <a:gd name="adj1" fmla="val 66231"/>
              <a:gd name="adj2" fmla="val -19"/>
              <a:gd name="adj3" fmla="val 63267"/>
              <a:gd name="adj4" fmla="val -10559"/>
              <a:gd name="adj5" fmla="val 59611"/>
              <a:gd name="adj6" fmla="val -65991"/>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检验资料</a:t>
            </a:r>
          </a:p>
        </p:txBody>
      </p:sp>
      <p:sp>
        <p:nvSpPr>
          <p:cNvPr id="85" name="线形标注 2 84"/>
          <p:cNvSpPr/>
          <p:nvPr/>
        </p:nvSpPr>
        <p:spPr>
          <a:xfrm>
            <a:off x="2240616" y="4982338"/>
            <a:ext cx="1002655" cy="242899"/>
          </a:xfrm>
          <a:prstGeom prst="borderCallout2">
            <a:avLst>
              <a:gd name="adj1" fmla="val 66231"/>
              <a:gd name="adj2" fmla="val -19"/>
              <a:gd name="adj3" fmla="val 63267"/>
              <a:gd name="adj4" fmla="val -10559"/>
              <a:gd name="adj5" fmla="val 59611"/>
              <a:gd name="adj6" fmla="val -65991"/>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治疗情况</a:t>
            </a:r>
          </a:p>
        </p:txBody>
      </p:sp>
      <p:sp>
        <p:nvSpPr>
          <p:cNvPr id="87" name="线形标注 2 86"/>
          <p:cNvSpPr/>
          <p:nvPr/>
        </p:nvSpPr>
        <p:spPr>
          <a:xfrm>
            <a:off x="3393389" y="1675084"/>
            <a:ext cx="1002655" cy="242899"/>
          </a:xfrm>
          <a:prstGeom prst="borderCallout2">
            <a:avLst>
              <a:gd name="adj1" fmla="val 66231"/>
              <a:gd name="adj2" fmla="val -19"/>
              <a:gd name="adj3" fmla="val 42918"/>
              <a:gd name="adj4" fmla="val -10559"/>
              <a:gd name="adj5" fmla="val 100309"/>
              <a:gd name="adj6" fmla="val -38878"/>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基本资料</a:t>
            </a:r>
          </a:p>
        </p:txBody>
      </p:sp>
      <p:sp>
        <p:nvSpPr>
          <p:cNvPr id="91" name="线形标注 2 90"/>
          <p:cNvSpPr/>
          <p:nvPr/>
        </p:nvSpPr>
        <p:spPr>
          <a:xfrm>
            <a:off x="2299142" y="4475470"/>
            <a:ext cx="1002655" cy="242899"/>
          </a:xfrm>
          <a:prstGeom prst="borderCallout2">
            <a:avLst>
              <a:gd name="adj1" fmla="val 66231"/>
              <a:gd name="adj2" fmla="val -19"/>
              <a:gd name="adj3" fmla="val 63267"/>
              <a:gd name="adj4" fmla="val -10559"/>
              <a:gd name="adj5" fmla="val 59611"/>
              <a:gd name="adj6" fmla="val -65991"/>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其它影像</a:t>
            </a:r>
          </a:p>
        </p:txBody>
      </p:sp>
    </p:spTree>
    <p:extLst>
      <p:ext uri="{BB962C8B-B14F-4D97-AF65-F5344CB8AC3E}">
        <p14:creationId xmlns:p14="http://schemas.microsoft.com/office/powerpoint/2010/main" val="3371102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3534772" y="167042"/>
            <a:ext cx="5006499" cy="400110"/>
          </a:xfrm>
          <a:prstGeom prst="rect">
            <a:avLst/>
          </a:prstGeom>
        </p:spPr>
        <p:txBody>
          <a:bodyPr wrap="none">
            <a:spAutoFit/>
          </a:bodyPr>
          <a:lstStyle/>
          <a:p>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二   关节图像多目标语义分割及特征量化度量</a:t>
            </a:r>
          </a:p>
        </p:txBody>
      </p:sp>
      <p:sp>
        <p:nvSpPr>
          <p:cNvPr id="4" name="文本框 3">
            <a:extLst>
              <a:ext uri="{FF2B5EF4-FFF2-40B4-BE49-F238E27FC236}">
                <a16:creationId xmlns:a16="http://schemas.microsoft.com/office/drawing/2014/main" id="{432E69CD-7DFD-4EB3-A4B6-F79D4B4E21BC}"/>
              </a:ext>
            </a:extLst>
          </p:cNvPr>
          <p:cNvSpPr txBox="1"/>
          <p:nvPr/>
        </p:nvSpPr>
        <p:spPr>
          <a:xfrm>
            <a:off x="880961" y="862672"/>
            <a:ext cx="7777007"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b="1" kern="100" spc="100" dirty="0">
                <a:solidFill>
                  <a:srgbClr val="000000"/>
                </a:solidFill>
                <a:latin typeface="微软雅黑" panose="020B0503020204020204" pitchFamily="34" charset="-122"/>
                <a:ea typeface="微软雅黑" panose="020B0503020204020204" pitchFamily="34" charset="-122"/>
              </a:rPr>
              <a:t>    与识别肿块的单一目标不同，关节炎需要同时识别</a:t>
            </a:r>
            <a:r>
              <a:rPr lang="zh-CN" altLang="en-US" sz="2000" b="1" kern="100" spc="100" dirty="0">
                <a:solidFill>
                  <a:srgbClr val="0067AC"/>
                </a:solidFill>
                <a:latin typeface="微软雅黑" panose="020B0503020204020204" pitchFamily="34" charset="-122"/>
                <a:ea typeface="微软雅黑" panose="020B0503020204020204" pitchFamily="34" charset="-122"/>
              </a:rPr>
              <a:t>关节内不同组织结构</a:t>
            </a:r>
            <a:r>
              <a:rPr lang="zh-CN" altLang="en-US" sz="2000" b="1" kern="100" spc="100" dirty="0">
                <a:solidFill>
                  <a:srgbClr val="000000"/>
                </a:solidFill>
                <a:latin typeface="微软雅黑" panose="020B0503020204020204" pitchFamily="34" charset="-122"/>
                <a:ea typeface="微软雅黑" panose="020B0503020204020204" pitchFamily="34" charset="-122"/>
              </a:rPr>
              <a:t>，进行量化，并动态观察。</a:t>
            </a:r>
            <a:endParaRPr lang="en-US" altLang="zh-CN" sz="2000" b="1" kern="100" spc="100" dirty="0">
              <a:solidFill>
                <a:srgbClr val="000000"/>
              </a:solidFill>
              <a:latin typeface="微软雅黑" panose="020B0503020204020204" pitchFamily="34" charset="-122"/>
              <a:ea typeface="微软雅黑" panose="020B0503020204020204" pitchFamily="34" charset="-122"/>
            </a:endParaRPr>
          </a:p>
        </p:txBody>
      </p:sp>
      <p:sp>
        <p:nvSpPr>
          <p:cNvPr id="2" name="圆角矩形 1"/>
          <p:cNvSpPr/>
          <p:nvPr/>
        </p:nvSpPr>
        <p:spPr>
          <a:xfrm>
            <a:off x="1502809" y="5848488"/>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502810" y="5848487"/>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77459" y="5892034"/>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345277" y="5892519"/>
            <a:ext cx="5689375" cy="338554"/>
          </a:xfrm>
          <a:prstGeom prst="rect">
            <a:avLst/>
          </a:prstGeom>
        </p:spPr>
        <p:txBody>
          <a:bodyPr wrap="square">
            <a:spAutoFit/>
          </a:bodyPr>
          <a:lstStyle/>
          <a:p>
            <a:r>
              <a:rPr lang="zh-CN" altLang="en-US" sz="1600" b="1" dirty="0">
                <a:solidFill>
                  <a:schemeClr val="lt1"/>
                </a:solidFill>
                <a:latin typeface="微软雅黑" panose="020B0503020204020204" pitchFamily="34" charset="-122"/>
                <a:ea typeface="微软雅黑" panose="020B0503020204020204" pitchFamily="34" charset="-122"/>
              </a:rPr>
              <a:t>实现超声关节病自动量化度量，提供诊断依据和动态变化</a:t>
            </a:r>
          </a:p>
        </p:txBody>
      </p:sp>
      <p:grpSp>
        <p:nvGrpSpPr>
          <p:cNvPr id="36" name="组合 35"/>
          <p:cNvGrpSpPr/>
          <p:nvPr/>
        </p:nvGrpSpPr>
        <p:grpSpPr>
          <a:xfrm>
            <a:off x="1350628" y="1704173"/>
            <a:ext cx="6847006" cy="4033897"/>
            <a:chOff x="1350628" y="1704173"/>
            <a:chExt cx="6847006" cy="4033897"/>
          </a:xfrm>
        </p:grpSpPr>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736" y="4697638"/>
              <a:ext cx="1274887" cy="981809"/>
            </a:xfrm>
            <a:prstGeom prst="rect">
              <a:avLst/>
            </a:prstGeom>
            <a:ln w="12700">
              <a:solidFill>
                <a:schemeClr val="tx1"/>
              </a:solidFill>
            </a:ln>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346" y="3550779"/>
              <a:ext cx="4794064" cy="2142220"/>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5625" y="1744131"/>
              <a:ext cx="1979785" cy="1000306"/>
            </a:xfrm>
            <a:prstGeom prst="rect">
              <a:avLst/>
            </a:prstGeom>
          </p:spPr>
        </p:pic>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736" y="1743975"/>
              <a:ext cx="1285384" cy="991627"/>
            </a:xfrm>
            <a:prstGeom prst="rect">
              <a:avLst/>
            </a:prstGeom>
          </p:spPr>
        </p:pic>
        <p:pic>
          <p:nvPicPr>
            <p:cNvPr id="65" name="图片 64"/>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1418736" y="3046960"/>
              <a:ext cx="1283276" cy="1316698"/>
            </a:xfrm>
            <a:prstGeom prst="rect">
              <a:avLst/>
            </a:prstGeom>
          </p:spPr>
        </p:pic>
        <p:sp>
          <p:nvSpPr>
            <p:cNvPr id="67" name="文本框 66"/>
            <p:cNvSpPr txBox="1"/>
            <p:nvPr/>
          </p:nvSpPr>
          <p:spPr>
            <a:xfrm>
              <a:off x="1521849" y="2707555"/>
              <a:ext cx="1006651"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语义分割</a:t>
              </a:r>
            </a:p>
          </p:txBody>
        </p:sp>
        <p:sp>
          <p:nvSpPr>
            <p:cNvPr id="68" name="文本框 67"/>
            <p:cNvSpPr txBox="1"/>
            <p:nvPr/>
          </p:nvSpPr>
          <p:spPr>
            <a:xfrm>
              <a:off x="1491852" y="4361371"/>
              <a:ext cx="1102249"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a:t>
              </a:r>
            </a:p>
          </p:txBody>
        </p:sp>
        <p:sp>
          <p:nvSpPr>
            <p:cNvPr id="70" name="右箭头 69"/>
            <p:cNvSpPr/>
            <p:nvPr/>
          </p:nvSpPr>
          <p:spPr>
            <a:xfrm rot="16200000">
              <a:off x="2468612" y="4431646"/>
              <a:ext cx="141208" cy="186319"/>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3756402" y="1737729"/>
              <a:ext cx="1284534" cy="991627"/>
              <a:chOff x="1570027" y="1707536"/>
              <a:chExt cx="3947925" cy="3042000"/>
            </a:xfrm>
          </p:grpSpPr>
          <p:pic>
            <p:nvPicPr>
              <p:cNvPr id="75" name="图片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0027" y="1707536"/>
                <a:ext cx="3947925" cy="3042000"/>
              </a:xfrm>
              <a:prstGeom prst="rect">
                <a:avLst/>
              </a:prstGeom>
            </p:spPr>
          </p:pic>
          <p:cxnSp>
            <p:nvCxnSpPr>
              <p:cNvPr id="76" name="直接连接符 75"/>
              <p:cNvCxnSpPr/>
              <p:nvPr/>
            </p:nvCxnSpPr>
            <p:spPr>
              <a:xfrm flipV="1">
                <a:off x="2660822" y="3583461"/>
                <a:ext cx="2034746" cy="75231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090013" y="3127419"/>
                <a:ext cx="2430162" cy="91588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917541" y="2513520"/>
                <a:ext cx="2430162" cy="91588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2074851" y="3192828"/>
                <a:ext cx="74545" cy="13732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flipV="1">
                <a:off x="2359456" y="3938381"/>
                <a:ext cx="50107" cy="13045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1666440" y="3230541"/>
                <a:ext cx="727146" cy="849746"/>
              </a:xfrm>
              <a:prstGeom prst="rect">
                <a:avLst/>
              </a:prstGeom>
              <a:noFill/>
            </p:spPr>
            <p:txBody>
              <a:bodyPr wrap="square" rtlCol="0">
                <a:spAutoFit/>
              </a:bodyPr>
              <a:lstStyle/>
              <a:p>
                <a:r>
                  <a:rPr lang="en-US" altLang="zh-CN" sz="1200" b="1" dirty="0">
                    <a:solidFill>
                      <a:schemeClr val="bg1"/>
                    </a:solidFill>
                    <a:effectLst>
                      <a:outerShdw blurRad="38100" dist="38100" dir="2700000" algn="tl">
                        <a:srgbClr val="000000">
                          <a:alpha val="43137"/>
                        </a:srgbClr>
                      </a:outerShdw>
                    </a:effectLst>
                  </a:rPr>
                  <a:t>d</a:t>
                </a:r>
                <a:endParaRPr lang="zh-CN" altLang="en-US" sz="1200" b="1" dirty="0">
                  <a:solidFill>
                    <a:schemeClr val="bg1"/>
                  </a:solidFill>
                  <a:effectLst>
                    <a:outerShdw blurRad="38100" dist="38100" dir="2700000" algn="tl">
                      <a:srgbClr val="000000">
                        <a:alpha val="43137"/>
                      </a:srgbClr>
                    </a:outerShdw>
                  </a:effectLst>
                </a:endParaRPr>
              </a:p>
            </p:txBody>
          </p:sp>
          <p:sp>
            <p:nvSpPr>
              <p:cNvPr id="83" name="文本框 82"/>
              <p:cNvSpPr txBox="1"/>
              <p:nvPr/>
            </p:nvSpPr>
            <p:spPr>
              <a:xfrm>
                <a:off x="2803972" y="2845715"/>
                <a:ext cx="634645" cy="849746"/>
              </a:xfrm>
              <a:prstGeom prst="rect">
                <a:avLst/>
              </a:prstGeom>
              <a:noFill/>
            </p:spPr>
            <p:txBody>
              <a:bodyPr wrap="square" rtlCol="0">
                <a:spAutoFit/>
              </a:bodyPr>
              <a:lstStyle/>
              <a:p>
                <a:r>
                  <a:rPr lang="en-US" altLang="zh-CN" sz="1200" b="1" dirty="0">
                    <a:solidFill>
                      <a:schemeClr val="bg1"/>
                    </a:solidFill>
                    <a:effectLst>
                      <a:outerShdw blurRad="38100" dist="38100" dir="2700000" algn="tl">
                        <a:srgbClr val="000000">
                          <a:alpha val="43137"/>
                        </a:srgbClr>
                      </a:outerShdw>
                    </a:effectLst>
                  </a:rPr>
                  <a:t>S</a:t>
                </a:r>
                <a:endParaRPr lang="zh-CN" altLang="en-US" sz="1200" b="1" dirty="0">
                  <a:solidFill>
                    <a:schemeClr val="bg1"/>
                  </a:solidFill>
                  <a:effectLst>
                    <a:outerShdw blurRad="38100" dist="38100" dir="2700000" algn="tl">
                      <a:srgbClr val="000000">
                        <a:alpha val="43137"/>
                      </a:srgbClr>
                    </a:outerShdw>
                  </a:effectLst>
                </a:endParaRPr>
              </a:p>
            </p:txBody>
          </p:sp>
          <p:sp>
            <p:nvSpPr>
              <p:cNvPr id="86" name="任意多边形 85"/>
              <p:cNvSpPr/>
              <p:nvPr/>
            </p:nvSpPr>
            <p:spPr>
              <a:xfrm>
                <a:off x="2627870" y="3624649"/>
                <a:ext cx="2018271" cy="749643"/>
              </a:xfrm>
              <a:custGeom>
                <a:avLst/>
                <a:gdLst>
                  <a:gd name="connsiteX0" fmla="*/ 0 w 2018271"/>
                  <a:gd name="connsiteY0" fmla="*/ 749643 h 749643"/>
                  <a:gd name="connsiteX1" fmla="*/ 41189 w 2018271"/>
                  <a:gd name="connsiteY1" fmla="*/ 733167 h 749643"/>
                  <a:gd name="connsiteX2" fmla="*/ 90616 w 2018271"/>
                  <a:gd name="connsiteY2" fmla="*/ 716692 h 749643"/>
                  <a:gd name="connsiteX3" fmla="*/ 115330 w 2018271"/>
                  <a:gd name="connsiteY3" fmla="*/ 700216 h 749643"/>
                  <a:gd name="connsiteX4" fmla="*/ 172995 w 2018271"/>
                  <a:gd name="connsiteY4" fmla="*/ 683740 h 749643"/>
                  <a:gd name="connsiteX5" fmla="*/ 304800 w 2018271"/>
                  <a:gd name="connsiteY5" fmla="*/ 650789 h 749643"/>
                  <a:gd name="connsiteX6" fmla="*/ 329514 w 2018271"/>
                  <a:gd name="connsiteY6" fmla="*/ 642551 h 749643"/>
                  <a:gd name="connsiteX7" fmla="*/ 428368 w 2018271"/>
                  <a:gd name="connsiteY7" fmla="*/ 634313 h 749643"/>
                  <a:gd name="connsiteX8" fmla="*/ 477795 w 2018271"/>
                  <a:gd name="connsiteY8" fmla="*/ 609600 h 749643"/>
                  <a:gd name="connsiteX9" fmla="*/ 502508 w 2018271"/>
                  <a:gd name="connsiteY9" fmla="*/ 601362 h 749643"/>
                  <a:gd name="connsiteX10" fmla="*/ 535460 w 2018271"/>
                  <a:gd name="connsiteY10" fmla="*/ 551935 h 749643"/>
                  <a:gd name="connsiteX11" fmla="*/ 601362 w 2018271"/>
                  <a:gd name="connsiteY11" fmla="*/ 535459 h 749643"/>
                  <a:gd name="connsiteX12" fmla="*/ 626076 w 2018271"/>
                  <a:gd name="connsiteY12" fmla="*/ 510746 h 749643"/>
                  <a:gd name="connsiteX13" fmla="*/ 675503 w 2018271"/>
                  <a:gd name="connsiteY13" fmla="*/ 494270 h 749643"/>
                  <a:gd name="connsiteX14" fmla="*/ 724930 w 2018271"/>
                  <a:gd name="connsiteY14" fmla="*/ 477794 h 749643"/>
                  <a:gd name="connsiteX15" fmla="*/ 790833 w 2018271"/>
                  <a:gd name="connsiteY15" fmla="*/ 469556 h 749643"/>
                  <a:gd name="connsiteX16" fmla="*/ 840260 w 2018271"/>
                  <a:gd name="connsiteY16" fmla="*/ 453081 h 749643"/>
                  <a:gd name="connsiteX17" fmla="*/ 864973 w 2018271"/>
                  <a:gd name="connsiteY17" fmla="*/ 444843 h 749643"/>
                  <a:gd name="connsiteX18" fmla="*/ 914400 w 2018271"/>
                  <a:gd name="connsiteY18" fmla="*/ 420129 h 749643"/>
                  <a:gd name="connsiteX19" fmla="*/ 963827 w 2018271"/>
                  <a:gd name="connsiteY19" fmla="*/ 395416 h 749643"/>
                  <a:gd name="connsiteX20" fmla="*/ 1013254 w 2018271"/>
                  <a:gd name="connsiteY20" fmla="*/ 362465 h 749643"/>
                  <a:gd name="connsiteX21" fmla="*/ 1062681 w 2018271"/>
                  <a:gd name="connsiteY21" fmla="*/ 345989 h 749643"/>
                  <a:gd name="connsiteX22" fmla="*/ 1153298 w 2018271"/>
                  <a:gd name="connsiteY22" fmla="*/ 354227 h 749643"/>
                  <a:gd name="connsiteX23" fmla="*/ 1186249 w 2018271"/>
                  <a:gd name="connsiteY23" fmla="*/ 362465 h 749643"/>
                  <a:gd name="connsiteX24" fmla="*/ 1293341 w 2018271"/>
                  <a:gd name="connsiteY24" fmla="*/ 354227 h 749643"/>
                  <a:gd name="connsiteX25" fmla="*/ 1367481 w 2018271"/>
                  <a:gd name="connsiteY25" fmla="*/ 296562 h 749643"/>
                  <a:gd name="connsiteX26" fmla="*/ 1441622 w 2018271"/>
                  <a:gd name="connsiteY26" fmla="*/ 247135 h 749643"/>
                  <a:gd name="connsiteX27" fmla="*/ 1466335 w 2018271"/>
                  <a:gd name="connsiteY27" fmla="*/ 230659 h 749643"/>
                  <a:gd name="connsiteX28" fmla="*/ 1507525 w 2018271"/>
                  <a:gd name="connsiteY28" fmla="*/ 205946 h 749643"/>
                  <a:gd name="connsiteX29" fmla="*/ 1556952 w 2018271"/>
                  <a:gd name="connsiteY29" fmla="*/ 197708 h 749643"/>
                  <a:gd name="connsiteX30" fmla="*/ 1606379 w 2018271"/>
                  <a:gd name="connsiteY30" fmla="*/ 164756 h 749643"/>
                  <a:gd name="connsiteX31" fmla="*/ 1655806 w 2018271"/>
                  <a:gd name="connsiteY31" fmla="*/ 148281 h 749643"/>
                  <a:gd name="connsiteX32" fmla="*/ 1713471 w 2018271"/>
                  <a:gd name="connsiteY32" fmla="*/ 123567 h 749643"/>
                  <a:gd name="connsiteX33" fmla="*/ 1762898 w 2018271"/>
                  <a:gd name="connsiteY33" fmla="*/ 107092 h 749643"/>
                  <a:gd name="connsiteX34" fmla="*/ 1853514 w 2018271"/>
                  <a:gd name="connsiteY34" fmla="*/ 82378 h 749643"/>
                  <a:gd name="connsiteX35" fmla="*/ 1902941 w 2018271"/>
                  <a:gd name="connsiteY35" fmla="*/ 57665 h 749643"/>
                  <a:gd name="connsiteX36" fmla="*/ 1952368 w 2018271"/>
                  <a:gd name="connsiteY36" fmla="*/ 41189 h 749643"/>
                  <a:gd name="connsiteX37" fmla="*/ 2018271 w 2018271"/>
                  <a:gd name="connsiteY37" fmla="*/ 0 h 74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8271" h="749643">
                    <a:moveTo>
                      <a:pt x="0" y="749643"/>
                    </a:moveTo>
                    <a:cubicBezTo>
                      <a:pt x="13730" y="744151"/>
                      <a:pt x="27292" y="738220"/>
                      <a:pt x="41189" y="733167"/>
                    </a:cubicBezTo>
                    <a:cubicBezTo>
                      <a:pt x="57510" y="727232"/>
                      <a:pt x="90616" y="716692"/>
                      <a:pt x="90616" y="716692"/>
                    </a:cubicBezTo>
                    <a:cubicBezTo>
                      <a:pt x="98854" y="711200"/>
                      <a:pt x="106474" y="704644"/>
                      <a:pt x="115330" y="700216"/>
                    </a:cubicBezTo>
                    <a:cubicBezTo>
                      <a:pt x="129173" y="693294"/>
                      <a:pt x="159797" y="687699"/>
                      <a:pt x="172995" y="683740"/>
                    </a:cubicBezTo>
                    <a:cubicBezTo>
                      <a:pt x="312983" y="641745"/>
                      <a:pt x="102203" y="697543"/>
                      <a:pt x="304800" y="650789"/>
                    </a:cubicBezTo>
                    <a:cubicBezTo>
                      <a:pt x="313261" y="648836"/>
                      <a:pt x="320907" y="643699"/>
                      <a:pt x="329514" y="642551"/>
                    </a:cubicBezTo>
                    <a:cubicBezTo>
                      <a:pt x="362289" y="638181"/>
                      <a:pt x="395417" y="637059"/>
                      <a:pt x="428368" y="634313"/>
                    </a:cubicBezTo>
                    <a:cubicBezTo>
                      <a:pt x="490484" y="613607"/>
                      <a:pt x="413918" y="641538"/>
                      <a:pt x="477795" y="609600"/>
                    </a:cubicBezTo>
                    <a:cubicBezTo>
                      <a:pt x="485562" y="605717"/>
                      <a:pt x="494270" y="604108"/>
                      <a:pt x="502508" y="601362"/>
                    </a:cubicBezTo>
                    <a:cubicBezTo>
                      <a:pt x="513492" y="584886"/>
                      <a:pt x="516250" y="556738"/>
                      <a:pt x="535460" y="551935"/>
                    </a:cubicBezTo>
                    <a:lnTo>
                      <a:pt x="601362" y="535459"/>
                    </a:lnTo>
                    <a:cubicBezTo>
                      <a:pt x="609600" y="527221"/>
                      <a:pt x="615892" y="516404"/>
                      <a:pt x="626076" y="510746"/>
                    </a:cubicBezTo>
                    <a:cubicBezTo>
                      <a:pt x="641257" y="502312"/>
                      <a:pt x="659027" y="499762"/>
                      <a:pt x="675503" y="494270"/>
                    </a:cubicBezTo>
                    <a:lnTo>
                      <a:pt x="724930" y="477794"/>
                    </a:lnTo>
                    <a:lnTo>
                      <a:pt x="790833" y="469556"/>
                    </a:lnTo>
                    <a:lnTo>
                      <a:pt x="840260" y="453081"/>
                    </a:lnTo>
                    <a:cubicBezTo>
                      <a:pt x="848498" y="450335"/>
                      <a:pt x="857748" y="449660"/>
                      <a:pt x="864973" y="444843"/>
                    </a:cubicBezTo>
                    <a:cubicBezTo>
                      <a:pt x="935792" y="397630"/>
                      <a:pt x="846195" y="454231"/>
                      <a:pt x="914400" y="420129"/>
                    </a:cubicBezTo>
                    <a:cubicBezTo>
                      <a:pt x="978277" y="388191"/>
                      <a:pt x="901711" y="416122"/>
                      <a:pt x="963827" y="395416"/>
                    </a:cubicBezTo>
                    <a:cubicBezTo>
                      <a:pt x="977315" y="354952"/>
                      <a:pt x="962224" y="376382"/>
                      <a:pt x="1013254" y="362465"/>
                    </a:cubicBezTo>
                    <a:cubicBezTo>
                      <a:pt x="1030009" y="357896"/>
                      <a:pt x="1062681" y="345989"/>
                      <a:pt x="1062681" y="345989"/>
                    </a:cubicBezTo>
                    <a:cubicBezTo>
                      <a:pt x="1092887" y="348735"/>
                      <a:pt x="1123234" y="350218"/>
                      <a:pt x="1153298" y="354227"/>
                    </a:cubicBezTo>
                    <a:cubicBezTo>
                      <a:pt x="1164520" y="355723"/>
                      <a:pt x="1174927" y="362465"/>
                      <a:pt x="1186249" y="362465"/>
                    </a:cubicBezTo>
                    <a:cubicBezTo>
                      <a:pt x="1222052" y="362465"/>
                      <a:pt x="1257644" y="356973"/>
                      <a:pt x="1293341" y="354227"/>
                    </a:cubicBezTo>
                    <a:cubicBezTo>
                      <a:pt x="1360868" y="331717"/>
                      <a:pt x="1256342" y="370654"/>
                      <a:pt x="1367481" y="296562"/>
                    </a:cubicBezTo>
                    <a:lnTo>
                      <a:pt x="1441622" y="247135"/>
                    </a:lnTo>
                    <a:cubicBezTo>
                      <a:pt x="1449860" y="241643"/>
                      <a:pt x="1457845" y="235753"/>
                      <a:pt x="1466335" y="230659"/>
                    </a:cubicBezTo>
                    <a:cubicBezTo>
                      <a:pt x="1480065" y="222421"/>
                      <a:pt x="1492477" y="211418"/>
                      <a:pt x="1507525" y="205946"/>
                    </a:cubicBezTo>
                    <a:cubicBezTo>
                      <a:pt x="1523222" y="200238"/>
                      <a:pt x="1540476" y="200454"/>
                      <a:pt x="1556952" y="197708"/>
                    </a:cubicBezTo>
                    <a:cubicBezTo>
                      <a:pt x="1573428" y="186724"/>
                      <a:pt x="1587594" y="171018"/>
                      <a:pt x="1606379" y="164756"/>
                    </a:cubicBezTo>
                    <a:lnTo>
                      <a:pt x="1655806" y="148281"/>
                    </a:lnTo>
                    <a:cubicBezTo>
                      <a:pt x="1695013" y="122142"/>
                      <a:pt x="1665112" y="138074"/>
                      <a:pt x="1713471" y="123567"/>
                    </a:cubicBezTo>
                    <a:cubicBezTo>
                      <a:pt x="1730105" y="118577"/>
                      <a:pt x="1745868" y="110498"/>
                      <a:pt x="1762898" y="107092"/>
                    </a:cubicBezTo>
                    <a:cubicBezTo>
                      <a:pt x="1821116" y="95448"/>
                      <a:pt x="1790805" y="103282"/>
                      <a:pt x="1853514" y="82378"/>
                    </a:cubicBezTo>
                    <a:cubicBezTo>
                      <a:pt x="1943642" y="52335"/>
                      <a:pt x="1807125" y="100249"/>
                      <a:pt x="1902941" y="57665"/>
                    </a:cubicBezTo>
                    <a:cubicBezTo>
                      <a:pt x="1918811" y="50612"/>
                      <a:pt x="1952368" y="41189"/>
                      <a:pt x="1952368" y="41189"/>
                    </a:cubicBezTo>
                    <a:cubicBezTo>
                      <a:pt x="2006904" y="4832"/>
                      <a:pt x="1984084" y="17093"/>
                      <a:pt x="2018271"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右箭头 86"/>
            <p:cNvSpPr/>
            <p:nvPr/>
          </p:nvSpPr>
          <p:spPr>
            <a:xfrm rot="16200000">
              <a:off x="2470503" y="2787822"/>
              <a:ext cx="141208" cy="186319"/>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右箭头 87"/>
            <p:cNvSpPr/>
            <p:nvPr/>
          </p:nvSpPr>
          <p:spPr>
            <a:xfrm>
              <a:off x="2892197" y="2299023"/>
              <a:ext cx="719996" cy="15220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2888474" y="2046060"/>
              <a:ext cx="818436"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度 量</a:t>
              </a:r>
            </a:p>
          </p:txBody>
        </p:sp>
        <p:sp>
          <p:nvSpPr>
            <p:cNvPr id="92" name="文本框 91"/>
            <p:cNvSpPr txBox="1"/>
            <p:nvPr/>
          </p:nvSpPr>
          <p:spPr>
            <a:xfrm>
              <a:off x="3643361" y="2677109"/>
              <a:ext cx="1666749" cy="584775"/>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厚度、面积、</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骨皮质粗糙度等</a:t>
              </a:r>
            </a:p>
          </p:txBody>
        </p:sp>
        <p:sp>
          <p:nvSpPr>
            <p:cNvPr id="93" name="右箭头 92"/>
            <p:cNvSpPr/>
            <p:nvPr/>
          </p:nvSpPr>
          <p:spPr>
            <a:xfrm>
              <a:off x="5190351" y="2308587"/>
              <a:ext cx="719996" cy="15220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5101250" y="2014745"/>
              <a:ext cx="1087001"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多级分段</a:t>
              </a:r>
            </a:p>
          </p:txBody>
        </p:sp>
        <p:sp>
          <p:nvSpPr>
            <p:cNvPr id="95" name="文本框 94"/>
            <p:cNvSpPr txBox="1"/>
            <p:nvPr/>
          </p:nvSpPr>
          <p:spPr>
            <a:xfrm>
              <a:off x="5068682" y="2424408"/>
              <a:ext cx="1003095" cy="338554"/>
            </a:xfrm>
            <a:prstGeom prst="rect">
              <a:avLst/>
            </a:prstGeom>
            <a:noFill/>
          </p:spPr>
          <p:txBody>
            <a:bodyPr wrap="square" rtlCol="0">
              <a:spAutoFit/>
            </a:bodyPr>
            <a:lstStyle/>
            <a:p>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 </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诊断</a:t>
              </a:r>
            </a:p>
          </p:txBody>
        </p:sp>
        <p:sp>
          <p:nvSpPr>
            <p:cNvPr id="96" name="文本框 95"/>
            <p:cNvSpPr txBox="1"/>
            <p:nvPr/>
          </p:nvSpPr>
          <p:spPr>
            <a:xfrm>
              <a:off x="7072782" y="2688773"/>
              <a:ext cx="1124852" cy="584775"/>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影像特征</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深度特征</a:t>
              </a:r>
            </a:p>
          </p:txBody>
        </p:sp>
        <p:cxnSp>
          <p:nvCxnSpPr>
            <p:cNvPr id="9" name="直接连接符 8"/>
            <p:cNvCxnSpPr>
              <a:cxnSpLocks/>
              <a:stCxn id="63" idx="2"/>
            </p:cNvCxnSpPr>
            <p:nvPr/>
          </p:nvCxnSpPr>
          <p:spPr>
            <a:xfrm>
              <a:off x="7095518" y="2744437"/>
              <a:ext cx="0" cy="363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830349" y="3118930"/>
              <a:ext cx="12651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830349" y="3145564"/>
              <a:ext cx="0" cy="4052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661221" y="3046315"/>
              <a:ext cx="1265163" cy="584775"/>
            </a:xfrm>
            <a:prstGeom prst="rect">
              <a:avLst/>
            </a:prstGeom>
            <a:noFill/>
          </p:spPr>
          <p:txBody>
            <a:bodyPr wrap="square" rtlCol="0">
              <a:spAutoFit/>
            </a:bodyPr>
            <a:lstStyle/>
            <a:p>
              <a:pPr algn="ct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声像图</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动态分析</a:t>
              </a:r>
              <a:endPar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7526402" y="4935241"/>
              <a:ext cx="430885" cy="444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37407" y="4491084"/>
              <a:ext cx="595035" cy="507831"/>
            </a:xfrm>
            <a:prstGeom prst="rect">
              <a:avLst/>
            </a:prstGeom>
            <a:solidFill>
              <a:schemeClr val="bg1"/>
            </a:solid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测值</a:t>
              </a:r>
              <a:endParaRPr lang="en-US" altLang="zh-CN" sz="1600" b="1" dirty="0">
                <a:latin typeface="微软雅黑" panose="020B0503020204020204" pitchFamily="34" charset="-122"/>
                <a:ea typeface="微软雅黑" panose="020B0503020204020204" pitchFamily="34" charset="-122"/>
              </a:endParaRPr>
            </a:p>
            <a:p>
              <a:r>
                <a:rPr lang="en-US" altLang="zh-CN" sz="1100" b="1" dirty="0">
                  <a:latin typeface="微软雅黑" panose="020B0503020204020204" pitchFamily="34" charset="-122"/>
                  <a:ea typeface="微软雅黑" panose="020B0503020204020204" pitchFamily="34" charset="-122"/>
                </a:rPr>
                <a:t>(mm)</a:t>
              </a:r>
              <a:endParaRPr lang="zh-CN" altLang="en-US" sz="800" b="1" dirty="0">
                <a:latin typeface="微软雅黑" panose="020B0503020204020204" pitchFamily="34" charset="-122"/>
                <a:ea typeface="微软雅黑" panose="020B0503020204020204" pitchFamily="34" charset="-122"/>
              </a:endParaRPr>
            </a:p>
          </p:txBody>
        </p:sp>
        <p:sp>
          <p:nvSpPr>
            <p:cNvPr id="98" name="文本框 97"/>
            <p:cNvSpPr txBox="1"/>
            <p:nvPr/>
          </p:nvSpPr>
          <p:spPr>
            <a:xfrm>
              <a:off x="7526402" y="5057674"/>
              <a:ext cx="543739" cy="523220"/>
            </a:xfrm>
            <a:prstGeom prst="rect">
              <a:avLst/>
            </a:prstGeom>
            <a:solidFill>
              <a:schemeClr val="bg1"/>
            </a:solid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时间</a:t>
              </a:r>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(w)</a:t>
              </a:r>
              <a:endParaRPr lang="zh-CN" altLang="en-US" sz="1400" b="1"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V="1">
              <a:off x="3429018" y="4471154"/>
              <a:ext cx="0" cy="1056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420629" y="5527830"/>
              <a:ext cx="44482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437407" y="46976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38805" y="5126875"/>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46995" y="5483441"/>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131242" y="5493228"/>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6272146" y="5484839"/>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7480162" y="5484839"/>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350628" y="1704173"/>
              <a:ext cx="6820249" cy="4033897"/>
            </a:xfrm>
            <a:prstGeom prst="rect">
              <a:avLst/>
            </a:prstGeom>
            <a:noFill/>
            <a:ln>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45851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3534772" y="167042"/>
            <a:ext cx="5609228" cy="400110"/>
          </a:xfrm>
          <a:prstGeom prst="rect">
            <a:avLst/>
          </a:prstGeom>
        </p:spPr>
        <p:txBody>
          <a:bodyPr wrap="none">
            <a:spAutoFit/>
          </a:bodyPr>
          <a:lstStyle/>
          <a:p>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三 基于可信深度学习的炎性关节疾病超声诊断模型</a:t>
            </a:r>
          </a:p>
        </p:txBody>
      </p:sp>
      <p:sp>
        <p:nvSpPr>
          <p:cNvPr id="4" name="文本框 3">
            <a:extLst>
              <a:ext uri="{FF2B5EF4-FFF2-40B4-BE49-F238E27FC236}">
                <a16:creationId xmlns:a16="http://schemas.microsoft.com/office/drawing/2014/main" id="{432E69CD-7DFD-4EB3-A4B6-F79D4B4E21BC}"/>
              </a:ext>
            </a:extLst>
          </p:cNvPr>
          <p:cNvSpPr txBox="1"/>
          <p:nvPr/>
        </p:nvSpPr>
        <p:spPr>
          <a:xfrm>
            <a:off x="1045717" y="813244"/>
            <a:ext cx="756875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kern="100" spc="100" dirty="0">
                <a:solidFill>
                  <a:srgbClr val="000000"/>
                </a:solidFill>
                <a:latin typeface="微软雅黑" panose="020B0503020204020204" pitchFamily="34" charset="-122"/>
                <a:ea typeface="微软雅黑" panose="020B0503020204020204" pitchFamily="34" charset="-122"/>
              </a:rPr>
              <a:t>研究可解释、具有诊断依据的医学智能诊断模型，解决现有端到端算法的不透明性。</a:t>
            </a:r>
            <a:endParaRPr kumimoji="1" lang="en-US" altLang="zh-CN" b="1" spc="100" dirty="0">
              <a:latin typeface="微软雅黑" panose="020B0503020204020204" pitchFamily="34" charset="-122"/>
              <a:ea typeface="微软雅黑" panose="020B0503020204020204" pitchFamily="34" charset="-122"/>
            </a:endParaRPr>
          </a:p>
        </p:txBody>
      </p:sp>
      <p:sp>
        <p:nvSpPr>
          <p:cNvPr id="2" name="圆角矩形 1"/>
          <p:cNvSpPr/>
          <p:nvPr/>
        </p:nvSpPr>
        <p:spPr>
          <a:xfrm>
            <a:off x="1444086" y="5848488"/>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444087" y="5848487"/>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18736" y="5892034"/>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702012" y="5877092"/>
            <a:ext cx="5689375" cy="369332"/>
          </a:xfrm>
          <a:prstGeom prst="rect">
            <a:avLst/>
          </a:prstGeom>
        </p:spPr>
        <p:txBody>
          <a:bodyPr wrap="square">
            <a:spAutoFit/>
          </a:bodyPr>
          <a:lstStyle/>
          <a:p>
            <a:r>
              <a:rPr lang="zh-CN" altLang="en-US" b="1" dirty="0">
                <a:solidFill>
                  <a:schemeClr val="lt1"/>
                </a:solidFill>
                <a:latin typeface="微软雅黑" panose="020B0503020204020204" pitchFamily="34" charset="-122"/>
                <a:ea typeface="微软雅黑" panose="020B0503020204020204" pitchFamily="34" charset="-122"/>
              </a:rPr>
              <a:t>实现关节病鉴别诊断、结构损伤预警等应用</a:t>
            </a:r>
          </a:p>
        </p:txBody>
      </p:sp>
      <p:pic>
        <p:nvPicPr>
          <p:cNvPr id="40" name="图片 39">
            <a:extLst>
              <a:ext uri="{FF2B5EF4-FFF2-40B4-BE49-F238E27FC236}">
                <a16:creationId xmlns:a16="http://schemas.microsoft.com/office/drawing/2014/main" id="{373D7092-8A78-4BAF-9299-C752D73F5E4D}"/>
              </a:ext>
            </a:extLst>
          </p:cNvPr>
          <p:cNvPicPr>
            <a:picLocks noChangeAspect="1"/>
          </p:cNvPicPr>
          <p:nvPr/>
        </p:nvPicPr>
        <p:blipFill rotWithShape="1">
          <a:blip r:embed="rId2"/>
          <a:srcRect l="11246" t="22489" r="7164" b="14244"/>
          <a:stretch/>
        </p:blipFill>
        <p:spPr>
          <a:xfrm>
            <a:off x="4770098" y="4353214"/>
            <a:ext cx="1035503" cy="1230379"/>
          </a:xfrm>
          <a:prstGeom prst="rect">
            <a:avLst/>
          </a:prstGeom>
          <a:ln w="12700">
            <a:noFill/>
          </a:ln>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2533"/>
          <a:stretch/>
        </p:blipFill>
        <p:spPr>
          <a:xfrm>
            <a:off x="4768083" y="3018227"/>
            <a:ext cx="2784404" cy="1114412"/>
          </a:xfrm>
          <a:prstGeom prst="rect">
            <a:avLst/>
          </a:prstGeom>
          <a:ln w="12700">
            <a:solidFill>
              <a:srgbClr val="0067AC"/>
            </a:solidFill>
          </a:ln>
        </p:spPr>
      </p:pic>
      <p:sp>
        <p:nvSpPr>
          <p:cNvPr id="7" name="文本框 6"/>
          <p:cNvSpPr txBox="1"/>
          <p:nvPr/>
        </p:nvSpPr>
        <p:spPr>
          <a:xfrm>
            <a:off x="6194698" y="4336447"/>
            <a:ext cx="1418978" cy="1061829"/>
          </a:xfrm>
          <a:prstGeom prst="rect">
            <a:avLst/>
          </a:prstGeom>
          <a:noFill/>
        </p:spPr>
        <p:txBody>
          <a:bodyPr wrap="none" rtlCol="0" anchor="ctr">
            <a:spAutoFit/>
          </a:bodyPr>
          <a:lstStyle/>
          <a:p>
            <a:pPr marL="285750" indent="-180000">
              <a:lnSpc>
                <a:spcPct val="150000"/>
              </a:lnSpc>
              <a:buClr>
                <a:srgbClr val="0067AC"/>
              </a:buClr>
              <a:buSzPct val="50000"/>
              <a:buFont typeface="Wingdings" panose="05000000000000000000" pitchFamily="2" charset="2"/>
              <a:buChar char="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诊断判据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80000">
              <a:lnSpc>
                <a:spcPct val="150000"/>
              </a:lnSpc>
              <a:buClr>
                <a:srgbClr val="0067AC"/>
              </a:buClr>
              <a:buSzPct val="50000"/>
              <a:buFont typeface="Wingdings" panose="05000000000000000000" pitchFamily="2" charset="2"/>
              <a:buChar char="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诊断结果</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Clr>
                <a:srgbClr val="0067AC"/>
              </a:buClr>
              <a:buSzPct val="50000"/>
            </a:pP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4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特色</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医生理解</a:t>
            </a:r>
          </a:p>
        </p:txBody>
      </p:sp>
      <p:sp>
        <p:nvSpPr>
          <p:cNvPr id="9" name="矩形 8"/>
          <p:cNvSpPr/>
          <p:nvPr/>
        </p:nvSpPr>
        <p:spPr>
          <a:xfrm>
            <a:off x="4761471" y="4328209"/>
            <a:ext cx="2791016" cy="125013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a:off x="5946570" y="4772600"/>
            <a:ext cx="181448" cy="358072"/>
          </a:xfrm>
          <a:prstGeom prst="rightArrow">
            <a:avLst/>
          </a:prstGeom>
          <a:solidFill>
            <a:srgbClr val="0067AC"/>
          </a:solid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42855" y="5347262"/>
            <a:ext cx="889987" cy="261610"/>
          </a:xfrm>
          <a:prstGeom prst="rect">
            <a:avLst/>
          </a:prstGeom>
          <a:noFill/>
        </p:spPr>
        <p:txBody>
          <a:bodyPr wrap="none" rtlCol="0">
            <a:spAutoFit/>
          </a:bodyPr>
          <a:lstStyle/>
          <a:p>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可信分类器</a:t>
            </a:r>
          </a:p>
        </p:txBody>
      </p:sp>
      <p:sp>
        <p:nvSpPr>
          <p:cNvPr id="50" name="文本框 49"/>
          <p:cNvSpPr txBox="1"/>
          <p:nvPr/>
        </p:nvSpPr>
        <p:spPr>
          <a:xfrm>
            <a:off x="5805601" y="3878723"/>
            <a:ext cx="1261884" cy="307777"/>
          </a:xfrm>
          <a:prstGeom prst="rect">
            <a:avLst/>
          </a:prstGeom>
          <a:noFill/>
        </p:spPr>
        <p:txBody>
          <a:bodyPr wrap="non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影像分类模型</a:t>
            </a:r>
          </a:p>
        </p:txBody>
      </p:sp>
      <p:pic>
        <p:nvPicPr>
          <p:cNvPr id="52" name="图片 1">
            <a:extLst>
              <a:ext uri="{FF2B5EF4-FFF2-40B4-BE49-F238E27FC236}">
                <a16:creationId xmlns:a16="http://schemas.microsoft.com/office/drawing/2014/main" id="{340B7168-FBAE-4FC6-9897-B76281065C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142" t="42472" r="38715" b="37381"/>
          <a:stretch/>
        </p:blipFill>
        <p:spPr bwMode="auto">
          <a:xfrm>
            <a:off x="3332082" y="4347966"/>
            <a:ext cx="957142" cy="900065"/>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p:cNvSpPr txBox="1"/>
          <p:nvPr/>
        </p:nvSpPr>
        <p:spPr>
          <a:xfrm>
            <a:off x="3473295" y="5353674"/>
            <a:ext cx="723276" cy="253916"/>
          </a:xfrm>
          <a:prstGeom prst="rect">
            <a:avLst/>
          </a:prstGeom>
          <a:noFill/>
        </p:spPr>
        <p:txBody>
          <a:bodyPr wrap="square" rtlCol="0">
            <a:spAutoFit/>
          </a:bodyPr>
          <a:lstStyle/>
          <a:p>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特征学习</a:t>
            </a:r>
          </a:p>
        </p:txBody>
      </p:sp>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r="16928" b="35251"/>
          <a:stretch/>
        </p:blipFill>
        <p:spPr>
          <a:xfrm>
            <a:off x="1752854" y="4473614"/>
            <a:ext cx="1068521" cy="584173"/>
          </a:xfrm>
          <a:prstGeom prst="rect">
            <a:avLst/>
          </a:prstGeom>
        </p:spPr>
      </p:pic>
      <p:sp>
        <p:nvSpPr>
          <p:cNvPr id="63" name="矩形 62"/>
          <p:cNvSpPr/>
          <p:nvPr/>
        </p:nvSpPr>
        <p:spPr>
          <a:xfrm>
            <a:off x="1772907" y="4328208"/>
            <a:ext cx="2584631" cy="1238617"/>
          </a:xfrm>
          <a:prstGeom prst="rect">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71634" y="5322117"/>
            <a:ext cx="1072730" cy="253916"/>
          </a:xfrm>
          <a:prstGeom prst="rect">
            <a:avLst/>
          </a:prstGeom>
          <a:noFill/>
        </p:spPr>
        <p:txBody>
          <a:bodyPr wrap="none" rtlCol="0">
            <a:spAutoFit/>
          </a:bodyPr>
          <a:lstStyle/>
          <a:p>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症状  临床诊断</a:t>
            </a:r>
          </a:p>
        </p:txBody>
      </p:sp>
      <p:pic>
        <p:nvPicPr>
          <p:cNvPr id="64" name="图片 63">
            <a:extLst>
              <a:ext uri="{FF2B5EF4-FFF2-40B4-BE49-F238E27FC236}">
                <a16:creationId xmlns:a16="http://schemas.microsoft.com/office/drawing/2014/main" id="{77A6411B-BA29-4B44-AFA1-DA4BF04ECA20}"/>
              </a:ext>
            </a:extLst>
          </p:cNvPr>
          <p:cNvPicPr>
            <a:picLocks noChangeAspect="1"/>
          </p:cNvPicPr>
          <p:nvPr/>
        </p:nvPicPr>
        <p:blipFill>
          <a:blip r:embed="rId6"/>
          <a:stretch>
            <a:fillRect/>
          </a:stretch>
        </p:blipFill>
        <p:spPr>
          <a:xfrm>
            <a:off x="3378423" y="3080540"/>
            <a:ext cx="883197" cy="894101"/>
          </a:xfrm>
          <a:prstGeom prst="rect">
            <a:avLst/>
          </a:prstGeom>
        </p:spPr>
      </p:pic>
      <p:pic>
        <p:nvPicPr>
          <p:cNvPr id="65" name="图片 64">
            <a:extLst>
              <a:ext uri="{FF2B5EF4-FFF2-40B4-BE49-F238E27FC236}">
                <a16:creationId xmlns:a16="http://schemas.microsoft.com/office/drawing/2014/main" id="{50FBD47A-8D5A-409C-A27F-81FF32828DD3}"/>
              </a:ext>
            </a:extLst>
          </p:cNvPr>
          <p:cNvPicPr>
            <a:picLocks noChangeAspect="1"/>
          </p:cNvPicPr>
          <p:nvPr/>
        </p:nvPicPr>
        <p:blipFill>
          <a:blip r:embed="rId7"/>
          <a:stretch>
            <a:fillRect/>
          </a:stretch>
        </p:blipFill>
        <p:spPr>
          <a:xfrm>
            <a:off x="1835434" y="3069222"/>
            <a:ext cx="883197" cy="916736"/>
          </a:xfrm>
          <a:prstGeom prst="rect">
            <a:avLst/>
          </a:prstGeom>
        </p:spPr>
      </p:pic>
      <p:sp>
        <p:nvSpPr>
          <p:cNvPr id="66" name="文本框 65"/>
          <p:cNvSpPr txBox="1"/>
          <p:nvPr/>
        </p:nvSpPr>
        <p:spPr>
          <a:xfrm>
            <a:off x="1961836" y="3940238"/>
            <a:ext cx="926850" cy="276999"/>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图像输入</a:t>
            </a:r>
          </a:p>
        </p:txBody>
      </p:sp>
      <p:sp>
        <p:nvSpPr>
          <p:cNvPr id="67" name="文本框 66"/>
          <p:cNvSpPr txBox="1"/>
          <p:nvPr/>
        </p:nvSpPr>
        <p:spPr>
          <a:xfrm>
            <a:off x="3373302" y="3926573"/>
            <a:ext cx="1012527" cy="276999"/>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多目标分割</a:t>
            </a:r>
          </a:p>
        </p:txBody>
      </p:sp>
      <p:sp>
        <p:nvSpPr>
          <p:cNvPr id="16" name="矩形 15"/>
          <p:cNvSpPr/>
          <p:nvPr/>
        </p:nvSpPr>
        <p:spPr>
          <a:xfrm>
            <a:off x="1762373" y="3018227"/>
            <a:ext cx="2603404" cy="1133658"/>
          </a:xfrm>
          <a:prstGeom prst="rect">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右箭头 86"/>
          <p:cNvSpPr/>
          <p:nvPr/>
        </p:nvSpPr>
        <p:spPr>
          <a:xfrm>
            <a:off x="2968871" y="4910195"/>
            <a:ext cx="193156" cy="147592"/>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a:extLst>
              <a:ext uri="{FF2B5EF4-FFF2-40B4-BE49-F238E27FC236}">
                <a16:creationId xmlns:a16="http://schemas.microsoft.com/office/drawing/2014/main" id="{BC2F0298-1BC8-4692-878C-B57137C9B7BE}"/>
              </a:ext>
            </a:extLst>
          </p:cNvPr>
          <p:cNvPicPr>
            <a:picLocks noChangeAspect="1"/>
          </p:cNvPicPr>
          <p:nvPr/>
        </p:nvPicPr>
        <p:blipFill>
          <a:blip r:embed="rId8"/>
          <a:stretch>
            <a:fillRect/>
          </a:stretch>
        </p:blipFill>
        <p:spPr>
          <a:xfrm>
            <a:off x="4517240" y="1606028"/>
            <a:ext cx="1069334" cy="1265923"/>
          </a:xfrm>
          <a:prstGeom prst="rect">
            <a:avLst/>
          </a:prstGeom>
          <a:ln w="19050">
            <a:noFill/>
          </a:ln>
        </p:spPr>
      </p:pic>
      <p:sp>
        <p:nvSpPr>
          <p:cNvPr id="90" name="文本框 89"/>
          <p:cNvSpPr txBox="1"/>
          <p:nvPr/>
        </p:nvSpPr>
        <p:spPr>
          <a:xfrm>
            <a:off x="5467563" y="1617347"/>
            <a:ext cx="320753" cy="1200329"/>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诊断征象筛选</a:t>
            </a:r>
          </a:p>
        </p:txBody>
      </p:sp>
      <p:pic>
        <p:nvPicPr>
          <p:cNvPr id="93" name="图片 92">
            <a:extLst>
              <a:ext uri="{FF2B5EF4-FFF2-40B4-BE49-F238E27FC236}">
                <a16:creationId xmlns:a16="http://schemas.microsoft.com/office/drawing/2014/main" id="{E1593226-0E40-4858-B1FB-F1B54262E5E1}"/>
              </a:ext>
            </a:extLst>
          </p:cNvPr>
          <p:cNvPicPr>
            <a:picLocks noChangeAspect="1"/>
          </p:cNvPicPr>
          <p:nvPr/>
        </p:nvPicPr>
        <p:blipFill rotWithShape="1">
          <a:blip r:embed="rId9"/>
          <a:srcRect l="6056" t="20817" r="8691" b="11969"/>
          <a:stretch/>
        </p:blipFill>
        <p:spPr>
          <a:xfrm>
            <a:off x="1864567" y="1705667"/>
            <a:ext cx="930876" cy="988540"/>
          </a:xfrm>
          <a:prstGeom prst="rect">
            <a:avLst/>
          </a:prstGeom>
        </p:spPr>
      </p:pic>
      <p:sp>
        <p:nvSpPr>
          <p:cNvPr id="94" name="右箭头 93"/>
          <p:cNvSpPr/>
          <p:nvPr/>
        </p:nvSpPr>
        <p:spPr>
          <a:xfrm>
            <a:off x="2964803" y="3585056"/>
            <a:ext cx="193156" cy="147592"/>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4470352" y="3561510"/>
            <a:ext cx="193156" cy="147592"/>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a:off x="4442584" y="4910195"/>
            <a:ext cx="193156" cy="147592"/>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rot="5400000">
            <a:off x="5299140" y="4164454"/>
            <a:ext cx="157562" cy="134581"/>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44AD1ADE-DC4C-4F33-B7CF-80334F6083FD}"/>
              </a:ext>
            </a:extLst>
          </p:cNvPr>
          <p:cNvSpPr txBox="1"/>
          <p:nvPr/>
        </p:nvSpPr>
        <p:spPr>
          <a:xfrm>
            <a:off x="3190285" y="1915959"/>
            <a:ext cx="2159148" cy="584775"/>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诊断征象</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量化度量</a:t>
            </a:r>
          </a:p>
        </p:txBody>
      </p:sp>
      <p:sp>
        <p:nvSpPr>
          <p:cNvPr id="17" name="矩形 16"/>
          <p:cNvSpPr/>
          <p:nvPr/>
        </p:nvSpPr>
        <p:spPr>
          <a:xfrm>
            <a:off x="1754661" y="1571323"/>
            <a:ext cx="5797826" cy="12643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右箭头 99"/>
          <p:cNvSpPr/>
          <p:nvPr/>
        </p:nvSpPr>
        <p:spPr>
          <a:xfrm rot="5400000">
            <a:off x="5276357" y="2850774"/>
            <a:ext cx="157562" cy="134581"/>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右箭头 100"/>
          <p:cNvSpPr/>
          <p:nvPr/>
        </p:nvSpPr>
        <p:spPr>
          <a:xfrm>
            <a:off x="4249428" y="2139664"/>
            <a:ext cx="193156" cy="147592"/>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230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3890809" cy="400110"/>
          </a:xfrm>
          <a:prstGeom prst="rect">
            <a:avLst/>
          </a:prstGeom>
        </p:spPr>
        <p:txBody>
          <a:bodyPr wrap="none">
            <a:spAutoFit/>
          </a:bodyPr>
          <a:lstStyle/>
          <a:p>
            <a:r>
              <a:rPr lang="zh-CN" altLang="en-US" sz="2000"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四 </a:t>
            </a:r>
            <a:r>
              <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基于知识图谱的辅助决策</a:t>
            </a:r>
          </a:p>
        </p:txBody>
      </p:sp>
      <p:sp>
        <p:nvSpPr>
          <p:cNvPr id="4" name="文本框 3">
            <a:extLst>
              <a:ext uri="{FF2B5EF4-FFF2-40B4-BE49-F238E27FC236}">
                <a16:creationId xmlns:a16="http://schemas.microsoft.com/office/drawing/2014/main" id="{432E69CD-7DFD-4EB3-A4B6-F79D4B4E21BC}"/>
              </a:ext>
            </a:extLst>
          </p:cNvPr>
          <p:cNvSpPr txBox="1"/>
          <p:nvPr/>
        </p:nvSpPr>
        <p:spPr>
          <a:xfrm>
            <a:off x="1021003" y="960163"/>
            <a:ext cx="756875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b="1" spc="100" dirty="0">
                <a:latin typeface="微软雅黑" panose="020B0503020204020204" pitchFamily="34" charset="-122"/>
                <a:ea typeface="微软雅黑" panose="020B0503020204020204" pitchFamily="34" charset="-122"/>
              </a:rPr>
              <a:t>研究</a:t>
            </a:r>
            <a:r>
              <a:rPr lang="zh-CN" altLang="en-US" b="1" kern="100" spc="100" dirty="0">
                <a:solidFill>
                  <a:srgbClr val="000000"/>
                </a:solidFill>
                <a:latin typeface="微软雅黑" panose="020B0503020204020204" pitchFamily="34" charset="-122"/>
                <a:ea typeface="微软雅黑" panose="020B0503020204020204" pitchFamily="34" charset="-122"/>
              </a:rPr>
              <a:t>临床资料、检验指标和超声影像等各实体关系的自动获取，初步构建炎性关节病的</a:t>
            </a:r>
            <a:r>
              <a:rPr lang="zh-CN" altLang="zh-CN" b="1" kern="100" spc="100" dirty="0">
                <a:solidFill>
                  <a:srgbClr val="000000"/>
                </a:solidFill>
                <a:latin typeface="微软雅黑" panose="020B0503020204020204" pitchFamily="34" charset="-122"/>
                <a:ea typeface="微软雅黑" panose="020B0503020204020204" pitchFamily="34" charset="-122"/>
              </a:rPr>
              <a:t>知识图谱</a:t>
            </a:r>
            <a:r>
              <a:rPr lang="zh-CN" altLang="en-US" b="1" kern="100" spc="100" dirty="0">
                <a:solidFill>
                  <a:srgbClr val="000000"/>
                </a:solidFill>
                <a:latin typeface="微软雅黑" panose="020B0503020204020204" pitchFamily="34" charset="-122"/>
                <a:ea typeface="微软雅黑" panose="020B0503020204020204" pitchFamily="34" charset="-122"/>
              </a:rPr>
              <a:t>，并以此为基础搭建</a:t>
            </a:r>
            <a:r>
              <a:rPr lang="zh-CN" altLang="zh-CN" b="1" kern="100" spc="100" dirty="0">
                <a:solidFill>
                  <a:srgbClr val="000000"/>
                </a:solidFill>
                <a:latin typeface="微软雅黑" panose="020B0503020204020204" pitchFamily="34" charset="-122"/>
                <a:ea typeface="微软雅黑" panose="020B0503020204020204" pitchFamily="34" charset="-122"/>
              </a:rPr>
              <a:t>推理决策</a:t>
            </a:r>
            <a:r>
              <a:rPr lang="zh-CN" altLang="en-US" b="1" kern="100" spc="100" dirty="0">
                <a:solidFill>
                  <a:srgbClr val="000000"/>
                </a:solidFill>
                <a:latin typeface="微软雅黑" panose="020B0503020204020204" pitchFamily="34" charset="-122"/>
                <a:ea typeface="微软雅黑" panose="020B0503020204020204" pitchFamily="34" charset="-122"/>
              </a:rPr>
              <a:t>系统。</a:t>
            </a:r>
            <a:endParaRPr kumimoji="1" lang="en-US" altLang="zh-CN" b="1" spc="100" dirty="0">
              <a:latin typeface="微软雅黑" panose="020B0503020204020204" pitchFamily="34" charset="-122"/>
              <a:ea typeface="微软雅黑" panose="020B0503020204020204" pitchFamily="34" charset="-122"/>
            </a:endParaRPr>
          </a:p>
        </p:txBody>
      </p:sp>
      <p:sp>
        <p:nvSpPr>
          <p:cNvPr id="2" name="圆角矩形 1"/>
          <p:cNvSpPr/>
          <p:nvPr/>
        </p:nvSpPr>
        <p:spPr>
          <a:xfrm>
            <a:off x="1555526" y="5453072"/>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555527" y="5453071"/>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30176" y="5496618"/>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813452" y="5489394"/>
            <a:ext cx="5212668" cy="369332"/>
          </a:xfrm>
          <a:prstGeom prst="rect">
            <a:avLst/>
          </a:prstGeom>
        </p:spPr>
        <p:txBody>
          <a:bodyPr wrap="square">
            <a:spAutoFit/>
          </a:bodyPr>
          <a:lstStyle/>
          <a:p>
            <a:r>
              <a:rPr lang="zh-CN" altLang="en-US" b="1" dirty="0">
                <a:solidFill>
                  <a:schemeClr val="lt1"/>
                </a:solidFill>
                <a:latin typeface="微软雅黑" panose="020B0503020204020204" pitchFamily="34" charset="-122"/>
                <a:ea typeface="微软雅黑" panose="020B0503020204020204" pitchFamily="34" charset="-122"/>
              </a:rPr>
              <a:t>实现多元异构数据下对关节病的诊断和预警</a:t>
            </a:r>
          </a:p>
        </p:txBody>
      </p:sp>
      <p:graphicFrame>
        <p:nvGraphicFramePr>
          <p:cNvPr id="20" name="表格 19"/>
          <p:cNvGraphicFramePr>
            <a:graphicFrameLocks noGrp="1"/>
          </p:cNvGraphicFramePr>
          <p:nvPr>
            <p:extLst>
              <p:ext uri="{D42A27DB-BD31-4B8C-83A1-F6EECF244321}">
                <p14:modId xmlns:p14="http://schemas.microsoft.com/office/powerpoint/2010/main" val="2821829284"/>
              </p:ext>
            </p:extLst>
          </p:nvPr>
        </p:nvGraphicFramePr>
        <p:xfrm>
          <a:off x="2642159" y="2316187"/>
          <a:ext cx="1077667" cy="1463040"/>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先验概率和</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先验知识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异构数据处理</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72202722"/>
              </p:ext>
            </p:extLst>
          </p:nvPr>
        </p:nvGraphicFramePr>
        <p:xfrm>
          <a:off x="3061981" y="2787744"/>
          <a:ext cx="526040" cy="640080"/>
        </p:xfrm>
        <a:graphic>
          <a:graphicData uri="http://schemas.openxmlformats.org/drawingml/2006/table">
            <a:tbl>
              <a:tblPr firstRow="1" bandRow="1">
                <a:tableStyleId>{D7AC3CCA-C797-4891-BE02-D94E43425B78}</a:tableStyleId>
              </a:tblPr>
              <a:tblGrid>
                <a:gridCol w="526040">
                  <a:extLst>
                    <a:ext uri="{9D8B030D-6E8A-4147-A177-3AD203B41FA5}">
                      <a16:colId xmlns:a16="http://schemas.microsoft.com/office/drawing/2014/main" val="20000"/>
                    </a:ext>
                  </a:extLst>
                </a:gridCol>
              </a:tblGrid>
              <a:tr h="202609">
                <a:tc>
                  <a:txBody>
                    <a:bodyPr/>
                    <a:lstStyle/>
                    <a:p>
                      <a:r>
                        <a:rPr lang="en-US" altLang="zh-CN" sz="800" dirty="0"/>
                        <a:t>Vector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3684">
                <a:tc>
                  <a:txBody>
                    <a:bodyPr/>
                    <a:lstStyle/>
                    <a:p>
                      <a:r>
                        <a:rPr lang="en-US" altLang="zh-CN" sz="800" dirty="0"/>
                        <a:t>Matrix</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3684">
                <a:tc>
                  <a:txBody>
                    <a:bodyPr/>
                    <a:lstStyle/>
                    <a:p>
                      <a:r>
                        <a:rPr lang="en-US" altLang="zh-CN" sz="800" dirty="0"/>
                        <a:t>Tensor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27" name="矩形 26"/>
          <p:cNvSpPr/>
          <p:nvPr/>
        </p:nvSpPr>
        <p:spPr>
          <a:xfrm>
            <a:off x="2814567" y="3478427"/>
            <a:ext cx="1015921" cy="230832"/>
          </a:xfrm>
          <a:prstGeom prst="rect">
            <a:avLst/>
          </a:prstGeom>
        </p:spPr>
        <p:txBody>
          <a:bodyPr wrap="square">
            <a:spAutoFit/>
          </a:bodyPr>
          <a:lstStyle/>
          <a:p>
            <a:r>
              <a:rPr lang="zh-CN" altLang="en-US" sz="900" b="1" dirty="0">
                <a:latin typeface="微软雅黑" panose="020B0503020204020204" pitchFamily="34" charset="-122"/>
                <a:ea typeface="微软雅黑" panose="020B0503020204020204" pitchFamily="34" charset="-122"/>
              </a:rPr>
              <a:t>文本</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数据</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图像</a:t>
            </a:r>
          </a:p>
        </p:txBody>
      </p:sp>
      <p:pic>
        <p:nvPicPr>
          <p:cNvPr id="29" name="图片 28">
            <a:extLst>
              <a:ext uri="{FF2B5EF4-FFF2-40B4-BE49-F238E27FC236}">
                <a16:creationId xmlns:a16="http://schemas.microsoft.com/office/drawing/2014/main" id="{05B9BD51-4161-4B6F-A37B-34378E3C7E2D}"/>
              </a:ext>
            </a:extLst>
          </p:cNvPr>
          <p:cNvPicPr>
            <a:picLocks noChangeAspect="1"/>
          </p:cNvPicPr>
          <p:nvPr/>
        </p:nvPicPr>
        <p:blipFill rotWithShape="1">
          <a:blip r:embed="rId3"/>
          <a:srcRect b="26428"/>
          <a:stretch/>
        </p:blipFill>
        <p:spPr>
          <a:xfrm>
            <a:off x="1698283" y="2367789"/>
            <a:ext cx="659808" cy="407129"/>
          </a:xfrm>
          <a:prstGeom prst="rect">
            <a:avLst/>
          </a:prstGeom>
        </p:spPr>
      </p:pic>
      <p:pic>
        <p:nvPicPr>
          <p:cNvPr id="30" name="图片 29">
            <a:extLst>
              <a:ext uri="{FF2B5EF4-FFF2-40B4-BE49-F238E27FC236}">
                <a16:creationId xmlns:a16="http://schemas.microsoft.com/office/drawing/2014/main" id="{13529884-0D63-4836-8FC1-301FE25DC247}"/>
              </a:ext>
            </a:extLst>
          </p:cNvPr>
          <p:cNvPicPr>
            <a:picLocks noChangeAspect="1"/>
          </p:cNvPicPr>
          <p:nvPr/>
        </p:nvPicPr>
        <p:blipFill rotWithShape="1">
          <a:blip r:embed="rId4"/>
          <a:srcRect b="32300"/>
          <a:stretch/>
        </p:blipFill>
        <p:spPr>
          <a:xfrm>
            <a:off x="1751648" y="2906997"/>
            <a:ext cx="630233" cy="348780"/>
          </a:xfrm>
          <a:prstGeom prst="rect">
            <a:avLst/>
          </a:prstGeom>
        </p:spPr>
      </p:pic>
      <p:pic>
        <p:nvPicPr>
          <p:cNvPr id="31" name="图片 30">
            <a:extLst>
              <a:ext uri="{FF2B5EF4-FFF2-40B4-BE49-F238E27FC236}">
                <a16:creationId xmlns:a16="http://schemas.microsoft.com/office/drawing/2014/main" id="{17D9F927-4E52-41AD-A1AA-96A7B64D4820}"/>
              </a:ext>
            </a:extLst>
          </p:cNvPr>
          <p:cNvPicPr>
            <a:picLocks noChangeAspect="1"/>
          </p:cNvPicPr>
          <p:nvPr/>
        </p:nvPicPr>
        <p:blipFill rotWithShape="1">
          <a:blip r:embed="rId5"/>
          <a:srcRect b="30542"/>
          <a:stretch/>
        </p:blipFill>
        <p:spPr>
          <a:xfrm>
            <a:off x="1821170" y="3395188"/>
            <a:ext cx="471309" cy="386130"/>
          </a:xfrm>
          <a:prstGeom prst="rect">
            <a:avLst/>
          </a:prstGeom>
        </p:spPr>
      </p:pic>
      <p:sp>
        <p:nvSpPr>
          <p:cNvPr id="34" name="文本框 33"/>
          <p:cNvSpPr txBox="1"/>
          <p:nvPr/>
        </p:nvSpPr>
        <p:spPr>
          <a:xfrm>
            <a:off x="1530127" y="227300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临床</a:t>
            </a:r>
          </a:p>
        </p:txBody>
      </p:sp>
      <p:sp>
        <p:nvSpPr>
          <p:cNvPr id="36" name="文本框 35"/>
          <p:cNvSpPr txBox="1"/>
          <p:nvPr/>
        </p:nvSpPr>
        <p:spPr>
          <a:xfrm>
            <a:off x="1523339" y="2781945"/>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a:t>
            </a:r>
          </a:p>
        </p:txBody>
      </p:sp>
      <p:sp>
        <p:nvSpPr>
          <p:cNvPr id="37" name="矩形 36"/>
          <p:cNvSpPr/>
          <p:nvPr/>
        </p:nvSpPr>
        <p:spPr>
          <a:xfrm>
            <a:off x="1556925" y="2316187"/>
            <a:ext cx="736952" cy="1468118"/>
          </a:xfrm>
          <a:prstGeom prst="rect">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516378" y="328369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检验</a:t>
            </a:r>
          </a:p>
        </p:txBody>
      </p:sp>
      <p:graphicFrame>
        <p:nvGraphicFramePr>
          <p:cNvPr id="58" name="表格 57"/>
          <p:cNvGraphicFramePr>
            <a:graphicFrameLocks noGrp="1"/>
          </p:cNvGraphicFramePr>
          <p:nvPr>
            <p:extLst>
              <p:ext uri="{D42A27DB-BD31-4B8C-83A1-F6EECF244321}">
                <p14:modId xmlns:p14="http://schemas.microsoft.com/office/powerpoint/2010/main" val="1576022994"/>
              </p:ext>
            </p:extLst>
          </p:nvPr>
        </p:nvGraphicFramePr>
        <p:xfrm>
          <a:off x="4092217"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卷积神经网络语义关联</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1" kern="1000" baseline="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机器学习</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54" name="图片 53">
            <a:extLst>
              <a:ext uri="{FF2B5EF4-FFF2-40B4-BE49-F238E27FC236}">
                <a16:creationId xmlns:a16="http://schemas.microsoft.com/office/drawing/2014/main" id="{002B7D49-F90B-4C38-B854-18B31B3B3D79}"/>
              </a:ext>
            </a:extLst>
          </p:cNvPr>
          <p:cNvPicPr>
            <a:picLocks noChangeAspect="1"/>
          </p:cNvPicPr>
          <p:nvPr/>
        </p:nvPicPr>
        <p:blipFill rotWithShape="1">
          <a:blip r:embed="rId6"/>
          <a:srcRect l="15653" r="19699"/>
          <a:stretch/>
        </p:blipFill>
        <p:spPr>
          <a:xfrm>
            <a:off x="4332662" y="2841877"/>
            <a:ext cx="812508" cy="686874"/>
          </a:xfrm>
          <a:prstGeom prst="rect">
            <a:avLst/>
          </a:prstGeom>
        </p:spPr>
      </p:pic>
      <p:graphicFrame>
        <p:nvGraphicFramePr>
          <p:cNvPr id="59" name="表格 58"/>
          <p:cNvGraphicFramePr>
            <a:graphicFrameLocks noGrp="1"/>
          </p:cNvGraphicFramePr>
          <p:nvPr>
            <p:extLst>
              <p:ext uri="{D42A27DB-BD31-4B8C-83A1-F6EECF244321}">
                <p14:modId xmlns:p14="http://schemas.microsoft.com/office/powerpoint/2010/main" val="2714480540"/>
              </p:ext>
            </p:extLst>
          </p:nvPr>
        </p:nvGraphicFramePr>
        <p:xfrm>
          <a:off x="5532830" y="2316827"/>
          <a:ext cx="1077667" cy="1423931"/>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贝叶斯神经网络不确定性推理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后验概率获取</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0" name="图片 59">
            <a:extLst>
              <a:ext uri="{FF2B5EF4-FFF2-40B4-BE49-F238E27FC236}">
                <a16:creationId xmlns:a16="http://schemas.microsoft.com/office/drawing/2014/main" id="{7B43454E-C27B-4444-B5B0-39CF0BA6DCEF}"/>
              </a:ext>
            </a:extLst>
          </p:cNvPr>
          <p:cNvPicPr>
            <a:picLocks noChangeAspect="1"/>
          </p:cNvPicPr>
          <p:nvPr/>
        </p:nvPicPr>
        <p:blipFill rotWithShape="1">
          <a:blip r:embed="rId7"/>
          <a:srcRect l="4238" r="6904"/>
          <a:stretch/>
        </p:blipFill>
        <p:spPr>
          <a:xfrm>
            <a:off x="5815656" y="2877226"/>
            <a:ext cx="774357" cy="708369"/>
          </a:xfrm>
          <a:prstGeom prst="rect">
            <a:avLst/>
          </a:prstGeom>
        </p:spPr>
      </p:pic>
      <p:graphicFrame>
        <p:nvGraphicFramePr>
          <p:cNvPr id="61" name="表格 60"/>
          <p:cNvGraphicFramePr>
            <a:graphicFrameLocks noGrp="1"/>
          </p:cNvGraphicFramePr>
          <p:nvPr>
            <p:extLst>
              <p:ext uri="{D42A27DB-BD31-4B8C-83A1-F6EECF244321}">
                <p14:modId xmlns:p14="http://schemas.microsoft.com/office/powerpoint/2010/main" val="2314183483"/>
              </p:ext>
            </p:extLst>
          </p:nvPr>
        </p:nvGraphicFramePr>
        <p:xfrm>
          <a:off x="6977571"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关节炎诊断、结构预警</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b="1" kern="1000" baseline="0" dirty="0">
                        <a:latin typeface="微软雅黑" panose="020B0503020204020204" pitchFamily="34" charset="-122"/>
                        <a:ea typeface="微软雅黑" panose="020B0503020204020204" pitchFamily="34" charset="-122"/>
                      </a:endParaRP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2" name="图片 61">
            <a:extLst>
              <a:ext uri="{FF2B5EF4-FFF2-40B4-BE49-F238E27FC236}">
                <a16:creationId xmlns:a16="http://schemas.microsoft.com/office/drawing/2014/main" id="{AA37FAF2-A9F8-4288-8A1A-48E702770E0E}"/>
              </a:ext>
            </a:extLst>
          </p:cNvPr>
          <p:cNvPicPr>
            <a:picLocks noChangeAspect="1"/>
          </p:cNvPicPr>
          <p:nvPr/>
        </p:nvPicPr>
        <p:blipFill rotWithShape="1">
          <a:blip r:embed="rId8"/>
          <a:srcRect b="8761"/>
          <a:stretch/>
        </p:blipFill>
        <p:spPr>
          <a:xfrm>
            <a:off x="6999395" y="2800977"/>
            <a:ext cx="1034018" cy="881061"/>
          </a:xfrm>
          <a:prstGeom prst="rect">
            <a:avLst/>
          </a:prstGeom>
        </p:spPr>
      </p:pic>
      <p:sp>
        <p:nvSpPr>
          <p:cNvPr id="68" name="箭头: 上 32">
            <a:extLst>
              <a:ext uri="{FF2B5EF4-FFF2-40B4-BE49-F238E27FC236}">
                <a16:creationId xmlns:a16="http://schemas.microsoft.com/office/drawing/2014/main" id="{8106F88E-AE6F-47C1-826A-7CA231C4BCF3}"/>
              </a:ext>
            </a:extLst>
          </p:cNvPr>
          <p:cNvSpPr/>
          <p:nvPr/>
        </p:nvSpPr>
        <p:spPr>
          <a:xfrm>
            <a:off x="3061981" y="3771255"/>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69" name="箭头: 上 32">
            <a:extLst>
              <a:ext uri="{FF2B5EF4-FFF2-40B4-BE49-F238E27FC236}">
                <a16:creationId xmlns:a16="http://schemas.microsoft.com/office/drawing/2014/main" id="{8106F88E-AE6F-47C1-826A-7CA231C4BCF3}"/>
              </a:ext>
            </a:extLst>
          </p:cNvPr>
          <p:cNvSpPr/>
          <p:nvPr/>
        </p:nvSpPr>
        <p:spPr>
          <a:xfrm>
            <a:off x="4484947" y="3770229"/>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8106F88E-AE6F-47C1-826A-7CA231C4BCF3}"/>
              </a:ext>
            </a:extLst>
          </p:cNvPr>
          <p:cNvSpPr/>
          <p:nvPr/>
        </p:nvSpPr>
        <p:spPr>
          <a:xfrm>
            <a:off x="5974057" y="3784304"/>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1" name="箭头: 上 32">
            <a:extLst>
              <a:ext uri="{FF2B5EF4-FFF2-40B4-BE49-F238E27FC236}">
                <a16:creationId xmlns:a16="http://schemas.microsoft.com/office/drawing/2014/main" id="{8106F88E-AE6F-47C1-826A-7CA231C4BCF3}"/>
              </a:ext>
            </a:extLst>
          </p:cNvPr>
          <p:cNvSpPr/>
          <p:nvPr/>
        </p:nvSpPr>
        <p:spPr>
          <a:xfrm>
            <a:off x="7405504" y="3796652"/>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610B1225-9126-46FB-9211-081348F6EE75}"/>
              </a:ext>
            </a:extLst>
          </p:cNvPr>
          <p:cNvSpPr/>
          <p:nvPr/>
        </p:nvSpPr>
        <p:spPr>
          <a:xfrm>
            <a:off x="1555527" y="4569893"/>
            <a:ext cx="6499711" cy="325170"/>
          </a:xfrm>
          <a:prstGeom prst="rect">
            <a:avLst/>
          </a:prstGeom>
          <a:ln w="19050">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spc="200" dirty="0">
                <a:solidFill>
                  <a:srgbClr val="0067AC"/>
                </a:solidFill>
                <a:latin typeface="微软雅黑" panose="020B0503020204020204" pitchFamily="34" charset="-122"/>
                <a:ea typeface="微软雅黑" panose="020B0503020204020204" pitchFamily="34" charset="-122"/>
              </a:rPr>
              <a:t>多源医学数据统一语义的关系建模和推理</a:t>
            </a:r>
          </a:p>
        </p:txBody>
      </p:sp>
      <p:sp>
        <p:nvSpPr>
          <p:cNvPr id="74" name="右箭头 73"/>
          <p:cNvSpPr/>
          <p:nvPr/>
        </p:nvSpPr>
        <p:spPr>
          <a:xfrm>
            <a:off x="3834429" y="284612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右箭头 74"/>
          <p:cNvSpPr/>
          <p:nvPr/>
        </p:nvSpPr>
        <p:spPr>
          <a:xfrm>
            <a:off x="2397876" y="2800977"/>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5271262" y="2825490"/>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右箭头 76"/>
          <p:cNvSpPr/>
          <p:nvPr/>
        </p:nvSpPr>
        <p:spPr>
          <a:xfrm>
            <a:off x="6736250" y="282448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flipV="1">
            <a:off x="1555527" y="2794222"/>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1555527" y="3285581"/>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flipH="1">
            <a:off x="3179388" y="3780198"/>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物理层统一</a:t>
            </a:r>
          </a:p>
        </p:txBody>
      </p:sp>
      <p:sp>
        <p:nvSpPr>
          <p:cNvPr id="82" name="矩形 81"/>
          <p:cNvSpPr/>
          <p:nvPr/>
        </p:nvSpPr>
        <p:spPr>
          <a:xfrm flipH="1">
            <a:off x="458843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逻辑层统一</a:t>
            </a:r>
          </a:p>
        </p:txBody>
      </p:sp>
      <p:sp>
        <p:nvSpPr>
          <p:cNvPr id="83" name="矩形 82"/>
          <p:cNvSpPr/>
          <p:nvPr/>
        </p:nvSpPr>
        <p:spPr>
          <a:xfrm flipH="1">
            <a:off x="608444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分析层统一</a:t>
            </a:r>
          </a:p>
        </p:txBody>
      </p:sp>
      <p:sp>
        <p:nvSpPr>
          <p:cNvPr id="84" name="矩形 83"/>
          <p:cNvSpPr/>
          <p:nvPr/>
        </p:nvSpPr>
        <p:spPr>
          <a:xfrm flipH="1">
            <a:off x="7515893" y="3812214"/>
            <a:ext cx="111230" cy="707886"/>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医学应用</a:t>
            </a:r>
          </a:p>
        </p:txBody>
      </p:sp>
      <p:sp>
        <p:nvSpPr>
          <p:cNvPr id="40" name="矩形 39"/>
          <p:cNvSpPr/>
          <p:nvPr/>
        </p:nvSpPr>
        <p:spPr>
          <a:xfrm>
            <a:off x="2536961" y="2160231"/>
            <a:ext cx="1293527" cy="1708241"/>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4253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endPar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病历数据处理</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文本框 3">
            <a:extLst>
              <a:ext uri="{FF2B5EF4-FFF2-40B4-BE49-F238E27FC236}">
                <a16:creationId xmlns:a16="http://schemas.microsoft.com/office/drawing/2014/main" id="{432E69CD-7DFD-4EB3-A4B6-F79D4B4E21BC}"/>
              </a:ext>
            </a:extLst>
          </p:cNvPr>
          <p:cNvSpPr txBox="1"/>
          <p:nvPr/>
        </p:nvSpPr>
        <p:spPr>
          <a:xfrm>
            <a:off x="1010956" y="769479"/>
            <a:ext cx="7339226" cy="10895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20000"/>
              </a:lnSpc>
            </a:pPr>
            <a:r>
              <a:rPr lang="zh-CN" altLang="en-US" b="1" dirty="0">
                <a:solidFill>
                  <a:schemeClr val="tx1"/>
                </a:solidFill>
                <a:latin typeface="黑体" panose="02010609060101010101" pitchFamily="49" charset="-122"/>
                <a:ea typeface="黑体" panose="02010609060101010101" pitchFamily="49" charset="-122"/>
              </a:rPr>
              <a:t>提</a:t>
            </a:r>
            <a:r>
              <a:rPr lang="zh-CN" altLang="en-US" b="1" dirty="0" smtClean="0">
                <a:solidFill>
                  <a:schemeClr val="tx1"/>
                </a:solidFill>
                <a:latin typeface="黑体" panose="02010609060101010101" pitchFamily="49" charset="-122"/>
                <a:ea typeface="黑体" panose="02010609060101010101" pitchFamily="49" charset="-122"/>
              </a:rPr>
              <a:t>取步骤① </a:t>
            </a:r>
            <a:endParaRPr lang="en-US" altLang="zh-CN" b="1" dirty="0" smtClean="0">
              <a:solidFill>
                <a:schemeClr val="tx1"/>
              </a:solidFill>
              <a:latin typeface="黑体" panose="02010609060101010101" pitchFamily="49" charset="-122"/>
              <a:ea typeface="黑体" panose="02010609060101010101" pitchFamily="49" charset="-122"/>
            </a:endParaRPr>
          </a:p>
          <a:p>
            <a:pPr>
              <a:lnSpc>
                <a:spcPct val="120000"/>
              </a:lnSpc>
            </a:pPr>
            <a:r>
              <a:rPr lang="zh-CN" altLang="en-US" dirty="0" smtClean="0">
                <a:solidFill>
                  <a:schemeClr val="tx1"/>
                </a:solidFill>
                <a:latin typeface="SimHei" charset="-122"/>
                <a:ea typeface="SimHei" charset="-122"/>
                <a:cs typeface="SimHei" charset="-122"/>
              </a:rPr>
              <a:t>人</a:t>
            </a:r>
            <a:r>
              <a:rPr lang="zh-CN" altLang="en-US" dirty="0">
                <a:solidFill>
                  <a:schemeClr val="tx1"/>
                </a:solidFill>
                <a:latin typeface="SimHei" charset="-122"/>
                <a:ea typeface="SimHei" charset="-122"/>
                <a:cs typeface="SimHei" charset="-122"/>
              </a:rPr>
              <a:t>工挑选每份病历中“病历首页、入院记录、病程记录、出院记录”</a:t>
            </a:r>
            <a:r>
              <a:rPr lang="zh-CN" altLang="en-US" b="1" dirty="0">
                <a:solidFill>
                  <a:schemeClr val="tx1"/>
                </a:solidFill>
                <a:latin typeface="黑体" panose="02010609060101010101" pitchFamily="49" charset="-122"/>
                <a:ea typeface="黑体" panose="02010609060101010101" pitchFamily="49" charset="-122"/>
              </a:rPr>
              <a:t>四部分</a:t>
            </a:r>
            <a:r>
              <a:rPr lang="zh-CN" altLang="en-US" dirty="0">
                <a:solidFill>
                  <a:schemeClr val="tx1"/>
                </a:solidFill>
                <a:latin typeface="SimHei" charset="-122"/>
                <a:ea typeface="SimHei" charset="-122"/>
                <a:cs typeface="SimHei" charset="-122"/>
              </a:rPr>
              <a:t>的相关页面</a:t>
            </a:r>
            <a:r>
              <a:rPr lang="zh-CN" altLang="en-US" dirty="0" smtClean="0">
                <a:solidFill>
                  <a:schemeClr val="tx1"/>
                </a:solidFill>
                <a:latin typeface="SimHei" charset="-122"/>
                <a:ea typeface="SimHei" charset="-122"/>
                <a:cs typeface="SimHei" charset="-122"/>
              </a:rPr>
              <a:t>；</a:t>
            </a:r>
            <a:endParaRPr lang="en-US" altLang="zh-CN" dirty="0">
              <a:solidFill>
                <a:schemeClr val="tx1"/>
              </a:solidFill>
              <a:latin typeface="SimHei" charset="-122"/>
              <a:ea typeface="SimHei" charset="-122"/>
              <a:cs typeface="SimHei" charset="-122"/>
            </a:endParaRPr>
          </a:p>
        </p:txBody>
      </p:sp>
      <p:grpSp>
        <p:nvGrpSpPr>
          <p:cNvPr id="40" name="组 39"/>
          <p:cNvGrpSpPr/>
          <p:nvPr/>
        </p:nvGrpSpPr>
        <p:grpSpPr>
          <a:xfrm>
            <a:off x="1" y="1959256"/>
            <a:ext cx="9144000" cy="6578960"/>
            <a:chOff x="928167" y="1803373"/>
            <a:chExt cx="10545960" cy="7139592"/>
          </a:xfrm>
        </p:grpSpPr>
        <p:grpSp>
          <p:nvGrpSpPr>
            <p:cNvPr id="41" name="组 40"/>
            <p:cNvGrpSpPr/>
            <p:nvPr/>
          </p:nvGrpSpPr>
          <p:grpSpPr>
            <a:xfrm>
              <a:off x="928167" y="1803373"/>
              <a:ext cx="4097397" cy="5309263"/>
              <a:chOff x="-295381" y="1741407"/>
              <a:chExt cx="4097397" cy="5309263"/>
            </a:xfrm>
          </p:grpSpPr>
          <p:pic>
            <p:nvPicPr>
              <p:cNvPr id="53" name="图片 52"/>
              <p:cNvPicPr>
                <a:picLocks noChangeAspect="1"/>
              </p:cNvPicPr>
              <p:nvPr/>
            </p:nvPicPr>
            <p:blipFill rotWithShape="1">
              <a:blip r:embed="rId3">
                <a:extLst>
                  <a:ext uri="{28A0092B-C50C-407E-A947-70E740481C1C}">
                    <a14:useLocalDpi xmlns:a14="http://schemas.microsoft.com/office/drawing/2010/main" val="0"/>
                  </a:ext>
                </a:extLst>
              </a:blip>
              <a:srcRect l="3917" t="9932" r="4530" b="6560"/>
              <a:stretch/>
            </p:blipFill>
            <p:spPr>
              <a:xfrm>
                <a:off x="-295381" y="1779426"/>
                <a:ext cx="4097397" cy="5271244"/>
              </a:xfrm>
              <a:prstGeom prst="rect">
                <a:avLst/>
              </a:prstGeom>
              <a:solidFill>
                <a:schemeClr val="bg1"/>
              </a:solidFill>
            </p:spPr>
          </p:pic>
          <p:sp>
            <p:nvSpPr>
              <p:cNvPr id="55" name="文本框 54"/>
              <p:cNvSpPr txBox="1"/>
              <p:nvPr/>
            </p:nvSpPr>
            <p:spPr>
              <a:xfrm>
                <a:off x="1224307" y="1741407"/>
                <a:ext cx="1058023" cy="243144"/>
              </a:xfrm>
              <a:prstGeom prst="rect">
                <a:avLst/>
              </a:prstGeom>
              <a:noFill/>
              <a:ln w="25400">
                <a:solidFill>
                  <a:srgbClr val="3C35FF"/>
                </a:solidFill>
              </a:ln>
            </p:spPr>
            <p:txBody>
              <a:bodyPr wrap="square" rtlCol="0">
                <a:spAutoFit/>
              </a:bodyPr>
              <a:lstStyle/>
              <a:p>
                <a:pPr>
                  <a:lnSpc>
                    <a:spcPct val="130000"/>
                  </a:lnSpc>
                </a:pPr>
                <a:endParaRPr kumimoji="1" lang="zh-CN" altLang="en-US" sz="450" dirty="0">
                  <a:latin typeface="Arial" panose="020B0604020202020204" pitchFamily="34" charset="0"/>
                  <a:ea typeface="微软雅黑" panose="020B0503020204020204" pitchFamily="34" charset="-122"/>
                </a:endParaRPr>
              </a:p>
            </p:txBody>
          </p:sp>
        </p:grpSp>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l="3390" t="9066" r="6026" b="9949"/>
            <a:stretch/>
          </p:blipFill>
          <p:spPr>
            <a:xfrm>
              <a:off x="2842221" y="2322541"/>
              <a:ext cx="4117978" cy="5199942"/>
            </a:xfrm>
            <a:prstGeom prst="rect">
              <a:avLst/>
            </a:prstGeom>
          </p:spPr>
        </p:pic>
        <p:sp>
          <p:nvSpPr>
            <p:cNvPr id="43" name="矩形 42"/>
            <p:cNvSpPr/>
            <p:nvPr/>
          </p:nvSpPr>
          <p:spPr>
            <a:xfrm>
              <a:off x="4453754" y="2325807"/>
              <a:ext cx="964408" cy="203212"/>
            </a:xfrm>
            <a:prstGeom prst="rect">
              <a:avLst/>
            </a:prstGeom>
            <a:noFill/>
            <a:ln w="28575">
              <a:solidFill>
                <a:srgbClr val="3C3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4" name="文本框 43"/>
            <p:cNvSpPr txBox="1"/>
            <p:nvPr/>
          </p:nvSpPr>
          <p:spPr>
            <a:xfrm>
              <a:off x="2847087" y="2284136"/>
              <a:ext cx="4117978" cy="403187"/>
            </a:xfrm>
            <a:prstGeom prst="rect">
              <a:avLst/>
            </a:prstGeom>
            <a:noFill/>
            <a:ln>
              <a:solidFill>
                <a:schemeClr val="tx1"/>
              </a:solidFill>
            </a:ln>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pic>
          <p:nvPicPr>
            <p:cNvPr id="45" name="图片 44"/>
            <p:cNvPicPr>
              <a:picLocks noChangeAspect="1"/>
            </p:cNvPicPr>
            <p:nvPr/>
          </p:nvPicPr>
          <p:blipFill rotWithShape="1">
            <a:blip r:embed="rId5">
              <a:extLst>
                <a:ext uri="{28A0092B-C50C-407E-A947-70E740481C1C}">
                  <a14:useLocalDpi xmlns:a14="http://schemas.microsoft.com/office/drawing/2010/main" val="0"/>
                </a:ext>
              </a:extLst>
            </a:blip>
            <a:srcRect l="3723" t="15004" r="5817" b="8837"/>
            <a:stretch/>
          </p:blipFill>
          <p:spPr>
            <a:xfrm>
              <a:off x="4836646" y="3153557"/>
              <a:ext cx="4391247" cy="5193781"/>
            </a:xfrm>
            <a:prstGeom prst="rect">
              <a:avLst/>
            </a:prstGeom>
          </p:spPr>
        </p:pic>
        <p:sp>
          <p:nvSpPr>
            <p:cNvPr id="46" name="矩形 45"/>
            <p:cNvSpPr/>
            <p:nvPr/>
          </p:nvSpPr>
          <p:spPr>
            <a:xfrm>
              <a:off x="6734486" y="3083593"/>
              <a:ext cx="793128" cy="224270"/>
            </a:xfrm>
            <a:prstGeom prst="rect">
              <a:avLst/>
            </a:prstGeom>
            <a:noFill/>
            <a:ln w="28575">
              <a:solidFill>
                <a:srgbClr val="3C3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7" name="文本框 46"/>
            <p:cNvSpPr txBox="1"/>
            <p:nvPr/>
          </p:nvSpPr>
          <p:spPr>
            <a:xfrm>
              <a:off x="4873836" y="3054036"/>
              <a:ext cx="4339428" cy="403187"/>
            </a:xfrm>
            <a:prstGeom prst="rect">
              <a:avLst/>
            </a:prstGeom>
            <a:noFill/>
            <a:ln>
              <a:solidFill>
                <a:schemeClr val="tx1"/>
              </a:solidFill>
            </a:ln>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grpSp>
          <p:nvGrpSpPr>
            <p:cNvPr id="48" name="组 47"/>
            <p:cNvGrpSpPr/>
            <p:nvPr/>
          </p:nvGrpSpPr>
          <p:grpSpPr>
            <a:xfrm>
              <a:off x="7329733" y="3733582"/>
              <a:ext cx="4144394" cy="5209383"/>
              <a:chOff x="7613940" y="3474088"/>
              <a:chExt cx="4144394" cy="5209383"/>
            </a:xfrm>
          </p:grpSpPr>
          <p:sp>
            <p:nvSpPr>
              <p:cNvPr id="49" name="文本框 48"/>
              <p:cNvSpPr txBox="1"/>
              <p:nvPr/>
            </p:nvSpPr>
            <p:spPr>
              <a:xfrm>
                <a:off x="7613940" y="3511424"/>
                <a:ext cx="4089951" cy="403187"/>
              </a:xfrm>
              <a:prstGeom prst="rect">
                <a:avLst/>
              </a:prstGeom>
              <a:solidFill>
                <a:schemeClr val="bg1"/>
              </a:solidFill>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pic>
            <p:nvPicPr>
              <p:cNvPr id="50" name="图片 49"/>
              <p:cNvPicPr>
                <a:picLocks noChangeAspect="1"/>
              </p:cNvPicPr>
              <p:nvPr/>
            </p:nvPicPr>
            <p:blipFill rotWithShape="1">
              <a:blip r:embed="rId6">
                <a:extLst>
                  <a:ext uri="{28A0092B-C50C-407E-A947-70E740481C1C}">
                    <a14:useLocalDpi xmlns:a14="http://schemas.microsoft.com/office/drawing/2010/main" val="0"/>
                  </a:ext>
                </a:extLst>
              </a:blip>
              <a:srcRect l="3827" t="8853" r="5894" b="10232"/>
              <a:stretch/>
            </p:blipFill>
            <p:spPr>
              <a:xfrm>
                <a:off x="7644720" y="3511424"/>
                <a:ext cx="4084528" cy="5172047"/>
              </a:xfrm>
              <a:prstGeom prst="rect">
                <a:avLst/>
              </a:prstGeom>
            </p:spPr>
          </p:pic>
          <p:sp>
            <p:nvSpPr>
              <p:cNvPr id="51" name="矩形 50"/>
              <p:cNvSpPr/>
              <p:nvPr/>
            </p:nvSpPr>
            <p:spPr>
              <a:xfrm>
                <a:off x="9321496" y="3514247"/>
                <a:ext cx="730976" cy="190828"/>
              </a:xfrm>
              <a:prstGeom prst="rect">
                <a:avLst/>
              </a:prstGeom>
              <a:noFill/>
              <a:ln w="28575">
                <a:solidFill>
                  <a:srgbClr val="3C3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2" name="文本框 51"/>
              <p:cNvSpPr txBox="1"/>
              <p:nvPr/>
            </p:nvSpPr>
            <p:spPr>
              <a:xfrm>
                <a:off x="7672787" y="3474088"/>
                <a:ext cx="4085547" cy="403187"/>
              </a:xfrm>
              <a:prstGeom prst="rect">
                <a:avLst/>
              </a:prstGeom>
              <a:noFill/>
              <a:ln>
                <a:solidFill>
                  <a:schemeClr val="tx1"/>
                </a:solidFill>
              </a:ln>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grpSp>
      </p:grpSp>
    </p:spTree>
    <p:extLst>
      <p:ext uri="{BB962C8B-B14F-4D97-AF65-F5344CB8AC3E}">
        <p14:creationId xmlns:p14="http://schemas.microsoft.com/office/powerpoint/2010/main" val="1959369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病历数据处理</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文本框 3">
            <a:extLst>
              <a:ext uri="{FF2B5EF4-FFF2-40B4-BE49-F238E27FC236}">
                <a16:creationId xmlns:a16="http://schemas.microsoft.com/office/drawing/2014/main" id="{432E69CD-7DFD-4EB3-A4B6-F79D4B4E21BC}"/>
              </a:ext>
            </a:extLst>
          </p:cNvPr>
          <p:cNvSpPr txBox="1"/>
          <p:nvPr/>
        </p:nvSpPr>
        <p:spPr>
          <a:xfrm>
            <a:off x="1021003" y="960163"/>
            <a:ext cx="7849865" cy="7571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20000"/>
              </a:lnSpc>
            </a:pPr>
            <a:r>
              <a:rPr lang="zh-CN" altLang="en-US" b="1" dirty="0">
                <a:solidFill>
                  <a:schemeClr val="tx1"/>
                </a:solidFill>
                <a:latin typeface="黑体" panose="02010609060101010101" pitchFamily="49" charset="-122"/>
                <a:ea typeface="黑体" panose="02010609060101010101" pitchFamily="49" charset="-122"/>
              </a:rPr>
              <a:t>提</a:t>
            </a:r>
            <a:r>
              <a:rPr lang="zh-CN" altLang="en-US" b="1" dirty="0" smtClean="0">
                <a:solidFill>
                  <a:schemeClr val="tx1"/>
                </a:solidFill>
                <a:latin typeface="黑体" panose="02010609060101010101" pitchFamily="49" charset="-122"/>
                <a:ea typeface="黑体" panose="02010609060101010101" pitchFamily="49" charset="-122"/>
              </a:rPr>
              <a:t>取步骤② </a:t>
            </a:r>
            <a:endParaRPr lang="en-US" altLang="zh-CN" b="1" dirty="0" smtClean="0">
              <a:solidFill>
                <a:schemeClr val="tx1"/>
              </a:solidFill>
              <a:latin typeface="黑体" panose="02010609060101010101" pitchFamily="49" charset="-122"/>
              <a:ea typeface="黑体" panose="02010609060101010101" pitchFamily="49" charset="-122"/>
            </a:endParaRPr>
          </a:p>
          <a:p>
            <a:pPr>
              <a:lnSpc>
                <a:spcPct val="120000"/>
              </a:lnSpc>
            </a:pPr>
            <a:r>
              <a:rPr lang="zh-CN" altLang="en-US" dirty="0" smtClean="0">
                <a:solidFill>
                  <a:schemeClr val="tx1"/>
                </a:solidFill>
                <a:latin typeface="SimHei" charset="-122"/>
                <a:ea typeface="SimHei" charset="-122"/>
                <a:cs typeface="SimHei" charset="-122"/>
              </a:rPr>
              <a:t>用 </a:t>
            </a:r>
            <a:r>
              <a:rPr lang="en-US" altLang="zh-CN" dirty="0">
                <a:solidFill>
                  <a:schemeClr val="tx1"/>
                </a:solidFill>
                <a:latin typeface="SimHei" charset="-122"/>
                <a:ea typeface="SimHei" charset="-122"/>
                <a:cs typeface="SimHei" charset="-122"/>
              </a:rPr>
              <a:t>OCR</a:t>
            </a:r>
            <a:r>
              <a:rPr lang="zh-CN" altLang="en-US" dirty="0">
                <a:solidFill>
                  <a:schemeClr val="tx1"/>
                </a:solidFill>
                <a:latin typeface="SimHei" charset="-122"/>
                <a:ea typeface="SimHei" charset="-122"/>
                <a:cs typeface="SimHei" charset="-122"/>
              </a:rPr>
              <a:t> 软件转 </a:t>
            </a:r>
            <a:r>
              <a:rPr lang="en-US" altLang="zh-CN" dirty="0">
                <a:solidFill>
                  <a:schemeClr val="tx1"/>
                </a:solidFill>
                <a:latin typeface="SimHei" charset="-122"/>
                <a:ea typeface="SimHei" charset="-122"/>
                <a:cs typeface="SimHei" charset="-122"/>
              </a:rPr>
              <a:t>txt</a:t>
            </a:r>
            <a:r>
              <a:rPr lang="zh-CN" altLang="en-US" dirty="0">
                <a:solidFill>
                  <a:schemeClr val="tx1"/>
                </a:solidFill>
                <a:latin typeface="SimHei" charset="-122"/>
                <a:ea typeface="SimHei" charset="-122"/>
                <a:cs typeface="SimHei" charset="-122"/>
              </a:rPr>
              <a:t>词流，使用正则提取 </a:t>
            </a:r>
            <a:r>
              <a:rPr lang="en-US" altLang="zh-CN" dirty="0">
                <a:solidFill>
                  <a:schemeClr val="tx1"/>
                </a:solidFill>
                <a:latin typeface="SimHei" charset="-122"/>
                <a:ea typeface="SimHei" charset="-122"/>
                <a:cs typeface="SimHei" charset="-122"/>
              </a:rPr>
              <a:t>block</a:t>
            </a:r>
            <a:r>
              <a:rPr lang="zh-CN" altLang="en-US" dirty="0">
                <a:solidFill>
                  <a:schemeClr val="tx1"/>
                </a:solidFill>
                <a:latin typeface="SimHei" charset="-122"/>
                <a:ea typeface="SimHei" charset="-122"/>
                <a:cs typeface="SimHei" charset="-122"/>
              </a:rPr>
              <a:t> 前后的</a:t>
            </a:r>
            <a:r>
              <a:rPr lang="en-US" altLang="zh-CN" dirty="0">
                <a:solidFill>
                  <a:schemeClr val="tx1"/>
                </a:solidFill>
                <a:latin typeface="SimHei" charset="-122"/>
                <a:ea typeface="SimHei" charset="-122"/>
                <a:cs typeface="SimHei" charset="-122"/>
              </a:rPr>
              <a:t>marker</a:t>
            </a:r>
            <a:r>
              <a:rPr lang="zh-CN" altLang="en-US" dirty="0">
                <a:solidFill>
                  <a:schemeClr val="tx1"/>
                </a:solidFill>
                <a:latin typeface="SimHei" charset="-122"/>
                <a:ea typeface="SimHei" charset="-122"/>
                <a:cs typeface="SimHei" charset="-122"/>
              </a:rPr>
              <a:t>（如小标题</a:t>
            </a:r>
            <a:r>
              <a:rPr lang="zh-CN" altLang="en-US" dirty="0" smtClean="0">
                <a:solidFill>
                  <a:schemeClr val="tx1"/>
                </a:solidFill>
                <a:latin typeface="SimHei" charset="-122"/>
                <a:ea typeface="SimHei" charset="-122"/>
                <a:cs typeface="SimHei" charset="-122"/>
              </a:rPr>
              <a:t>）</a:t>
            </a:r>
            <a:endParaRPr lang="en-US" altLang="zh-CN" dirty="0" smtClean="0">
              <a:solidFill>
                <a:schemeClr val="tx1"/>
              </a:solidFill>
              <a:latin typeface="SimHei" charset="-122"/>
              <a:ea typeface="SimHei" charset="-122"/>
              <a:cs typeface="SimHei" charset="-122"/>
            </a:endParaRPr>
          </a:p>
        </p:txBody>
      </p:sp>
      <p:sp>
        <p:nvSpPr>
          <p:cNvPr id="20" name="矩形 19"/>
          <p:cNvSpPr/>
          <p:nvPr/>
        </p:nvSpPr>
        <p:spPr>
          <a:xfrm>
            <a:off x="1138765" y="1780040"/>
            <a:ext cx="7524719" cy="1015663"/>
          </a:xfrm>
          <a:prstGeom prst="rect">
            <a:avLst/>
          </a:prstGeom>
        </p:spPr>
        <p:txBody>
          <a:bodyPr wrap="square">
            <a:spAutoFit/>
          </a:bodyPr>
          <a:lstStyle/>
          <a:p>
            <a:pPr marL="0" lvl="1"/>
            <a:r>
              <a:rPr lang="zh-CN" altLang="en-US" sz="1500" dirty="0">
                <a:latin typeface="SimHei" charset="-122"/>
                <a:ea typeface="SimHei" charset="-122"/>
                <a:cs typeface="SimHei" charset="-122"/>
              </a:rPr>
              <a:t>目前数据识别的</a:t>
            </a:r>
            <a:r>
              <a:rPr lang="zh-CN" altLang="en-US" sz="1500" dirty="0">
                <a:solidFill>
                  <a:srgbClr val="E06A32"/>
                </a:solidFill>
                <a:latin typeface="SimHei" charset="-122"/>
                <a:ea typeface="SimHei" charset="-122"/>
                <a:cs typeface="SimHei" charset="-122"/>
              </a:rPr>
              <a:t>准确率</a:t>
            </a:r>
            <a:r>
              <a:rPr lang="zh-CN" altLang="en-US" sz="1500" dirty="0">
                <a:latin typeface="SimHei" charset="-122"/>
                <a:ea typeface="SimHei" charset="-122"/>
                <a:cs typeface="SimHei" charset="-122"/>
              </a:rPr>
              <a:t>为 </a:t>
            </a:r>
            <a:r>
              <a:rPr lang="en-US" altLang="zh-CN" sz="1500" dirty="0">
                <a:solidFill>
                  <a:srgbClr val="E06A32"/>
                </a:solidFill>
                <a:latin typeface="SimHei" charset="-122"/>
                <a:ea typeface="SimHei" charset="-122"/>
                <a:cs typeface="SimHei" charset="-122"/>
              </a:rPr>
              <a:t>90%</a:t>
            </a:r>
            <a:r>
              <a:rPr lang="zh-CN" altLang="en-US" sz="1500" dirty="0">
                <a:solidFill>
                  <a:srgbClr val="E06A32"/>
                </a:solidFill>
                <a:latin typeface="SimHei" charset="-122"/>
                <a:ea typeface="SimHei" charset="-122"/>
                <a:cs typeface="SimHei" charset="-122"/>
              </a:rPr>
              <a:t> </a:t>
            </a:r>
            <a:r>
              <a:rPr lang="en-US" altLang="zh-CN" sz="1500" dirty="0">
                <a:solidFill>
                  <a:srgbClr val="E06A32"/>
                </a:solidFill>
                <a:latin typeface="SimHei" charset="-122"/>
                <a:ea typeface="SimHei" charset="-122"/>
                <a:cs typeface="SimHei" charset="-122"/>
              </a:rPr>
              <a:t>-</a:t>
            </a:r>
            <a:r>
              <a:rPr lang="zh-CN" altLang="en-US" sz="1500" dirty="0">
                <a:solidFill>
                  <a:srgbClr val="E06A32"/>
                </a:solidFill>
                <a:latin typeface="SimHei" charset="-122"/>
                <a:ea typeface="SimHei" charset="-122"/>
                <a:cs typeface="SimHei" charset="-122"/>
              </a:rPr>
              <a:t> </a:t>
            </a:r>
            <a:r>
              <a:rPr lang="en-US" altLang="zh-CN" sz="1500" dirty="0">
                <a:solidFill>
                  <a:srgbClr val="E06A32"/>
                </a:solidFill>
                <a:latin typeface="SimHei" charset="-122"/>
                <a:ea typeface="SimHei" charset="-122"/>
                <a:cs typeface="SimHei" charset="-122"/>
              </a:rPr>
              <a:t>99%</a:t>
            </a:r>
          </a:p>
          <a:p>
            <a:pPr marL="0" lvl="1"/>
            <a:r>
              <a:rPr lang="zh-CN" altLang="en-US" sz="1500" dirty="0">
                <a:latin typeface="SimHei" charset="-122"/>
                <a:ea typeface="SimHei" charset="-122"/>
                <a:cs typeface="SimHei" charset="-122"/>
              </a:rPr>
              <a:t>正确率依赖于输入源的</a:t>
            </a:r>
            <a:r>
              <a:rPr lang="zh-CN" altLang="en-US" sz="1500" dirty="0">
                <a:solidFill>
                  <a:srgbClr val="E06A32"/>
                </a:solidFill>
                <a:latin typeface="SimHei" charset="-122"/>
                <a:ea typeface="SimHei" charset="-122"/>
                <a:cs typeface="SimHei" charset="-122"/>
              </a:rPr>
              <a:t>扫描清晰程度</a:t>
            </a:r>
            <a:r>
              <a:rPr lang="zh-CN" altLang="en-US" sz="1500" dirty="0">
                <a:latin typeface="SimHei" charset="-122"/>
                <a:ea typeface="SimHei" charset="-122"/>
                <a:cs typeface="SimHei" charset="-122"/>
              </a:rPr>
              <a:t>、是否为</a:t>
            </a:r>
            <a:r>
              <a:rPr lang="zh-CN" altLang="en-US" sz="1500" dirty="0">
                <a:solidFill>
                  <a:srgbClr val="E06A32"/>
                </a:solidFill>
                <a:latin typeface="SimHei" charset="-122"/>
                <a:ea typeface="SimHei" charset="-122"/>
                <a:cs typeface="SimHei" charset="-122"/>
              </a:rPr>
              <a:t>表格</a:t>
            </a:r>
            <a:r>
              <a:rPr lang="zh-CN" altLang="en-US" sz="1500" dirty="0">
                <a:latin typeface="SimHei" charset="-122"/>
                <a:ea typeface="SimHei" charset="-122"/>
                <a:cs typeface="SimHei" charset="-122"/>
              </a:rPr>
              <a:t>（易受表格线影响识别出错）、是否有</a:t>
            </a:r>
            <a:r>
              <a:rPr lang="zh-CN" altLang="en-US" sz="1500" dirty="0">
                <a:solidFill>
                  <a:srgbClr val="E06A32"/>
                </a:solidFill>
                <a:latin typeface="SimHei" charset="-122"/>
                <a:ea typeface="SimHei" charset="-122"/>
                <a:cs typeface="SimHei" charset="-122"/>
              </a:rPr>
              <a:t>特殊符号</a:t>
            </a:r>
            <a:r>
              <a:rPr lang="zh-CN" altLang="en-US" sz="1500" dirty="0">
                <a:latin typeface="SimHei" charset="-122"/>
                <a:ea typeface="SimHei" charset="-122"/>
                <a:cs typeface="SimHei" charset="-122"/>
              </a:rPr>
              <a:t>等。</a:t>
            </a:r>
            <a:endParaRPr lang="en-US" altLang="zh-CN" sz="1500" dirty="0">
              <a:latin typeface="SimHei" charset="-122"/>
              <a:ea typeface="SimHei" charset="-122"/>
              <a:cs typeface="SimHei" charset="-122"/>
            </a:endParaRPr>
          </a:p>
          <a:p>
            <a:pPr marL="0" lvl="1"/>
            <a:r>
              <a:rPr lang="zh-CN" altLang="en-US" sz="1500" dirty="0">
                <a:latin typeface="SimHei" charset="-122"/>
                <a:ea typeface="SimHei" charset="-122"/>
                <a:cs typeface="SimHei" charset="-122"/>
              </a:rPr>
              <a:t>对于误识别的信息，若错误稳定、量小，可</a:t>
            </a:r>
            <a:r>
              <a:rPr lang="zh-CN" altLang="en-US" sz="1500" dirty="0">
                <a:solidFill>
                  <a:srgbClr val="E06A32"/>
                </a:solidFill>
                <a:latin typeface="SimHei" charset="-122"/>
                <a:ea typeface="SimHei" charset="-122"/>
                <a:cs typeface="SimHei" charset="-122"/>
              </a:rPr>
              <a:t>统计整理</a:t>
            </a:r>
            <a:r>
              <a:rPr lang="zh-CN" altLang="en-US" sz="1500" dirty="0">
                <a:latin typeface="SimHei" charset="-122"/>
                <a:ea typeface="SimHei" charset="-122"/>
                <a:cs typeface="SimHei" charset="-122"/>
              </a:rPr>
              <a:t>后替换。</a:t>
            </a:r>
            <a:endParaRPr lang="en-US" altLang="zh-CN" sz="1500" dirty="0">
              <a:latin typeface="SimHei" charset="-122"/>
              <a:ea typeface="SimHei" charset="-122"/>
              <a:cs typeface="SimHei" charset="-122"/>
            </a:endParaRPr>
          </a:p>
        </p:txBody>
      </p:sp>
      <p:grpSp>
        <p:nvGrpSpPr>
          <p:cNvPr id="21" name="组 20"/>
          <p:cNvGrpSpPr/>
          <p:nvPr/>
        </p:nvGrpSpPr>
        <p:grpSpPr>
          <a:xfrm>
            <a:off x="160772" y="3033602"/>
            <a:ext cx="2600117" cy="3367194"/>
            <a:chOff x="7965567" y="3660563"/>
            <a:chExt cx="4117246" cy="5172047"/>
          </a:xfrm>
        </p:grpSpPr>
        <p:grpSp>
          <p:nvGrpSpPr>
            <p:cNvPr id="22" name="组 21"/>
            <p:cNvGrpSpPr/>
            <p:nvPr/>
          </p:nvGrpSpPr>
          <p:grpSpPr>
            <a:xfrm>
              <a:off x="7965567" y="3660563"/>
              <a:ext cx="4089950" cy="5172047"/>
              <a:chOff x="7948906" y="2331839"/>
              <a:chExt cx="4089950" cy="5172047"/>
            </a:xfrm>
          </p:grpSpPr>
          <p:sp>
            <p:nvSpPr>
              <p:cNvPr id="24" name="文本框 23"/>
              <p:cNvSpPr txBox="1"/>
              <p:nvPr/>
            </p:nvSpPr>
            <p:spPr>
              <a:xfrm>
                <a:off x="7948906" y="2335562"/>
                <a:ext cx="4089950" cy="549097"/>
              </a:xfrm>
              <a:prstGeom prst="rect">
                <a:avLst/>
              </a:prstGeom>
              <a:solidFill>
                <a:schemeClr val="bg1"/>
              </a:solidFill>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3827" t="8853" r="5894" b="10232"/>
              <a:stretch/>
            </p:blipFill>
            <p:spPr>
              <a:xfrm>
                <a:off x="7954328" y="2331839"/>
                <a:ext cx="4084528" cy="5172047"/>
              </a:xfrm>
              <a:prstGeom prst="rect">
                <a:avLst/>
              </a:prstGeom>
            </p:spPr>
          </p:pic>
          <p:sp>
            <p:nvSpPr>
              <p:cNvPr id="26" name="矩形 25"/>
              <p:cNvSpPr/>
              <p:nvPr/>
            </p:nvSpPr>
            <p:spPr>
              <a:xfrm>
                <a:off x="7975132" y="2977318"/>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7" name="矩形 26"/>
              <p:cNvSpPr/>
              <p:nvPr/>
            </p:nvSpPr>
            <p:spPr>
              <a:xfrm>
                <a:off x="9037267" y="2972161"/>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8" name="矩形 27"/>
              <p:cNvSpPr/>
              <p:nvPr/>
            </p:nvSpPr>
            <p:spPr>
              <a:xfrm>
                <a:off x="10104067" y="2972161"/>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9" name="矩形 28"/>
              <p:cNvSpPr/>
              <p:nvPr/>
            </p:nvSpPr>
            <p:spPr>
              <a:xfrm>
                <a:off x="7975132" y="3110016"/>
                <a:ext cx="666289"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0" name="矩形 29"/>
              <p:cNvSpPr/>
              <p:nvPr/>
            </p:nvSpPr>
            <p:spPr>
              <a:xfrm>
                <a:off x="7975132" y="4181483"/>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1" name="矩形 30"/>
              <p:cNvSpPr/>
              <p:nvPr/>
            </p:nvSpPr>
            <p:spPr>
              <a:xfrm>
                <a:off x="7975133" y="4844757"/>
                <a:ext cx="591644"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3" name="矩形 32"/>
              <p:cNvSpPr/>
              <p:nvPr/>
            </p:nvSpPr>
            <p:spPr>
              <a:xfrm>
                <a:off x="7984463" y="6042939"/>
                <a:ext cx="48900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4" name="矩形 33"/>
              <p:cNvSpPr/>
              <p:nvPr/>
            </p:nvSpPr>
            <p:spPr>
              <a:xfrm>
                <a:off x="7989129" y="6178435"/>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5" name="矩形 34"/>
              <p:cNvSpPr/>
              <p:nvPr/>
            </p:nvSpPr>
            <p:spPr>
              <a:xfrm>
                <a:off x="7989129" y="6851284"/>
                <a:ext cx="40907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6" name="矩形 35"/>
              <p:cNvSpPr/>
              <p:nvPr/>
            </p:nvSpPr>
            <p:spPr>
              <a:xfrm>
                <a:off x="7984464" y="2712595"/>
                <a:ext cx="1810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7" name="矩形 36"/>
              <p:cNvSpPr/>
              <p:nvPr/>
            </p:nvSpPr>
            <p:spPr>
              <a:xfrm>
                <a:off x="8567268" y="2707972"/>
                <a:ext cx="1810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8" name="矩形 37"/>
              <p:cNvSpPr/>
              <p:nvPr/>
            </p:nvSpPr>
            <p:spPr>
              <a:xfrm>
                <a:off x="7984463" y="2549067"/>
                <a:ext cx="219325"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9" name="矩形 38"/>
              <p:cNvSpPr/>
              <p:nvPr/>
            </p:nvSpPr>
            <p:spPr>
              <a:xfrm>
                <a:off x="8845908" y="2549067"/>
                <a:ext cx="1810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4" name="矩形 53"/>
              <p:cNvSpPr/>
              <p:nvPr/>
            </p:nvSpPr>
            <p:spPr>
              <a:xfrm>
                <a:off x="9497543" y="2707972"/>
                <a:ext cx="2619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6" name="矩形 55"/>
              <p:cNvSpPr/>
              <p:nvPr/>
            </p:nvSpPr>
            <p:spPr>
              <a:xfrm>
                <a:off x="8022691" y="2844956"/>
                <a:ext cx="361517"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7" name="矩形 56"/>
              <p:cNvSpPr/>
              <p:nvPr/>
            </p:nvSpPr>
            <p:spPr>
              <a:xfrm>
                <a:off x="8946718" y="2838769"/>
                <a:ext cx="352445"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8" name="矩形 57"/>
              <p:cNvSpPr/>
              <p:nvPr/>
            </p:nvSpPr>
            <p:spPr>
              <a:xfrm>
                <a:off x="9620017" y="2549067"/>
                <a:ext cx="1810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9" name="矩形 58"/>
              <p:cNvSpPr/>
              <p:nvPr/>
            </p:nvSpPr>
            <p:spPr>
              <a:xfrm>
                <a:off x="10436752" y="2552078"/>
                <a:ext cx="181096"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0" name="矩形 59"/>
              <p:cNvSpPr/>
              <p:nvPr/>
            </p:nvSpPr>
            <p:spPr>
              <a:xfrm>
                <a:off x="11137164" y="2549067"/>
                <a:ext cx="267180" cy="11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1" name="矩形 60"/>
              <p:cNvSpPr/>
              <p:nvPr/>
            </p:nvSpPr>
            <p:spPr>
              <a:xfrm>
                <a:off x="9656462" y="2338385"/>
                <a:ext cx="730976" cy="190828"/>
              </a:xfrm>
              <a:prstGeom prst="rect">
                <a:avLst/>
              </a:prstGeom>
              <a:noFill/>
              <a:ln w="28575">
                <a:solidFill>
                  <a:srgbClr val="3C3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sp>
          <p:nvSpPr>
            <p:cNvPr id="23" name="文本框 22"/>
            <p:cNvSpPr txBox="1"/>
            <p:nvPr/>
          </p:nvSpPr>
          <p:spPr>
            <a:xfrm>
              <a:off x="7997268" y="3660913"/>
              <a:ext cx="4085545" cy="549097"/>
            </a:xfrm>
            <a:prstGeom prst="rect">
              <a:avLst/>
            </a:prstGeom>
            <a:noFill/>
            <a:ln>
              <a:solidFill>
                <a:schemeClr val="tx1"/>
              </a:solidFill>
            </a:ln>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pitchFamily="34" charset="-122"/>
              </a:endParaRPr>
            </a:p>
          </p:txBody>
        </p:sp>
      </p:grpSp>
      <p:grpSp>
        <p:nvGrpSpPr>
          <p:cNvPr id="62" name="组 61"/>
          <p:cNvGrpSpPr/>
          <p:nvPr/>
        </p:nvGrpSpPr>
        <p:grpSpPr>
          <a:xfrm>
            <a:off x="2804990" y="3037583"/>
            <a:ext cx="6409348" cy="3272780"/>
            <a:chOff x="2231675" y="1775066"/>
            <a:chExt cx="10025401" cy="4960585"/>
          </a:xfrm>
        </p:grpSpPr>
        <p:pic>
          <p:nvPicPr>
            <p:cNvPr id="63" name="图片 62"/>
            <p:cNvPicPr>
              <a:picLocks noChangeAspect="1"/>
            </p:cNvPicPr>
            <p:nvPr/>
          </p:nvPicPr>
          <p:blipFill>
            <a:blip r:embed="rId4"/>
            <a:stretch>
              <a:fillRect/>
            </a:stretch>
          </p:blipFill>
          <p:spPr>
            <a:xfrm>
              <a:off x="2303752" y="2609689"/>
              <a:ext cx="7464422" cy="4125962"/>
            </a:xfrm>
            <a:prstGeom prst="rect">
              <a:avLst/>
            </a:prstGeom>
          </p:spPr>
        </p:pic>
        <p:sp>
          <p:nvSpPr>
            <p:cNvPr id="64" name="矩形 63"/>
            <p:cNvSpPr/>
            <p:nvPr/>
          </p:nvSpPr>
          <p:spPr>
            <a:xfrm>
              <a:off x="2231675" y="1775066"/>
              <a:ext cx="2493538" cy="745936"/>
            </a:xfrm>
            <a:prstGeom prst="rect">
              <a:avLst/>
            </a:prstGeom>
          </p:spPr>
          <p:txBody>
            <a:bodyPr wrap="none">
              <a:spAutoFit/>
            </a:bodyPr>
            <a:lstStyle/>
            <a:p>
              <a:pPr algn="ctr"/>
              <a:r>
                <a:rPr lang="zh-CN" altLang="en-US" sz="1125" dirty="0">
                  <a:solidFill>
                    <a:srgbClr val="028F89"/>
                  </a:solidFill>
                  <a:latin typeface="SimHei" charset="-122"/>
                  <a:ea typeface="SimHei" charset="-122"/>
                  <a:cs typeface="SimHei" charset="-122"/>
                </a:rPr>
                <a:t>图片视图</a:t>
              </a:r>
              <a:endParaRPr lang="en-US" altLang="zh-CN" sz="1125" dirty="0">
                <a:solidFill>
                  <a:srgbClr val="028F89"/>
                </a:solidFill>
                <a:latin typeface="SimHei" charset="-122"/>
                <a:ea typeface="SimHei" charset="-122"/>
                <a:cs typeface="SimHei" charset="-122"/>
              </a:endParaRPr>
            </a:p>
            <a:p>
              <a:pPr algn="ctr"/>
              <a:r>
                <a:rPr lang="zh-CN" altLang="en-US" sz="1125" dirty="0">
                  <a:latin typeface="SimHei" charset="-122"/>
                  <a:ea typeface="SimHei" charset="-122"/>
                  <a:cs typeface="SimHei" charset="-122"/>
                </a:rPr>
                <a:t>用于快速</a:t>
              </a:r>
              <a:r>
                <a:rPr lang="zh-CN" altLang="en-US" sz="1125" dirty="0">
                  <a:solidFill>
                    <a:srgbClr val="E06A32"/>
                  </a:solidFill>
                  <a:latin typeface="SimHei" charset="-122"/>
                  <a:ea typeface="SimHei" charset="-122"/>
                  <a:cs typeface="SimHei" charset="-122"/>
                </a:rPr>
                <a:t>定位</a:t>
              </a:r>
              <a:r>
                <a:rPr lang="en-US" altLang="zh-CN" sz="1125" dirty="0">
                  <a:solidFill>
                    <a:srgbClr val="E06A32"/>
                  </a:solidFill>
                  <a:latin typeface="SimHei" charset="-122"/>
                  <a:ea typeface="SimHei" charset="-122"/>
                  <a:cs typeface="SimHei" charset="-122"/>
                </a:rPr>
                <a:t>marker</a:t>
              </a:r>
              <a:endParaRPr lang="zh-CN" altLang="en-US" sz="1125" dirty="0">
                <a:solidFill>
                  <a:srgbClr val="E06A32"/>
                </a:solidFill>
                <a:latin typeface="SimHei" charset="-122"/>
                <a:ea typeface="SimHei" charset="-122"/>
                <a:cs typeface="SimHei" charset="-122"/>
              </a:endParaRPr>
            </a:p>
          </p:txBody>
        </p:sp>
        <p:sp>
          <p:nvSpPr>
            <p:cNvPr id="65" name="右箭头 64"/>
            <p:cNvSpPr/>
            <p:nvPr/>
          </p:nvSpPr>
          <p:spPr>
            <a:xfrm rot="5400000">
              <a:off x="3353137" y="2622007"/>
              <a:ext cx="492761" cy="242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6" name="矩形 65"/>
            <p:cNvSpPr/>
            <p:nvPr/>
          </p:nvSpPr>
          <p:spPr>
            <a:xfrm>
              <a:off x="10167575" y="3396680"/>
              <a:ext cx="2089501" cy="965714"/>
            </a:xfrm>
            <a:prstGeom prst="rect">
              <a:avLst/>
            </a:prstGeom>
          </p:spPr>
          <p:txBody>
            <a:bodyPr wrap="square">
              <a:spAutoFit/>
            </a:bodyPr>
            <a:lstStyle/>
            <a:p>
              <a:pPr algn="ctr"/>
              <a:r>
                <a:rPr lang="zh-CN" altLang="en-US" sz="1125" dirty="0">
                  <a:latin typeface="SimHei" charset="-122"/>
                  <a:ea typeface="SimHei" charset="-122"/>
                  <a:cs typeface="SimHei" charset="-122"/>
                </a:rPr>
                <a:t>利用</a:t>
              </a:r>
              <a:r>
                <a:rPr lang="en-US" altLang="zh-CN" sz="1125" dirty="0">
                  <a:latin typeface="SimHei" charset="-122"/>
                  <a:ea typeface="SimHei" charset="-122"/>
                  <a:cs typeface="SimHei" charset="-122"/>
                </a:rPr>
                <a:t>OCR</a:t>
              </a:r>
              <a:r>
                <a:rPr lang="zh-CN" altLang="en-US" sz="1125" dirty="0">
                  <a:solidFill>
                    <a:srgbClr val="028F89"/>
                  </a:solidFill>
                  <a:latin typeface="SimHei" charset="-122"/>
                  <a:ea typeface="SimHei" charset="-122"/>
                  <a:cs typeface="SimHei" charset="-122"/>
                </a:rPr>
                <a:t>生成文本</a:t>
              </a:r>
              <a:endParaRPr lang="en-US" altLang="zh-CN" sz="1125" dirty="0">
                <a:solidFill>
                  <a:srgbClr val="028F89"/>
                </a:solidFill>
                <a:latin typeface="SimHei" charset="-122"/>
                <a:ea typeface="SimHei" charset="-122"/>
                <a:cs typeface="SimHei" charset="-122"/>
              </a:endParaRPr>
            </a:p>
            <a:p>
              <a:pPr algn="ctr"/>
              <a:r>
                <a:rPr lang="zh-CN" altLang="en-US" sz="1125" dirty="0">
                  <a:latin typeface="SimHei" charset="-122"/>
                  <a:ea typeface="SimHei" charset="-122"/>
                  <a:cs typeface="SimHei" charset="-122"/>
                </a:rPr>
                <a:t>高亮</a:t>
              </a:r>
              <a:r>
                <a:rPr lang="zh-CN" altLang="en-US" sz="1125" dirty="0">
                  <a:solidFill>
                    <a:srgbClr val="E06A32"/>
                  </a:solidFill>
                  <a:latin typeface="SimHei" charset="-122"/>
                  <a:ea typeface="SimHei" charset="-122"/>
                  <a:cs typeface="SimHei" charset="-122"/>
                </a:rPr>
                <a:t>低置信度文本</a:t>
              </a:r>
            </a:p>
          </p:txBody>
        </p:sp>
        <p:sp>
          <p:nvSpPr>
            <p:cNvPr id="67" name="右箭头 66"/>
            <p:cNvSpPr/>
            <p:nvPr/>
          </p:nvSpPr>
          <p:spPr>
            <a:xfrm rot="10800000">
              <a:off x="9797425" y="3534336"/>
              <a:ext cx="464171" cy="248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8" name="矩形 67"/>
            <p:cNvSpPr/>
            <p:nvPr/>
          </p:nvSpPr>
          <p:spPr>
            <a:xfrm>
              <a:off x="8636255" y="6180079"/>
              <a:ext cx="2250978" cy="451487"/>
            </a:xfrm>
            <a:prstGeom prst="rect">
              <a:avLst/>
            </a:prstGeom>
          </p:spPr>
          <p:txBody>
            <a:bodyPr wrap="none">
              <a:spAutoFit/>
            </a:bodyPr>
            <a:lstStyle/>
            <a:p>
              <a:pPr algn="ctr"/>
              <a:r>
                <a:rPr lang="zh-CN" altLang="en-US" sz="1125" dirty="0">
                  <a:solidFill>
                    <a:srgbClr val="E06A32"/>
                  </a:solidFill>
                  <a:latin typeface="SimHei" charset="-122"/>
                  <a:ea typeface="SimHei" charset="-122"/>
                  <a:cs typeface="SimHei" charset="-122"/>
                </a:rPr>
                <a:t>原始文本比对区域</a:t>
              </a:r>
            </a:p>
          </p:txBody>
        </p:sp>
        <p:sp>
          <p:nvSpPr>
            <p:cNvPr id="69" name="右箭头 68"/>
            <p:cNvSpPr/>
            <p:nvPr/>
          </p:nvSpPr>
          <p:spPr>
            <a:xfrm rot="10800000">
              <a:off x="8777997" y="5950583"/>
              <a:ext cx="464171" cy="248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spTree>
    <p:extLst>
      <p:ext uri="{BB962C8B-B14F-4D97-AF65-F5344CB8AC3E}">
        <p14:creationId xmlns:p14="http://schemas.microsoft.com/office/powerpoint/2010/main" val="1947677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病历数据处理</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文本框 3">
            <a:extLst>
              <a:ext uri="{FF2B5EF4-FFF2-40B4-BE49-F238E27FC236}">
                <a16:creationId xmlns:a16="http://schemas.microsoft.com/office/drawing/2014/main" id="{432E69CD-7DFD-4EB3-A4B6-F79D4B4E21BC}"/>
              </a:ext>
            </a:extLst>
          </p:cNvPr>
          <p:cNvSpPr txBox="1"/>
          <p:nvPr/>
        </p:nvSpPr>
        <p:spPr>
          <a:xfrm>
            <a:off x="1021003" y="960163"/>
            <a:ext cx="7849865" cy="14219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20000"/>
              </a:lnSpc>
            </a:pPr>
            <a:r>
              <a:rPr lang="zh-CN" altLang="en-US" b="1" dirty="0">
                <a:solidFill>
                  <a:schemeClr val="tx1"/>
                </a:solidFill>
                <a:latin typeface="黑体" panose="02010609060101010101" pitchFamily="49" charset="-122"/>
                <a:ea typeface="黑体" panose="02010609060101010101" pitchFamily="49" charset="-122"/>
              </a:rPr>
              <a:t>提</a:t>
            </a:r>
            <a:r>
              <a:rPr lang="zh-CN" altLang="en-US" b="1" dirty="0" smtClean="0">
                <a:solidFill>
                  <a:schemeClr val="tx1"/>
                </a:solidFill>
                <a:latin typeface="黑体" panose="02010609060101010101" pitchFamily="49" charset="-122"/>
                <a:ea typeface="黑体" panose="02010609060101010101" pitchFamily="49" charset="-122"/>
              </a:rPr>
              <a:t>取步骤③ </a:t>
            </a:r>
            <a:endParaRPr lang="en-US" altLang="zh-CN" b="1" dirty="0" smtClean="0">
              <a:solidFill>
                <a:schemeClr val="tx1"/>
              </a:solidFill>
              <a:latin typeface="黑体" panose="02010609060101010101" pitchFamily="49" charset="-122"/>
              <a:ea typeface="黑体" panose="02010609060101010101" pitchFamily="49" charset="-122"/>
            </a:endParaRPr>
          </a:p>
          <a:p>
            <a:pPr>
              <a:lnSpc>
                <a:spcPct val="120000"/>
              </a:lnSpc>
            </a:pPr>
            <a:r>
              <a:rPr lang="zh-CN" altLang="en-US" dirty="0" smtClean="0">
                <a:solidFill>
                  <a:schemeClr val="tx1"/>
                </a:solidFill>
                <a:latin typeface="SimHei" charset="-122"/>
                <a:ea typeface="SimHei" charset="-122"/>
                <a:cs typeface="SimHei" charset="-122"/>
              </a:rPr>
              <a:t>脱</a:t>
            </a:r>
            <a:r>
              <a:rPr lang="zh-CN" altLang="en-US" dirty="0">
                <a:solidFill>
                  <a:schemeClr val="tx1"/>
                </a:solidFill>
                <a:latin typeface="SimHei" charset="-122"/>
                <a:ea typeface="SimHei" charset="-122"/>
                <a:cs typeface="SimHei" charset="-122"/>
              </a:rPr>
              <a:t>敏操作，将姓名、身份证号、住址、联系方式、籍贯、工作单位等一系列个人隐私匿去</a:t>
            </a:r>
            <a:r>
              <a:rPr lang="zh-CN" altLang="en-US" dirty="0" smtClean="0">
                <a:solidFill>
                  <a:schemeClr val="tx1"/>
                </a:solidFill>
                <a:latin typeface="SimHei" charset="-122"/>
                <a:ea typeface="SimHei" charset="-122"/>
                <a:cs typeface="SimHei" charset="-122"/>
              </a:rPr>
              <a:t>；</a:t>
            </a:r>
            <a:endParaRPr lang="en-US" altLang="zh-CN" dirty="0" smtClean="0">
              <a:solidFill>
                <a:schemeClr val="tx1"/>
              </a:solidFill>
              <a:latin typeface="SimHei" charset="-122"/>
              <a:ea typeface="SimHei" charset="-122"/>
              <a:cs typeface="SimHei" charset="-122"/>
            </a:endParaRPr>
          </a:p>
          <a:p>
            <a:pPr>
              <a:lnSpc>
                <a:spcPct val="120000"/>
              </a:lnSpc>
            </a:pPr>
            <a:r>
              <a:rPr lang="zh-CN" altLang="en-US" b="1" dirty="0">
                <a:solidFill>
                  <a:schemeClr val="tx1"/>
                </a:solidFill>
                <a:latin typeface="黑体" panose="02010609060101010101" pitchFamily="49" charset="-122"/>
                <a:ea typeface="黑体" panose="02010609060101010101" pitchFamily="49" charset="-122"/>
              </a:rPr>
              <a:t>人工清洗 </a:t>
            </a:r>
            <a:r>
              <a:rPr lang="en-US" altLang="zh-CN" dirty="0">
                <a:solidFill>
                  <a:schemeClr val="tx1"/>
                </a:solidFill>
                <a:latin typeface="SimHei" charset="-122"/>
                <a:ea typeface="SimHei" charset="-122"/>
                <a:cs typeface="SimHei" charset="-122"/>
              </a:rPr>
              <a:t>block</a:t>
            </a:r>
            <a:r>
              <a:rPr lang="zh-CN" altLang="en-US" dirty="0">
                <a:solidFill>
                  <a:schemeClr val="tx1"/>
                </a:solidFill>
                <a:latin typeface="SimHei" charset="-122"/>
                <a:ea typeface="SimHei" charset="-122"/>
                <a:cs typeface="SimHei" charset="-122"/>
              </a:rPr>
              <a:t> 内高频错误和删除空格，将数据</a:t>
            </a:r>
            <a:r>
              <a:rPr lang="zh-CN" altLang="en-US" b="1" dirty="0">
                <a:solidFill>
                  <a:schemeClr val="tx1"/>
                </a:solidFill>
                <a:latin typeface="黑体" panose="02010609060101010101" pitchFamily="49" charset="-122"/>
                <a:ea typeface="黑体" panose="02010609060101010101" pitchFamily="49" charset="-122"/>
              </a:rPr>
              <a:t>存入数据库表</a:t>
            </a:r>
            <a:r>
              <a:rPr lang="zh-CN" altLang="en-US" dirty="0" smtClean="0">
                <a:solidFill>
                  <a:schemeClr val="tx1"/>
                </a:solidFill>
                <a:latin typeface="SimHei" charset="-122"/>
                <a:ea typeface="SimHei" charset="-122"/>
                <a:cs typeface="SimHei" charset="-122"/>
              </a:rPr>
              <a:t>。</a:t>
            </a:r>
            <a:endParaRPr lang="zh-CN" altLang="en-US" dirty="0">
              <a:solidFill>
                <a:schemeClr val="tx1"/>
              </a:solidFill>
              <a:latin typeface="SimHei" charset="-122"/>
              <a:ea typeface="SimHei" charset="-122"/>
              <a:cs typeface="SimHei" charset="-122"/>
            </a:endParaRPr>
          </a:p>
        </p:txBody>
      </p:sp>
      <p:grpSp>
        <p:nvGrpSpPr>
          <p:cNvPr id="40" name="组 39"/>
          <p:cNvGrpSpPr/>
          <p:nvPr/>
        </p:nvGrpSpPr>
        <p:grpSpPr>
          <a:xfrm>
            <a:off x="330137" y="2768004"/>
            <a:ext cx="8612895" cy="2106250"/>
            <a:chOff x="575851" y="2219413"/>
            <a:chExt cx="11293856" cy="2561279"/>
          </a:xfrm>
        </p:grpSpPr>
        <p:pic>
          <p:nvPicPr>
            <p:cNvPr id="41" name="图片 40"/>
            <p:cNvPicPr>
              <a:picLocks noChangeAspect="1"/>
            </p:cNvPicPr>
            <p:nvPr/>
          </p:nvPicPr>
          <p:blipFill>
            <a:blip r:embed="rId3"/>
            <a:stretch>
              <a:fillRect/>
            </a:stretch>
          </p:blipFill>
          <p:spPr>
            <a:xfrm>
              <a:off x="620026" y="2219413"/>
              <a:ext cx="11065229" cy="1613680"/>
            </a:xfrm>
            <a:prstGeom prst="rect">
              <a:avLst/>
            </a:prstGeom>
          </p:spPr>
        </p:pic>
        <p:sp>
          <p:nvSpPr>
            <p:cNvPr id="42" name="矩形 41"/>
            <p:cNvSpPr/>
            <p:nvPr/>
          </p:nvSpPr>
          <p:spPr>
            <a:xfrm>
              <a:off x="575851" y="4195916"/>
              <a:ext cx="5824673" cy="584776"/>
            </a:xfrm>
            <a:prstGeom prst="rect">
              <a:avLst/>
            </a:prstGeom>
          </p:spPr>
          <p:txBody>
            <a:bodyPr wrap="none">
              <a:spAutoFit/>
            </a:bodyPr>
            <a:lstStyle/>
            <a:p>
              <a:pPr algn="ctr"/>
              <a:r>
                <a:rPr lang="zh-CN" altLang="en-US" sz="1125" dirty="0">
                  <a:latin typeface="SimHei" charset="-122"/>
                  <a:ea typeface="SimHei" charset="-122"/>
                  <a:cs typeface="SimHei" charset="-122"/>
                </a:rPr>
                <a:t>通过</a:t>
              </a:r>
              <a:r>
                <a:rPr lang="en-US" altLang="zh-CN" sz="1125" dirty="0">
                  <a:latin typeface="SimHei" charset="-122"/>
                  <a:ea typeface="SimHei" charset="-122"/>
                  <a:cs typeface="SimHei" charset="-122"/>
                </a:rPr>
                <a:t>hash</a:t>
              </a:r>
              <a:r>
                <a:rPr lang="zh-CN" altLang="en-US" sz="1125" dirty="0">
                  <a:latin typeface="SimHei" charset="-122"/>
                  <a:ea typeface="SimHei" charset="-122"/>
                  <a:cs typeface="SimHei" charset="-122"/>
                </a:rPr>
                <a:t>函数，利用身份证号和社保号，建立对病人的</a:t>
              </a:r>
              <a:r>
                <a:rPr lang="zh-CN" altLang="en-US" sz="1125" dirty="0">
                  <a:solidFill>
                    <a:srgbClr val="028F89"/>
                  </a:solidFill>
                  <a:latin typeface="SimHei" charset="-122"/>
                  <a:ea typeface="SimHei" charset="-122"/>
                  <a:cs typeface="SimHei" charset="-122"/>
                </a:rPr>
                <a:t>唯一标记。</a:t>
              </a:r>
              <a:endParaRPr lang="en-US" altLang="zh-CN" sz="1125" dirty="0">
                <a:solidFill>
                  <a:srgbClr val="028F89"/>
                </a:solidFill>
                <a:latin typeface="SimHei" charset="-122"/>
                <a:ea typeface="SimHei" charset="-122"/>
                <a:cs typeface="SimHei" charset="-122"/>
              </a:endParaRPr>
            </a:p>
            <a:p>
              <a:r>
                <a:rPr lang="zh-CN" altLang="en-US" sz="1125" dirty="0">
                  <a:latin typeface="SimHei" charset="-122"/>
                  <a:ea typeface="SimHei" charset="-122"/>
                  <a:cs typeface="SimHei" charset="-122"/>
                </a:rPr>
                <a:t>即可保护病人的隐私，又可索引同一病人的相关病历。</a:t>
              </a:r>
            </a:p>
          </p:txBody>
        </p:sp>
        <p:sp>
          <p:nvSpPr>
            <p:cNvPr id="43" name="右箭头 42"/>
            <p:cNvSpPr/>
            <p:nvPr/>
          </p:nvSpPr>
          <p:spPr>
            <a:xfrm rot="5400000">
              <a:off x="763524" y="3906748"/>
              <a:ext cx="386300" cy="1920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4" name="矩形 43"/>
            <p:cNvSpPr/>
            <p:nvPr/>
          </p:nvSpPr>
          <p:spPr>
            <a:xfrm>
              <a:off x="620026" y="2670886"/>
              <a:ext cx="2554545" cy="400109"/>
            </a:xfrm>
            <a:prstGeom prst="rect">
              <a:avLst/>
            </a:prstGeom>
          </p:spPr>
          <p:txBody>
            <a:bodyPr wrap="none">
              <a:spAutoFit/>
            </a:bodyPr>
            <a:lstStyle/>
            <a:p>
              <a:r>
                <a:rPr lang="zh-CN" altLang="en-US" sz="1350" b="1" dirty="0">
                  <a:solidFill>
                    <a:srgbClr val="E06A32"/>
                  </a:solidFill>
                  <a:latin typeface="黑体" panose="02010609060101010101" pitchFamily="49" charset="-122"/>
                  <a:ea typeface="黑体" panose="02010609060101010101" pitchFamily="49" charset="-122"/>
                </a:rPr>
                <a:t>数据库中的结构化信息</a:t>
              </a:r>
              <a:endParaRPr lang="zh-CN" altLang="en-US" sz="1350" dirty="0"/>
            </a:p>
          </p:txBody>
        </p:sp>
        <p:sp>
          <p:nvSpPr>
            <p:cNvPr id="45" name="矩形 44"/>
            <p:cNvSpPr/>
            <p:nvPr/>
          </p:nvSpPr>
          <p:spPr>
            <a:xfrm>
              <a:off x="1117452" y="3725767"/>
              <a:ext cx="553997"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性别</a:t>
              </a:r>
            </a:p>
          </p:txBody>
        </p:sp>
        <p:sp>
          <p:nvSpPr>
            <p:cNvPr id="46" name="矩形 45"/>
            <p:cNvSpPr/>
            <p:nvPr/>
          </p:nvSpPr>
          <p:spPr>
            <a:xfrm>
              <a:off x="1577155" y="3731199"/>
              <a:ext cx="553997"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年龄</a:t>
              </a:r>
            </a:p>
          </p:txBody>
        </p:sp>
        <p:sp>
          <p:nvSpPr>
            <p:cNvPr id="47" name="矩形 46"/>
            <p:cNvSpPr/>
            <p:nvPr/>
          </p:nvSpPr>
          <p:spPr>
            <a:xfrm>
              <a:off x="2058798" y="3725767"/>
              <a:ext cx="553997"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工作</a:t>
              </a:r>
            </a:p>
          </p:txBody>
        </p:sp>
        <p:sp>
          <p:nvSpPr>
            <p:cNvPr id="48" name="矩形 47"/>
            <p:cNvSpPr/>
            <p:nvPr/>
          </p:nvSpPr>
          <p:spPr>
            <a:xfrm>
              <a:off x="2529302" y="3725767"/>
              <a:ext cx="861775"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入院情况</a:t>
              </a:r>
            </a:p>
          </p:txBody>
        </p:sp>
        <p:sp>
          <p:nvSpPr>
            <p:cNvPr id="49" name="矩形 48"/>
            <p:cNvSpPr/>
            <p:nvPr/>
          </p:nvSpPr>
          <p:spPr>
            <a:xfrm>
              <a:off x="3488187" y="3725766"/>
              <a:ext cx="861775"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入院诊断</a:t>
              </a:r>
            </a:p>
          </p:txBody>
        </p:sp>
        <p:sp>
          <p:nvSpPr>
            <p:cNvPr id="50" name="矩形 49"/>
            <p:cNvSpPr/>
            <p:nvPr/>
          </p:nvSpPr>
          <p:spPr>
            <a:xfrm>
              <a:off x="4681446" y="3737504"/>
              <a:ext cx="1169551" cy="307776"/>
            </a:xfrm>
            <a:prstGeom prst="rect">
              <a:avLst/>
            </a:prstGeom>
          </p:spPr>
          <p:txBody>
            <a:bodyPr wrap="none">
              <a:spAutoFit/>
            </a:bodyPr>
            <a:lstStyle/>
            <a:p>
              <a:r>
                <a:rPr lang="zh-CN" altLang="en-US" sz="900">
                  <a:solidFill>
                    <a:srgbClr val="FF0000"/>
                  </a:solidFill>
                  <a:latin typeface="SimHei" charset="-122"/>
                  <a:ea typeface="SimHei" charset="-122"/>
                  <a:cs typeface="SimHei" charset="-122"/>
                </a:rPr>
                <a:t>住院诊疗经过</a:t>
              </a:r>
              <a:endParaRPr lang="zh-CN" altLang="en-US" sz="900" dirty="0">
                <a:solidFill>
                  <a:srgbClr val="FF0000"/>
                </a:solidFill>
                <a:latin typeface="SimHei" charset="-122"/>
                <a:ea typeface="SimHei" charset="-122"/>
                <a:cs typeface="SimHei" charset="-122"/>
              </a:endParaRPr>
            </a:p>
          </p:txBody>
        </p:sp>
        <p:sp>
          <p:nvSpPr>
            <p:cNvPr id="51" name="矩形 50"/>
            <p:cNvSpPr/>
            <p:nvPr/>
          </p:nvSpPr>
          <p:spPr>
            <a:xfrm>
              <a:off x="5789442" y="3725766"/>
              <a:ext cx="861775"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出院诊断</a:t>
              </a:r>
            </a:p>
          </p:txBody>
        </p:sp>
        <p:sp>
          <p:nvSpPr>
            <p:cNvPr id="52" name="矩形 51"/>
            <p:cNvSpPr/>
            <p:nvPr/>
          </p:nvSpPr>
          <p:spPr>
            <a:xfrm>
              <a:off x="7003114" y="3725764"/>
              <a:ext cx="1015663"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出院时情况</a:t>
              </a:r>
            </a:p>
          </p:txBody>
        </p:sp>
        <p:sp>
          <p:nvSpPr>
            <p:cNvPr id="53" name="矩形 52"/>
            <p:cNvSpPr/>
            <p:nvPr/>
          </p:nvSpPr>
          <p:spPr>
            <a:xfrm>
              <a:off x="8027096" y="3725764"/>
              <a:ext cx="861775"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出院医嘱</a:t>
              </a:r>
            </a:p>
          </p:txBody>
        </p:sp>
        <p:sp>
          <p:nvSpPr>
            <p:cNvPr id="55" name="矩形 54"/>
            <p:cNvSpPr/>
            <p:nvPr/>
          </p:nvSpPr>
          <p:spPr>
            <a:xfrm>
              <a:off x="9183731" y="3725763"/>
              <a:ext cx="553997"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主诉</a:t>
              </a:r>
            </a:p>
          </p:txBody>
        </p:sp>
        <p:sp>
          <p:nvSpPr>
            <p:cNvPr id="70" name="矩形 69"/>
            <p:cNvSpPr/>
            <p:nvPr/>
          </p:nvSpPr>
          <p:spPr>
            <a:xfrm>
              <a:off x="10009964" y="3722082"/>
              <a:ext cx="707887"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现病史</a:t>
              </a:r>
            </a:p>
          </p:txBody>
        </p:sp>
        <p:sp>
          <p:nvSpPr>
            <p:cNvPr id="71" name="矩形 70"/>
            <p:cNvSpPr/>
            <p:nvPr/>
          </p:nvSpPr>
          <p:spPr>
            <a:xfrm>
              <a:off x="11007932" y="3731199"/>
              <a:ext cx="861775" cy="307776"/>
            </a:xfrm>
            <a:prstGeom prst="rect">
              <a:avLst/>
            </a:prstGeom>
          </p:spPr>
          <p:txBody>
            <a:bodyPr wrap="none">
              <a:spAutoFit/>
            </a:bodyPr>
            <a:lstStyle/>
            <a:p>
              <a:r>
                <a:rPr lang="zh-CN" altLang="en-US" sz="900" dirty="0">
                  <a:solidFill>
                    <a:srgbClr val="FF0000"/>
                  </a:solidFill>
                  <a:latin typeface="SimHei" charset="-122"/>
                  <a:ea typeface="SimHei" charset="-122"/>
                  <a:cs typeface="SimHei" charset="-122"/>
                </a:rPr>
                <a:t>既往病史</a:t>
              </a:r>
            </a:p>
          </p:txBody>
        </p:sp>
      </p:grpSp>
    </p:spTree>
    <p:extLst>
      <p:ext uri="{BB962C8B-B14F-4D97-AF65-F5344CB8AC3E}">
        <p14:creationId xmlns:p14="http://schemas.microsoft.com/office/powerpoint/2010/main" val="1462217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749471"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病历数据处理成果</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2" name="文本框 21">
            <a:extLst>
              <a:ext uri="{FF2B5EF4-FFF2-40B4-BE49-F238E27FC236}">
                <a16:creationId xmlns:a16="http://schemas.microsoft.com/office/drawing/2014/main" id="{432E69CD-7DFD-4EB3-A4B6-F79D4B4E21BC}"/>
              </a:ext>
            </a:extLst>
          </p:cNvPr>
          <p:cNvSpPr txBox="1"/>
          <p:nvPr/>
        </p:nvSpPr>
        <p:spPr>
          <a:xfrm>
            <a:off x="1021003" y="960163"/>
            <a:ext cx="7849865" cy="7571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20000"/>
              </a:lnSpc>
            </a:pPr>
            <a:r>
              <a:rPr lang="zh-CN" altLang="en-US" b="1" dirty="0">
                <a:solidFill>
                  <a:srgbClr val="018F89"/>
                </a:solidFill>
                <a:latin typeface="黑体" panose="02010609060101010101" pitchFamily="49" charset="-122"/>
                <a:ea typeface="黑体" panose="02010609060101010101" pitchFamily="49" charset="-122"/>
              </a:rPr>
              <a:t>其他页面的识别</a:t>
            </a:r>
            <a:endParaRPr lang="en-US" altLang="zh-CN" b="1" dirty="0">
              <a:solidFill>
                <a:srgbClr val="018F89"/>
              </a:solidFill>
              <a:latin typeface="黑体" panose="02010609060101010101" pitchFamily="49" charset="-122"/>
              <a:ea typeface="黑体" panose="02010609060101010101" pitchFamily="49" charset="-122"/>
            </a:endParaRPr>
          </a:p>
          <a:p>
            <a:pPr>
              <a:lnSpc>
                <a:spcPct val="120000"/>
              </a:lnSpc>
            </a:pPr>
            <a:r>
              <a:rPr lang="zh-CN" altLang="en-US" b="1" dirty="0">
                <a:solidFill>
                  <a:srgbClr val="E06A32"/>
                </a:solidFill>
                <a:latin typeface="SimHei" charset="-122"/>
                <a:ea typeface="SimHei" charset="-122"/>
                <a:cs typeface="SimHei" charset="-122"/>
              </a:rPr>
              <a:t>经校对，所写的信息提取模板可行</a:t>
            </a:r>
            <a:endParaRPr lang="zh-CN" altLang="zh-CN" b="1" dirty="0">
              <a:solidFill>
                <a:srgbClr val="E06A32"/>
              </a:solidFill>
              <a:latin typeface="SimHei" charset="-122"/>
              <a:ea typeface="SimHei" charset="-122"/>
              <a:cs typeface="SimHei" charset="-122"/>
            </a:endParaRPr>
          </a:p>
        </p:txBody>
      </p:sp>
      <p:graphicFrame>
        <p:nvGraphicFramePr>
          <p:cNvPr id="23" name="表格 22"/>
          <p:cNvGraphicFramePr>
            <a:graphicFrameLocks noGrp="1"/>
          </p:cNvGraphicFramePr>
          <p:nvPr>
            <p:extLst>
              <p:ext uri="{D42A27DB-BD31-4B8C-83A1-F6EECF244321}">
                <p14:modId xmlns:p14="http://schemas.microsoft.com/office/powerpoint/2010/main" val="1373638679"/>
              </p:ext>
            </p:extLst>
          </p:nvPr>
        </p:nvGraphicFramePr>
        <p:xfrm>
          <a:off x="803604" y="1844820"/>
          <a:ext cx="8067264" cy="4524400"/>
        </p:xfrm>
        <a:graphic>
          <a:graphicData uri="http://schemas.openxmlformats.org/drawingml/2006/table">
            <a:tbl>
              <a:tblPr firstRow="1" firstCol="1" bandRow="1"/>
              <a:tblGrid>
                <a:gridCol w="804040">
                  <a:extLst>
                    <a:ext uri="{9D8B030D-6E8A-4147-A177-3AD203B41FA5}">
                      <a16:colId xmlns:a16="http://schemas.microsoft.com/office/drawing/2014/main" val="20000"/>
                    </a:ext>
                  </a:extLst>
                </a:gridCol>
                <a:gridCol w="1155032">
                  <a:extLst>
                    <a:ext uri="{9D8B030D-6E8A-4147-A177-3AD203B41FA5}">
                      <a16:colId xmlns:a16="http://schemas.microsoft.com/office/drawing/2014/main" val="20001"/>
                    </a:ext>
                  </a:extLst>
                </a:gridCol>
                <a:gridCol w="2438902">
                  <a:extLst>
                    <a:ext uri="{9D8B030D-6E8A-4147-A177-3AD203B41FA5}">
                      <a16:colId xmlns:a16="http://schemas.microsoft.com/office/drawing/2014/main" val="20002"/>
                    </a:ext>
                  </a:extLst>
                </a:gridCol>
                <a:gridCol w="1390650">
                  <a:extLst>
                    <a:ext uri="{9D8B030D-6E8A-4147-A177-3AD203B41FA5}">
                      <a16:colId xmlns:a16="http://schemas.microsoft.com/office/drawing/2014/main" val="20003"/>
                    </a:ext>
                  </a:extLst>
                </a:gridCol>
                <a:gridCol w="2278640">
                  <a:extLst>
                    <a:ext uri="{9D8B030D-6E8A-4147-A177-3AD203B41FA5}">
                      <a16:colId xmlns:a16="http://schemas.microsoft.com/office/drawing/2014/main" val="20004"/>
                    </a:ext>
                  </a:extLst>
                </a:gridCol>
              </a:tblGrid>
              <a:tr h="142744">
                <a:tc>
                  <a:txBody>
                    <a:bodyPr/>
                    <a:lstStyle/>
                    <a:p>
                      <a:pPr>
                        <a:spcAft>
                          <a:spcPts val="0"/>
                        </a:spcAft>
                      </a:pPr>
                      <a:r>
                        <a:rPr lang="zh-CN" sz="900" b="1">
                          <a:solidFill>
                            <a:srgbClr val="000000"/>
                          </a:solidFill>
                          <a:effectLst/>
                          <a:latin typeface="Times New Roman" charset="0"/>
                          <a:ea typeface="宋体" charset="-122"/>
                          <a:cs typeface="MS Mincho" charset="-128"/>
                        </a:rPr>
                        <a:t>页面</a:t>
                      </a:r>
                      <a:endParaRPr lang="zh-CN" sz="900">
                        <a:solidFill>
                          <a:srgbClr val="000000"/>
                        </a:solidFill>
                        <a:effectLst/>
                        <a:latin typeface="Times New Roman" charset="0"/>
                        <a:ea typeface="Times New Roman" charset="0"/>
                        <a:cs typeface="Times New Roman" charset="0"/>
                      </a:endParaRPr>
                    </a:p>
                  </a:txBody>
                  <a:tcPr marL="49579" marR="49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zh-CN" sz="900" b="1">
                          <a:solidFill>
                            <a:srgbClr val="000000"/>
                          </a:solidFill>
                          <a:effectLst/>
                          <a:latin typeface="Times New Roman" charset="0"/>
                          <a:ea typeface="宋体" charset="-122"/>
                          <a:cs typeface="Times New Roman" charset="0"/>
                        </a:rPr>
                        <a:t>页面内容</a:t>
                      </a:r>
                      <a:endParaRPr lang="zh-CN" sz="900">
                        <a:solidFill>
                          <a:srgbClr val="000000"/>
                        </a:solidFill>
                        <a:effectLst/>
                        <a:latin typeface="Times New Roman" charset="0"/>
                        <a:ea typeface="Times New Roman" charset="0"/>
                        <a:cs typeface="Times New Roman" charset="0"/>
                      </a:endParaRPr>
                    </a:p>
                  </a:txBody>
                  <a:tcPr marL="49579" marR="49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zh-CN" sz="900" b="1">
                          <a:solidFill>
                            <a:srgbClr val="000000"/>
                          </a:solidFill>
                          <a:effectLst/>
                          <a:latin typeface="Times New Roman" charset="0"/>
                          <a:ea typeface="宋体" charset="-122"/>
                          <a:cs typeface="宋体" charset="-122"/>
                        </a:rPr>
                        <a:t>识别</a:t>
                      </a:r>
                      <a:r>
                        <a:rPr lang="zh-CN" sz="900" b="1">
                          <a:solidFill>
                            <a:srgbClr val="000000"/>
                          </a:solidFill>
                          <a:effectLst/>
                          <a:latin typeface="Times New Roman" charset="0"/>
                          <a:ea typeface="宋体" charset="-122"/>
                          <a:cs typeface="MS Mincho" charset="-128"/>
                        </a:rPr>
                        <a:t>准确率</a:t>
                      </a:r>
                      <a:endParaRPr lang="zh-CN" sz="900">
                        <a:solidFill>
                          <a:srgbClr val="000000"/>
                        </a:solidFill>
                        <a:effectLst/>
                        <a:latin typeface="Times New Roman" charset="0"/>
                        <a:ea typeface="Times New Roman" charset="0"/>
                        <a:cs typeface="Times New Roman" charset="0"/>
                      </a:endParaRPr>
                    </a:p>
                  </a:txBody>
                  <a:tcPr marL="49579" marR="49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zh-CN" sz="900" b="1">
                          <a:solidFill>
                            <a:srgbClr val="000000"/>
                          </a:solidFill>
                          <a:effectLst/>
                          <a:latin typeface="Times New Roman" charset="0"/>
                          <a:ea typeface="宋体" charset="-122"/>
                          <a:cs typeface="Times New Roman" charset="0"/>
                        </a:rPr>
                        <a:t>耗时</a:t>
                      </a:r>
                      <a:endParaRPr lang="zh-CN" sz="900">
                        <a:solidFill>
                          <a:srgbClr val="000000"/>
                        </a:solidFill>
                        <a:effectLst/>
                        <a:latin typeface="Times New Roman" charset="0"/>
                        <a:ea typeface="Times New Roman" charset="0"/>
                        <a:cs typeface="Times New Roman" charset="0"/>
                      </a:endParaRPr>
                    </a:p>
                  </a:txBody>
                  <a:tcPr marL="49579" marR="49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zh-CN" sz="900" b="1">
                          <a:solidFill>
                            <a:srgbClr val="000000"/>
                          </a:solidFill>
                          <a:effectLst/>
                          <a:latin typeface="Times New Roman" charset="0"/>
                          <a:ea typeface="宋体" charset="-122"/>
                          <a:cs typeface="Times New Roman" charset="0"/>
                        </a:rPr>
                        <a:t>错误分析</a:t>
                      </a:r>
                      <a:endParaRPr lang="zh-CN" sz="900">
                        <a:solidFill>
                          <a:srgbClr val="000000"/>
                        </a:solidFill>
                        <a:effectLst/>
                        <a:latin typeface="Times New Roman" charset="0"/>
                        <a:ea typeface="Times New Roman" charset="0"/>
                        <a:cs typeface="Times New Roman" charset="0"/>
                      </a:endParaRPr>
                    </a:p>
                  </a:txBody>
                  <a:tcPr marL="49579" marR="49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3872">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临时医嘱</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医嘱时间、执行时间、临时医嘱</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1.简单、规整表格</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sz="900" dirty="0" smtClean="0">
                          <a:solidFill>
                            <a:srgbClr val="FF0000"/>
                          </a:solidFill>
                          <a:effectLst/>
                          <a:latin typeface="Times New Roman" charset="0"/>
                          <a:ea typeface="宋体" charset="-122"/>
                          <a:cs typeface="Times New Roman" charset="0"/>
                        </a:rPr>
                        <a:t>90%</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2.表格线周围部分</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sz="900" dirty="0" smtClean="0">
                          <a:solidFill>
                            <a:srgbClr val="FF0000"/>
                          </a:solidFill>
                          <a:effectLst/>
                          <a:latin typeface="Times New Roman" charset="0"/>
                          <a:ea typeface="宋体" charset="-122"/>
                          <a:cs typeface="Times New Roman" charset="0"/>
                        </a:rPr>
                        <a:t>70%</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a:solidFill>
                            <a:srgbClr val="000000"/>
                          </a:solidFill>
                          <a:effectLst/>
                          <a:latin typeface="Times New Roman" charset="0"/>
                          <a:ea typeface="宋体" charset="-122"/>
                          <a:cs typeface="Times New Roman" charset="0"/>
                        </a:rPr>
                        <a:t>OCR：&lt;10s;</a:t>
                      </a:r>
                      <a:endParaRPr lang="zh-CN" sz="90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a:solidFill>
                            <a:srgbClr val="000000"/>
                          </a:solidFill>
                          <a:effectLst/>
                          <a:latin typeface="Times New Roman" charset="0"/>
                          <a:ea typeface="宋体" charset="-122"/>
                          <a:cs typeface="Times New Roman" charset="0"/>
                        </a:rPr>
                        <a:t>校对：&lt;10s</a:t>
                      </a:r>
                      <a:endParaRPr lang="zh-CN" sz="90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表格</a:t>
                      </a:r>
                      <a:r>
                        <a:rPr lang="zh-CN" sz="900" dirty="0">
                          <a:solidFill>
                            <a:srgbClr val="000000"/>
                          </a:solidFill>
                          <a:effectLst/>
                          <a:latin typeface="Times New Roman" charset="0"/>
                          <a:ea typeface="宋体" charset="-122"/>
                          <a:cs typeface="Times New Roman" charset="0"/>
                        </a:rPr>
                        <a:t>线不平行，邻近表格线部分容易出错</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若需</a:t>
                      </a:r>
                      <a:r>
                        <a:rPr lang="zh-CN" sz="900" dirty="0">
                          <a:solidFill>
                            <a:srgbClr val="000000"/>
                          </a:solidFill>
                          <a:effectLst/>
                          <a:latin typeface="Times New Roman" charset="0"/>
                          <a:ea typeface="宋体" charset="-122"/>
                          <a:cs typeface="Times New Roman" charset="0"/>
                        </a:rPr>
                        <a:t>提取“时间”，则校对量很大</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2546">
                <a:tc>
                  <a:txBody>
                    <a:bodyPr/>
                    <a:lstStyle/>
                    <a:p>
                      <a:pPr>
                        <a:spcBef>
                          <a:spcPts val="200"/>
                        </a:spcBef>
                        <a:spcAft>
                          <a:spcPts val="200"/>
                        </a:spcAft>
                      </a:pPr>
                      <a:r>
                        <a:rPr lang="zh-CN" sz="800" b="1">
                          <a:solidFill>
                            <a:srgbClr val="000000"/>
                          </a:solidFill>
                          <a:effectLst/>
                          <a:latin typeface="Times New Roman" charset="0"/>
                          <a:ea typeface="宋体" charset="-122"/>
                          <a:cs typeface="Times New Roman" charset="0"/>
                        </a:rPr>
                        <a:t>长期医嘱</a:t>
                      </a:r>
                      <a:endParaRPr lang="zh-CN" sz="900" b="1">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医嘱时间、执行时间、长期医嘱</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1.简单、规整表格</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sz="900" dirty="0" smtClean="0">
                          <a:solidFill>
                            <a:srgbClr val="FF0000"/>
                          </a:solidFill>
                          <a:effectLst/>
                          <a:latin typeface="Times New Roman" charset="0"/>
                          <a:ea typeface="宋体" charset="-122"/>
                          <a:cs typeface="Times New Roman" charset="0"/>
                        </a:rPr>
                        <a:t>90%</a:t>
                      </a:r>
                      <a:r>
                        <a:rPr lang="zh-CN" altLang="en-US" sz="900" dirty="0" smtClean="0">
                          <a:solidFill>
                            <a:srgbClr val="000000"/>
                          </a:solidFill>
                          <a:effectLst/>
                          <a:latin typeface="Times New Roman" charset="0"/>
                          <a:ea typeface="宋体" charset="-122"/>
                          <a:cs typeface="Times New Roman" charset="0"/>
                        </a:rPr>
                        <a:t>以</a:t>
                      </a:r>
                      <a:r>
                        <a:rPr lang="zh-CN" sz="900" dirty="0" smtClean="0">
                          <a:solidFill>
                            <a:srgbClr val="000000"/>
                          </a:solidFill>
                          <a:effectLst/>
                          <a:latin typeface="Times New Roman" charset="0"/>
                          <a:ea typeface="宋体" charset="-122"/>
                          <a:cs typeface="Times New Roman" charset="0"/>
                        </a:rPr>
                        <a:t>上</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2.药剂用量部分</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sz="900" dirty="0" smtClean="0">
                          <a:solidFill>
                            <a:srgbClr val="FF0000"/>
                          </a:solidFill>
                          <a:effectLst/>
                          <a:latin typeface="Times New Roman" charset="0"/>
                          <a:ea typeface="宋体" charset="-122"/>
                          <a:cs typeface="Times New Roman" charset="0"/>
                        </a:rPr>
                        <a:t>80%</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a:solidFill>
                            <a:srgbClr val="000000"/>
                          </a:solidFill>
                          <a:effectLst/>
                          <a:latin typeface="Times New Roman" charset="0"/>
                          <a:ea typeface="宋体" charset="-122"/>
                          <a:cs typeface="Times New Roman" charset="0"/>
                        </a:rPr>
                        <a:t>OCR：&lt;10s;</a:t>
                      </a:r>
                      <a:endParaRPr lang="zh-CN" sz="90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a:solidFill>
                            <a:srgbClr val="000000"/>
                          </a:solidFill>
                          <a:effectLst/>
                          <a:latin typeface="Times New Roman" charset="0"/>
                          <a:ea typeface="宋体" charset="-122"/>
                          <a:cs typeface="Times New Roman" charset="0"/>
                        </a:rPr>
                        <a:t>校对：&lt;15s</a:t>
                      </a:r>
                      <a:endParaRPr lang="zh-CN" sz="90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表格</a:t>
                      </a:r>
                      <a:r>
                        <a:rPr lang="zh-CN" sz="900" dirty="0">
                          <a:solidFill>
                            <a:srgbClr val="000000"/>
                          </a:solidFill>
                          <a:effectLst/>
                          <a:latin typeface="Times New Roman" charset="0"/>
                          <a:ea typeface="宋体" charset="-122"/>
                          <a:cs typeface="Times New Roman" charset="0"/>
                        </a:rPr>
                        <a:t>线部分同上</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药剂</a:t>
                      </a:r>
                      <a:r>
                        <a:rPr lang="zh-CN" sz="900" dirty="0">
                          <a:solidFill>
                            <a:srgbClr val="000000"/>
                          </a:solidFill>
                          <a:effectLst/>
                          <a:latin typeface="Times New Roman" charset="0"/>
                          <a:ea typeface="宋体" charset="-122"/>
                          <a:cs typeface="Times New Roman" charset="0"/>
                        </a:rPr>
                        <a:t>用量中的‘日’字。</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6420">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谈话记录</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谈话时间、地点、人物、内容</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1.格式简单,类似出入院记录</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sz="900" dirty="0" smtClean="0">
                          <a:solidFill>
                            <a:srgbClr val="FF0000"/>
                          </a:solidFill>
                          <a:effectLst/>
                          <a:latin typeface="Times New Roman" charset="0"/>
                          <a:ea typeface="宋体" charset="-122"/>
                          <a:cs typeface="Times New Roman" charset="0"/>
                        </a:rPr>
                        <a:t>90%</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a:solidFill>
                            <a:srgbClr val="000000"/>
                          </a:solidFill>
                          <a:effectLst/>
                          <a:latin typeface="Times New Roman" charset="0"/>
                          <a:ea typeface="宋体" charset="-122"/>
                          <a:cs typeface="Times New Roman" charset="0"/>
                        </a:rPr>
                        <a:t>OCR：&lt;10s;</a:t>
                      </a:r>
                      <a:endParaRPr lang="zh-CN" sz="90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a:solidFill>
                            <a:srgbClr val="000000"/>
                          </a:solidFill>
                          <a:effectLst/>
                          <a:latin typeface="Times New Roman" charset="0"/>
                          <a:ea typeface="宋体" charset="-122"/>
                          <a:cs typeface="Times New Roman" charset="0"/>
                        </a:rPr>
                        <a:t>校对：&lt;15s</a:t>
                      </a:r>
                      <a:endParaRPr lang="zh-CN" sz="90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Sample中“谈话内容”部分</a:t>
                      </a:r>
                      <a:r>
                        <a:rPr lang="zh-CN" sz="900" dirty="0">
                          <a:solidFill>
                            <a:srgbClr val="3C35FF"/>
                          </a:solidFill>
                          <a:effectLst/>
                          <a:latin typeface="Times New Roman" charset="0"/>
                          <a:ea typeface="宋体" charset="-122"/>
                          <a:cs typeface="Times New Roman" charset="0"/>
                        </a:rPr>
                        <a:t>零错误</a:t>
                      </a:r>
                      <a:endParaRPr lang="zh-CN" sz="900" dirty="0">
                        <a:solidFill>
                          <a:srgbClr val="3C35FF"/>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6940">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影像报告</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检查时间、部位、名称、方法、所见；印象</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1.格式简单,类似出入院记录</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altLang="zh-CN" sz="900" dirty="0" smtClean="0">
                          <a:solidFill>
                            <a:srgbClr val="FF0000"/>
                          </a:solidFill>
                          <a:effectLst/>
                          <a:latin typeface="Times New Roman" charset="0"/>
                          <a:ea typeface="宋体" charset="-122"/>
                          <a:cs typeface="Times New Roman" charset="0"/>
                        </a:rPr>
                        <a:t>90%</a:t>
                      </a:r>
                      <a:r>
                        <a:rPr lang="zh-CN" altLang="zh-CN" sz="900" dirty="0" smtClean="0">
                          <a:solidFill>
                            <a:srgbClr val="000000"/>
                          </a:solidFill>
                          <a:effectLst/>
                          <a:latin typeface="Times New Roman" charset="0"/>
                          <a:ea typeface="宋体" charset="-122"/>
                          <a:cs typeface="Times New Roman" charset="0"/>
                        </a:rPr>
                        <a:t>以上</a:t>
                      </a:r>
                      <a:endParaRPr lang="zh-CN" altLang="zh-CN" sz="900" dirty="0" smtClean="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smtClean="0">
                          <a:solidFill>
                            <a:srgbClr val="000000"/>
                          </a:solidFill>
                          <a:effectLst/>
                          <a:latin typeface="Times New Roman" charset="0"/>
                          <a:ea typeface="宋体" charset="-122"/>
                          <a:cs typeface="Times New Roman" charset="0"/>
                        </a:rPr>
                        <a:t>2</a:t>
                      </a:r>
                      <a:r>
                        <a:rPr lang="zh-CN" sz="900" dirty="0">
                          <a:solidFill>
                            <a:srgbClr val="000000"/>
                          </a:solidFill>
                          <a:effectLst/>
                          <a:latin typeface="Times New Roman" charset="0"/>
                          <a:ea typeface="宋体" charset="-122"/>
                          <a:cs typeface="Times New Roman" charset="0"/>
                        </a:rPr>
                        <a:t>.“检查所见”部分：80%或</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&lt;</a:t>
                      </a:r>
                      <a:r>
                        <a:rPr lang="zh-CN" sz="900" dirty="0" smtClean="0">
                          <a:solidFill>
                            <a:srgbClr val="000000"/>
                          </a:solidFill>
                          <a:effectLst/>
                          <a:latin typeface="Times New Roman" charset="0"/>
                          <a:ea typeface="宋体" charset="-122"/>
                          <a:cs typeface="Times New Roman" charset="0"/>
                        </a:rPr>
                        <a:t>10s</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(不</a:t>
                      </a:r>
                      <a:r>
                        <a:rPr lang="zh-CN" sz="900" dirty="0">
                          <a:solidFill>
                            <a:srgbClr val="000000"/>
                          </a:solidFill>
                          <a:effectLst/>
                          <a:latin typeface="Times New Roman" charset="0"/>
                          <a:ea typeface="宋体" charset="-122"/>
                          <a:cs typeface="Times New Roman" charset="0"/>
                        </a:rPr>
                        <a:t>需“检查所见”)</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&gt;</a:t>
                      </a:r>
                      <a:r>
                        <a:rPr lang="zh-CN" sz="900" dirty="0" smtClean="0">
                          <a:solidFill>
                            <a:srgbClr val="000000"/>
                          </a:solidFill>
                          <a:effectLst/>
                          <a:latin typeface="Times New Roman" charset="0"/>
                          <a:ea typeface="宋体" charset="-122"/>
                          <a:cs typeface="Times New Roman" charset="0"/>
                        </a:rPr>
                        <a:t>60s</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a:t>
                      </a:r>
                      <a:r>
                        <a:rPr lang="zh-CN" sz="900" dirty="0">
                          <a:solidFill>
                            <a:srgbClr val="000000"/>
                          </a:solidFill>
                          <a:effectLst/>
                          <a:latin typeface="Times New Roman" charset="0"/>
                          <a:ea typeface="宋体" charset="-122"/>
                          <a:cs typeface="Times New Roman" charset="0"/>
                        </a:rPr>
                        <a:t>需“检查所见”)</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b="0" dirty="0">
                          <a:solidFill>
                            <a:srgbClr val="000000"/>
                          </a:solidFill>
                          <a:effectLst/>
                          <a:latin typeface="Times New Roman" charset="0"/>
                          <a:ea typeface="宋体" charset="-122"/>
                          <a:cs typeface="Times New Roman" charset="0"/>
                        </a:rPr>
                        <a:t>1.</a:t>
                      </a:r>
                      <a:r>
                        <a:rPr lang="zh-CN" sz="900" dirty="0">
                          <a:solidFill>
                            <a:srgbClr val="000000"/>
                          </a:solidFill>
                          <a:effectLst/>
                          <a:latin typeface="Times New Roman" charset="0"/>
                          <a:ea typeface="宋体" charset="-122"/>
                          <a:cs typeface="Times New Roman" charset="0"/>
                        </a:rPr>
                        <a:t>“检查所见”的提取质量与拍摄质量密切相关</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2.“印象”部分仅“MR”出错。</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2546">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超声检查报告</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彩超截图；检查部位；超声描述、提示</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1.格式简单,类似出入院记录</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altLang="zh-CN" sz="900" dirty="0" smtClean="0">
                          <a:solidFill>
                            <a:srgbClr val="FF0000"/>
                          </a:solidFill>
                          <a:effectLst/>
                          <a:latin typeface="Times New Roman" charset="0"/>
                          <a:ea typeface="宋体" charset="-122"/>
                          <a:cs typeface="Times New Roman" charset="0"/>
                        </a:rPr>
                        <a:t>90%</a:t>
                      </a:r>
                      <a:r>
                        <a:rPr lang="zh-CN" altLang="zh-CN" sz="900" dirty="0" smtClean="0">
                          <a:solidFill>
                            <a:srgbClr val="000000"/>
                          </a:solidFill>
                          <a:effectLst/>
                          <a:latin typeface="Times New Roman" charset="0"/>
                          <a:ea typeface="宋体" charset="-122"/>
                          <a:cs typeface="Times New Roman" charset="0"/>
                        </a:rPr>
                        <a:t>以上</a:t>
                      </a:r>
                      <a:endParaRPr lang="zh-CN" altLang="zh-CN" sz="900" dirty="0" smtClean="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校对：&lt;</a:t>
                      </a:r>
                      <a:r>
                        <a:rPr lang="zh-CN" sz="900" dirty="0" smtClean="0">
                          <a:solidFill>
                            <a:srgbClr val="000000"/>
                          </a:solidFill>
                          <a:effectLst/>
                          <a:latin typeface="Times New Roman" charset="0"/>
                          <a:ea typeface="宋体" charset="-122"/>
                          <a:cs typeface="Times New Roman" charset="0"/>
                        </a:rPr>
                        <a:t>10s</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(文字较</a:t>
                      </a:r>
                      <a:r>
                        <a:rPr lang="zh-CN" sz="900" dirty="0">
                          <a:solidFill>
                            <a:srgbClr val="000000"/>
                          </a:solidFill>
                          <a:effectLst/>
                          <a:latin typeface="Times New Roman" charset="0"/>
                          <a:ea typeface="宋体" charset="-122"/>
                          <a:cs typeface="Times New Roman" charset="0"/>
                        </a:rPr>
                        <a:t>少)</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3C35FF"/>
                          </a:solidFill>
                          <a:effectLst/>
                          <a:latin typeface="Times New Roman" charset="0"/>
                          <a:ea typeface="宋体" charset="-122"/>
                          <a:cs typeface="Times New Roman" charset="0"/>
                        </a:rPr>
                        <a:t>仅错一字</a:t>
                      </a:r>
                      <a:r>
                        <a:rPr lang="zh-CN" sz="900" dirty="0">
                          <a:solidFill>
                            <a:srgbClr val="000000"/>
                          </a:solidFill>
                          <a:effectLst/>
                          <a:latin typeface="Times New Roman" charset="0"/>
                          <a:ea typeface="宋体" charset="-122"/>
                          <a:cs typeface="Times New Roman" charset="0"/>
                        </a:rPr>
                        <a:t>：</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‘脉’字识别成‘Sz1’</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2546">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ct诊断报告</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检查方法、部位；影像所见；印象</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1.格式简单,类似出入院记录</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altLang="zh-CN" sz="900" dirty="0" smtClean="0">
                          <a:solidFill>
                            <a:srgbClr val="FF0000"/>
                          </a:solidFill>
                          <a:effectLst/>
                          <a:latin typeface="Times New Roman" charset="0"/>
                          <a:ea typeface="宋体" charset="-122"/>
                          <a:cs typeface="Times New Roman" charset="0"/>
                        </a:rPr>
                        <a:t>90%</a:t>
                      </a:r>
                      <a:r>
                        <a:rPr lang="zh-CN" altLang="zh-CN" sz="900" dirty="0" smtClean="0">
                          <a:solidFill>
                            <a:srgbClr val="000000"/>
                          </a:solidFill>
                          <a:effectLst/>
                          <a:latin typeface="Times New Roman" charset="0"/>
                          <a:ea typeface="宋体" charset="-122"/>
                          <a:cs typeface="Times New Roman" charset="0"/>
                        </a:rPr>
                        <a:t>以上</a:t>
                      </a:r>
                      <a:endParaRPr lang="zh-CN" altLang="zh-CN" sz="900" dirty="0" smtClean="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校对：&lt;20s</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a:solidFill>
                            <a:srgbClr val="000000"/>
                          </a:solidFill>
                          <a:effectLst/>
                          <a:latin typeface="Times New Roman" charset="0"/>
                          <a:ea typeface="宋体" charset="-122"/>
                          <a:cs typeface="Times New Roman" charset="0"/>
                        </a:rPr>
                        <a:t>Marker、正文均有多处错误，怀疑与糟糕的拍摄质量有关</a:t>
                      </a:r>
                      <a:endParaRPr lang="zh-CN" sz="90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45462">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x线检查报告</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检查时间、部位；X线所见；印象</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1.格式简单,类似出入院记录</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altLang="zh-CN" sz="900" dirty="0" smtClean="0">
                          <a:solidFill>
                            <a:srgbClr val="FF0000"/>
                          </a:solidFill>
                          <a:effectLst/>
                          <a:latin typeface="Times New Roman" charset="0"/>
                          <a:ea typeface="宋体" charset="-122"/>
                          <a:cs typeface="Times New Roman" charset="0"/>
                        </a:rPr>
                        <a:t>90%</a:t>
                      </a:r>
                      <a:r>
                        <a:rPr lang="zh-CN" altLang="zh-CN" sz="900" dirty="0" smtClean="0">
                          <a:solidFill>
                            <a:srgbClr val="000000"/>
                          </a:solidFill>
                          <a:effectLst/>
                          <a:latin typeface="Times New Roman" charset="0"/>
                          <a:ea typeface="宋体" charset="-122"/>
                          <a:cs typeface="Times New Roman" charset="0"/>
                        </a:rPr>
                        <a:t>以上</a:t>
                      </a:r>
                      <a:endParaRPr lang="zh-CN" altLang="zh-CN" sz="900" dirty="0" smtClean="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校对：&lt;</a:t>
                      </a:r>
                      <a:r>
                        <a:rPr lang="zh-CN" sz="900" dirty="0" smtClean="0">
                          <a:solidFill>
                            <a:srgbClr val="000000"/>
                          </a:solidFill>
                          <a:effectLst/>
                          <a:latin typeface="Times New Roman" charset="0"/>
                          <a:ea typeface="宋体" charset="-122"/>
                          <a:cs typeface="Times New Roman" charset="0"/>
                        </a:rPr>
                        <a:t>15s</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(复杂字</a:t>
                      </a:r>
                      <a:r>
                        <a:rPr lang="zh-CN" sz="900" dirty="0">
                          <a:solidFill>
                            <a:srgbClr val="000000"/>
                          </a:solidFill>
                          <a:effectLst/>
                          <a:latin typeface="Times New Roman" charset="0"/>
                          <a:ea typeface="宋体" charset="-122"/>
                          <a:cs typeface="Times New Roman" charset="0"/>
                        </a:rPr>
                        <a:t>多)</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Marker、正文均有少量错误。</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怀疑错误由拍摄质量所导致</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03580">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护理记录单</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查体(大部分为空)；病情记录</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1.结构规整表格，但识别后时间与记录的对应</a:t>
                      </a:r>
                      <a:r>
                        <a:rPr lang="zh-CN" sz="900" b="1" dirty="0">
                          <a:solidFill>
                            <a:srgbClr val="000000"/>
                          </a:solidFill>
                          <a:effectLst/>
                          <a:latin typeface="Times New Roman" charset="0"/>
                          <a:ea typeface="宋体" charset="-122"/>
                          <a:cs typeface="Times New Roman" charset="0"/>
                        </a:rPr>
                        <a:t>有错位</a:t>
                      </a:r>
                      <a:r>
                        <a:rPr lang="zh-CN" sz="900" dirty="0">
                          <a:solidFill>
                            <a:srgbClr val="000000"/>
                          </a:solidFill>
                          <a:effectLst/>
                          <a:latin typeface="Times New Roman" charset="0"/>
                          <a:ea typeface="宋体" charset="-122"/>
                          <a:cs typeface="Times New Roman" charset="0"/>
                        </a:rPr>
                        <a:t>。</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2.模板稍复杂，准确率</a:t>
                      </a:r>
                      <a:r>
                        <a:rPr lang="zh-CN" sz="900" dirty="0">
                          <a:solidFill>
                            <a:srgbClr val="FF0000"/>
                          </a:solidFill>
                          <a:effectLst/>
                          <a:latin typeface="Times New Roman" charset="0"/>
                          <a:ea typeface="宋体" charset="-122"/>
                          <a:cs typeface="Times New Roman" charset="0"/>
                        </a:rPr>
                        <a:t>80</a:t>
                      </a:r>
                      <a:r>
                        <a:rPr lang="zh-CN" sz="900" dirty="0" smtClean="0">
                          <a:solidFill>
                            <a:srgbClr val="FF0000"/>
                          </a:solidFill>
                          <a:effectLst/>
                          <a:latin typeface="Times New Roman" charset="0"/>
                          <a:ea typeface="宋体" charset="-122"/>
                          <a:cs typeface="Times New Roman" charset="0"/>
                        </a:rPr>
                        <a:t>%</a:t>
                      </a:r>
                      <a:r>
                        <a:rPr lang="zh-CN" sz="900" dirty="0" smtClean="0">
                          <a:solidFill>
                            <a:srgbClr val="000000"/>
                          </a:solidFill>
                          <a:effectLst/>
                          <a:latin typeface="Times New Roman" charset="0"/>
                          <a:ea typeface="宋体" charset="-122"/>
                          <a:cs typeface="Times New Roman" charset="0"/>
                        </a:rPr>
                        <a:t>以上</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校对：&lt;</a:t>
                      </a:r>
                      <a:r>
                        <a:rPr lang="zh-CN" sz="900" dirty="0" smtClean="0">
                          <a:solidFill>
                            <a:srgbClr val="000000"/>
                          </a:solidFill>
                          <a:effectLst/>
                          <a:latin typeface="Times New Roman" charset="0"/>
                          <a:ea typeface="宋体" charset="-122"/>
                          <a:cs typeface="Times New Roman" charset="0"/>
                        </a:rPr>
                        <a:t>15s</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表格</a:t>
                      </a:r>
                      <a:r>
                        <a:rPr lang="zh-CN" sz="900" dirty="0">
                          <a:solidFill>
                            <a:srgbClr val="000000"/>
                          </a:solidFill>
                          <a:effectLst/>
                          <a:latin typeface="Times New Roman" charset="0"/>
                          <a:ea typeface="宋体" charset="-122"/>
                          <a:cs typeface="Times New Roman" charset="0"/>
                        </a:rPr>
                        <a:t>，正文</a:t>
                      </a:r>
                      <a:r>
                        <a:rPr lang="zh-CN" sz="900" b="0" dirty="0">
                          <a:solidFill>
                            <a:srgbClr val="000000"/>
                          </a:solidFill>
                          <a:effectLst/>
                          <a:latin typeface="Times New Roman" charset="0"/>
                          <a:ea typeface="宋体" charset="-122"/>
                          <a:cs typeface="Times New Roman" charset="0"/>
                        </a:rPr>
                        <a:t>易识别出错。</a:t>
                      </a:r>
                      <a:endParaRPr lang="zh-CN" sz="900" b="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b="0" dirty="0">
                          <a:solidFill>
                            <a:srgbClr val="000000"/>
                          </a:solidFill>
                          <a:effectLst/>
                          <a:latin typeface="Times New Roman" charset="0"/>
                          <a:ea typeface="宋体" charset="-122"/>
                          <a:cs typeface="Times New Roman" charset="0"/>
                        </a:rPr>
                        <a:t>2</a:t>
                      </a:r>
                      <a:r>
                        <a:rPr lang="zh-CN" sz="900" b="0" dirty="0" smtClean="0">
                          <a:solidFill>
                            <a:srgbClr val="000000"/>
                          </a:solidFill>
                          <a:effectLst/>
                          <a:latin typeface="Times New Roman" charset="0"/>
                          <a:ea typeface="宋体" charset="-122"/>
                          <a:cs typeface="Times New Roman" charset="0"/>
                        </a:rPr>
                        <a:t>.</a:t>
                      </a:r>
                      <a:r>
                        <a:rPr lang="zh-CN" altLang="en-US" sz="900" b="0" dirty="0" smtClean="0">
                          <a:solidFill>
                            <a:srgbClr val="000000"/>
                          </a:solidFill>
                          <a:effectLst/>
                          <a:latin typeface="Times New Roman" charset="0"/>
                          <a:ea typeface="宋体" charset="-122"/>
                          <a:cs typeface="Times New Roman" charset="0"/>
                        </a:rPr>
                        <a:t> </a:t>
                      </a:r>
                      <a:r>
                        <a:rPr lang="zh-CN" sz="900" b="0" dirty="0" smtClean="0">
                          <a:solidFill>
                            <a:srgbClr val="000000"/>
                          </a:solidFill>
                          <a:effectLst/>
                          <a:latin typeface="Times New Roman" charset="0"/>
                          <a:ea typeface="宋体" charset="-122"/>
                          <a:cs typeface="Times New Roman" charset="0"/>
                        </a:rPr>
                        <a:t>时间</a:t>
                      </a:r>
                      <a:r>
                        <a:rPr lang="zh-CN" sz="900" b="0" dirty="0">
                          <a:solidFill>
                            <a:srgbClr val="000000"/>
                          </a:solidFill>
                          <a:effectLst/>
                          <a:latin typeface="Times New Roman" charset="0"/>
                          <a:ea typeface="宋体" charset="-122"/>
                          <a:cs typeface="Times New Roman" charset="0"/>
                        </a:rPr>
                        <a:t>对应记录识别后有错位</a:t>
                      </a:r>
                      <a:endParaRPr lang="zh-CN" sz="900" b="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54244">
                <a:tc>
                  <a:txBody>
                    <a:bodyPr/>
                    <a:lstStyle/>
                    <a:p>
                      <a:pPr>
                        <a:spcBef>
                          <a:spcPts val="200"/>
                        </a:spcBef>
                        <a:spcAft>
                          <a:spcPts val="200"/>
                        </a:spcAft>
                      </a:pPr>
                      <a:r>
                        <a:rPr lang="zh-CN" sz="900" b="1" dirty="0">
                          <a:solidFill>
                            <a:srgbClr val="000000"/>
                          </a:solidFill>
                          <a:effectLst/>
                          <a:latin typeface="Times New Roman" charset="0"/>
                          <a:ea typeface="宋体" charset="-122"/>
                          <a:cs typeface="Times New Roman" charset="0"/>
                        </a:rPr>
                        <a:t>转出记录</a:t>
                      </a:r>
                      <a:endParaRPr lang="zh-CN" sz="900" b="1"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主诉；入院情况、诊断；诊疗经过；目前情况、诊断；转科目的；注意事项；</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1.格式简单,</a:t>
                      </a:r>
                      <a:r>
                        <a:rPr lang="zh-CN" sz="900" b="0" dirty="0">
                          <a:solidFill>
                            <a:srgbClr val="000000"/>
                          </a:solidFill>
                          <a:effectLst/>
                          <a:latin typeface="Times New Roman" charset="0"/>
                          <a:ea typeface="宋体" charset="-122"/>
                          <a:cs typeface="Times New Roman" charset="0"/>
                        </a:rPr>
                        <a:t>几乎与出院记录完全相同</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准确率</a:t>
                      </a:r>
                      <a:r>
                        <a:rPr lang="zh-CN" altLang="zh-CN" sz="900" dirty="0" smtClean="0">
                          <a:solidFill>
                            <a:srgbClr val="FF0000"/>
                          </a:solidFill>
                          <a:effectLst/>
                          <a:latin typeface="Times New Roman" charset="0"/>
                          <a:ea typeface="宋体" charset="-122"/>
                          <a:cs typeface="Times New Roman" charset="0"/>
                        </a:rPr>
                        <a:t>90%</a:t>
                      </a:r>
                      <a:r>
                        <a:rPr lang="zh-CN" altLang="zh-CN" sz="900" dirty="0" smtClean="0">
                          <a:solidFill>
                            <a:srgbClr val="000000"/>
                          </a:solidFill>
                          <a:effectLst/>
                          <a:latin typeface="Times New Roman" charset="0"/>
                          <a:ea typeface="宋体" charset="-122"/>
                          <a:cs typeface="Times New Roman" charset="0"/>
                        </a:rPr>
                        <a:t>以上</a:t>
                      </a:r>
                      <a:endParaRPr lang="zh-CN" altLang="zh-CN" sz="900" dirty="0" smtClean="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OCR:&lt;10s;</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校对：&lt;</a:t>
                      </a:r>
                      <a:r>
                        <a:rPr lang="zh-CN" sz="900" dirty="0" smtClean="0">
                          <a:solidFill>
                            <a:srgbClr val="000000"/>
                          </a:solidFill>
                          <a:effectLst/>
                          <a:latin typeface="Times New Roman" charset="0"/>
                          <a:ea typeface="宋体" charset="-122"/>
                          <a:cs typeface="Times New Roman" charset="0"/>
                        </a:rPr>
                        <a:t>15s</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a:t>
                      </a:r>
                      <a:r>
                        <a:rPr lang="zh-CN" sz="900" dirty="0">
                          <a:solidFill>
                            <a:srgbClr val="000000"/>
                          </a:solidFill>
                          <a:effectLst/>
                          <a:latin typeface="Times New Roman" charset="0"/>
                          <a:ea typeface="宋体" charset="-122"/>
                          <a:cs typeface="Times New Roman" charset="0"/>
                        </a:rPr>
                        <a:t>字多)</a:t>
                      </a:r>
                      <a:endParaRPr lang="zh-CN" sz="900" dirty="0">
                        <a:solidFill>
                          <a:srgbClr val="000000"/>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Bef>
                          <a:spcPts val="200"/>
                        </a:spcBef>
                        <a:spcAft>
                          <a:spcPts val="200"/>
                        </a:spcAft>
                      </a:pPr>
                      <a:r>
                        <a:rPr lang="zh-CN" sz="900" dirty="0">
                          <a:solidFill>
                            <a:srgbClr val="000000"/>
                          </a:solidFill>
                          <a:effectLst/>
                          <a:latin typeface="Times New Roman" charset="0"/>
                          <a:ea typeface="宋体" charset="-122"/>
                          <a:cs typeface="Times New Roman" charset="0"/>
                        </a:rPr>
                        <a:t>1</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zh-CN" sz="900" dirty="0" smtClean="0">
                          <a:solidFill>
                            <a:srgbClr val="000000"/>
                          </a:solidFill>
                          <a:effectLst/>
                          <a:latin typeface="Times New Roman" charset="0"/>
                          <a:ea typeface="宋体" charset="-122"/>
                          <a:cs typeface="Times New Roman" charset="0"/>
                        </a:rPr>
                        <a:t>同</a:t>
                      </a:r>
                      <a:r>
                        <a:rPr lang="zh-CN" sz="900" dirty="0">
                          <a:solidFill>
                            <a:srgbClr val="000000"/>
                          </a:solidFill>
                          <a:effectLst/>
                          <a:latin typeface="Times New Roman" charset="0"/>
                          <a:ea typeface="宋体" charset="-122"/>
                          <a:cs typeface="Times New Roman" charset="0"/>
                        </a:rPr>
                        <a:t>出院记录，需校对marker及所需内容。</a:t>
                      </a:r>
                      <a:endParaRPr lang="zh-CN" sz="900" dirty="0">
                        <a:solidFill>
                          <a:srgbClr val="000000"/>
                        </a:solidFill>
                        <a:effectLst/>
                        <a:latin typeface="Times New Roman" charset="0"/>
                        <a:ea typeface="Times New Roman" charset="0"/>
                        <a:cs typeface="Times New Roman" charset="0"/>
                      </a:endParaRPr>
                    </a:p>
                    <a:p>
                      <a:pPr>
                        <a:spcBef>
                          <a:spcPts val="200"/>
                        </a:spcBef>
                        <a:spcAft>
                          <a:spcPts val="200"/>
                        </a:spcAft>
                      </a:pPr>
                      <a:r>
                        <a:rPr lang="zh-CN" sz="900" dirty="0">
                          <a:solidFill>
                            <a:srgbClr val="000000"/>
                          </a:solidFill>
                          <a:effectLst/>
                          <a:latin typeface="Times New Roman" charset="0"/>
                          <a:ea typeface="宋体" charset="-122"/>
                          <a:cs typeface="Times New Roman" charset="0"/>
                        </a:rPr>
                        <a:t>2</a:t>
                      </a:r>
                      <a:r>
                        <a:rPr lang="zh-CN" sz="900" dirty="0" smtClean="0">
                          <a:solidFill>
                            <a:srgbClr val="000000"/>
                          </a:solidFill>
                          <a:effectLst/>
                          <a:latin typeface="Times New Roman" charset="0"/>
                          <a:ea typeface="宋体" charset="-122"/>
                          <a:cs typeface="Times New Roman" charset="0"/>
                        </a:rPr>
                        <a:t>.</a:t>
                      </a:r>
                      <a:r>
                        <a:rPr lang="zh-CN" altLang="en-US" sz="900" dirty="0" smtClean="0">
                          <a:solidFill>
                            <a:srgbClr val="000000"/>
                          </a:solidFill>
                          <a:effectLst/>
                          <a:latin typeface="Times New Roman" charset="0"/>
                          <a:ea typeface="宋体" charset="-122"/>
                          <a:cs typeface="Times New Roman" charset="0"/>
                        </a:rPr>
                        <a:t> </a:t>
                      </a:r>
                      <a:r>
                        <a:rPr lang="en-US" altLang="zh-CN" sz="900" dirty="0" smtClean="0">
                          <a:solidFill>
                            <a:srgbClr val="000000"/>
                          </a:solidFill>
                          <a:effectLst/>
                          <a:latin typeface="Times New Roman" charset="0"/>
                          <a:ea typeface="宋体" charset="-122"/>
                          <a:cs typeface="Times New Roman" charset="0"/>
                        </a:rPr>
                        <a:t>S</a:t>
                      </a:r>
                      <a:r>
                        <a:rPr lang="zh-CN" sz="900" dirty="0" smtClean="0">
                          <a:solidFill>
                            <a:srgbClr val="000000"/>
                          </a:solidFill>
                          <a:effectLst/>
                          <a:latin typeface="Times New Roman" charset="0"/>
                          <a:ea typeface="宋体" charset="-122"/>
                          <a:cs typeface="Times New Roman" charset="0"/>
                        </a:rPr>
                        <a:t>ample</a:t>
                      </a:r>
                      <a:r>
                        <a:rPr lang="zh-CN" sz="900" dirty="0">
                          <a:solidFill>
                            <a:srgbClr val="000000"/>
                          </a:solidFill>
                          <a:effectLst/>
                          <a:latin typeface="Times New Roman" charset="0"/>
                          <a:ea typeface="宋体" charset="-122"/>
                          <a:cs typeface="Times New Roman" charset="0"/>
                        </a:rPr>
                        <a:t>中</a:t>
                      </a:r>
                      <a:r>
                        <a:rPr lang="zh-CN" sz="900" dirty="0">
                          <a:solidFill>
                            <a:srgbClr val="3C35FF"/>
                          </a:solidFill>
                          <a:effectLst/>
                          <a:latin typeface="Times New Roman" charset="0"/>
                          <a:ea typeface="宋体" charset="-122"/>
                          <a:cs typeface="Times New Roman" charset="0"/>
                        </a:rPr>
                        <a:t>零错误</a:t>
                      </a:r>
                      <a:endParaRPr lang="zh-CN" sz="900" dirty="0">
                        <a:solidFill>
                          <a:srgbClr val="3C35FF"/>
                        </a:solidFill>
                        <a:effectLst/>
                        <a:latin typeface="Times New Roman" charset="0"/>
                        <a:ea typeface="Times New Roman" charset="0"/>
                        <a:cs typeface="Times New Roman" charset="0"/>
                      </a:endParaRPr>
                    </a:p>
                  </a:txBody>
                  <a:tcPr marL="49579" marR="49579" marT="54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5629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3890809" cy="400110"/>
          </a:xfrm>
          <a:prstGeom prst="rect">
            <a:avLst/>
          </a:prstGeom>
        </p:spPr>
        <p:txBody>
          <a:bodyPr wrap="none">
            <a:spAutoFit/>
          </a:bodyPr>
          <a:lstStyle/>
          <a:p>
            <a:r>
              <a:rPr lang="zh-CN" altLang="en-US" sz="2000"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四 </a:t>
            </a:r>
            <a:r>
              <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基于知识图谱的辅助决策</a:t>
            </a:r>
          </a:p>
        </p:txBody>
      </p:sp>
      <p:sp>
        <p:nvSpPr>
          <p:cNvPr id="4" name="文本框 3">
            <a:extLst>
              <a:ext uri="{FF2B5EF4-FFF2-40B4-BE49-F238E27FC236}">
                <a16:creationId xmlns:a16="http://schemas.microsoft.com/office/drawing/2014/main" id="{432E69CD-7DFD-4EB3-A4B6-F79D4B4E21BC}"/>
              </a:ext>
            </a:extLst>
          </p:cNvPr>
          <p:cNvSpPr txBox="1"/>
          <p:nvPr/>
        </p:nvSpPr>
        <p:spPr>
          <a:xfrm>
            <a:off x="1021003" y="960163"/>
            <a:ext cx="756875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b="1" spc="100" dirty="0">
                <a:latin typeface="微软雅黑" panose="020B0503020204020204" pitchFamily="34" charset="-122"/>
                <a:ea typeface="微软雅黑" panose="020B0503020204020204" pitchFamily="34" charset="-122"/>
              </a:rPr>
              <a:t>研究</a:t>
            </a:r>
            <a:r>
              <a:rPr lang="zh-CN" altLang="en-US" b="1" kern="100" spc="100" dirty="0">
                <a:solidFill>
                  <a:srgbClr val="000000"/>
                </a:solidFill>
                <a:latin typeface="微软雅黑" panose="020B0503020204020204" pitchFamily="34" charset="-122"/>
                <a:ea typeface="微软雅黑" panose="020B0503020204020204" pitchFamily="34" charset="-122"/>
              </a:rPr>
              <a:t>临床资料、检验指标和超声影像等各实体关系的自动获取，初步构建炎性关节病的</a:t>
            </a:r>
            <a:r>
              <a:rPr lang="zh-CN" altLang="zh-CN" b="1" kern="100" spc="100" dirty="0">
                <a:solidFill>
                  <a:srgbClr val="000000"/>
                </a:solidFill>
                <a:latin typeface="微软雅黑" panose="020B0503020204020204" pitchFamily="34" charset="-122"/>
                <a:ea typeface="微软雅黑" panose="020B0503020204020204" pitchFamily="34" charset="-122"/>
              </a:rPr>
              <a:t>知识图谱</a:t>
            </a:r>
            <a:r>
              <a:rPr lang="zh-CN" altLang="en-US" b="1" kern="100" spc="100" dirty="0">
                <a:solidFill>
                  <a:srgbClr val="000000"/>
                </a:solidFill>
                <a:latin typeface="微软雅黑" panose="020B0503020204020204" pitchFamily="34" charset="-122"/>
                <a:ea typeface="微软雅黑" panose="020B0503020204020204" pitchFamily="34" charset="-122"/>
              </a:rPr>
              <a:t>，并以此为基础搭建</a:t>
            </a:r>
            <a:r>
              <a:rPr lang="zh-CN" altLang="zh-CN" b="1" kern="100" spc="100" dirty="0">
                <a:solidFill>
                  <a:srgbClr val="000000"/>
                </a:solidFill>
                <a:latin typeface="微软雅黑" panose="020B0503020204020204" pitchFamily="34" charset="-122"/>
                <a:ea typeface="微软雅黑" panose="020B0503020204020204" pitchFamily="34" charset="-122"/>
              </a:rPr>
              <a:t>推理决策</a:t>
            </a:r>
            <a:r>
              <a:rPr lang="zh-CN" altLang="en-US" b="1" kern="100" spc="100" dirty="0">
                <a:solidFill>
                  <a:srgbClr val="000000"/>
                </a:solidFill>
                <a:latin typeface="微软雅黑" panose="020B0503020204020204" pitchFamily="34" charset="-122"/>
                <a:ea typeface="微软雅黑" panose="020B0503020204020204" pitchFamily="34" charset="-122"/>
              </a:rPr>
              <a:t>系统。</a:t>
            </a:r>
            <a:endParaRPr kumimoji="1" lang="en-US" altLang="zh-CN" b="1" spc="100" dirty="0">
              <a:latin typeface="微软雅黑" panose="020B0503020204020204" pitchFamily="34" charset="-122"/>
              <a:ea typeface="微软雅黑" panose="020B0503020204020204" pitchFamily="34" charset="-122"/>
            </a:endParaRPr>
          </a:p>
        </p:txBody>
      </p:sp>
      <p:sp>
        <p:nvSpPr>
          <p:cNvPr id="2" name="圆角矩形 1"/>
          <p:cNvSpPr/>
          <p:nvPr/>
        </p:nvSpPr>
        <p:spPr>
          <a:xfrm>
            <a:off x="1555526" y="5453072"/>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555527" y="5453071"/>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30176" y="5496618"/>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813452" y="5489394"/>
            <a:ext cx="5212668" cy="369332"/>
          </a:xfrm>
          <a:prstGeom prst="rect">
            <a:avLst/>
          </a:prstGeom>
        </p:spPr>
        <p:txBody>
          <a:bodyPr wrap="square">
            <a:spAutoFit/>
          </a:bodyPr>
          <a:lstStyle/>
          <a:p>
            <a:r>
              <a:rPr lang="zh-CN" altLang="en-US" b="1" dirty="0">
                <a:solidFill>
                  <a:schemeClr val="lt1"/>
                </a:solidFill>
                <a:latin typeface="微软雅黑" panose="020B0503020204020204" pitchFamily="34" charset="-122"/>
                <a:ea typeface="微软雅黑" panose="020B0503020204020204" pitchFamily="34" charset="-122"/>
              </a:rPr>
              <a:t>实现多元异构数据下对关节病的诊断和预警</a:t>
            </a:r>
          </a:p>
        </p:txBody>
      </p:sp>
      <p:graphicFrame>
        <p:nvGraphicFramePr>
          <p:cNvPr id="20" name="表格 19"/>
          <p:cNvGraphicFramePr>
            <a:graphicFrameLocks noGrp="1"/>
          </p:cNvGraphicFramePr>
          <p:nvPr>
            <p:extLst/>
          </p:nvPr>
        </p:nvGraphicFramePr>
        <p:xfrm>
          <a:off x="2642159" y="2316187"/>
          <a:ext cx="1077667" cy="1463040"/>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先验概率和</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先验知识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异构数据处理</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表格 20"/>
          <p:cNvGraphicFramePr>
            <a:graphicFrameLocks noGrp="1"/>
          </p:cNvGraphicFramePr>
          <p:nvPr>
            <p:extLst/>
          </p:nvPr>
        </p:nvGraphicFramePr>
        <p:xfrm>
          <a:off x="3061981" y="2787744"/>
          <a:ext cx="526040" cy="640080"/>
        </p:xfrm>
        <a:graphic>
          <a:graphicData uri="http://schemas.openxmlformats.org/drawingml/2006/table">
            <a:tbl>
              <a:tblPr firstRow="1" bandRow="1">
                <a:tableStyleId>{D7AC3CCA-C797-4891-BE02-D94E43425B78}</a:tableStyleId>
              </a:tblPr>
              <a:tblGrid>
                <a:gridCol w="526040">
                  <a:extLst>
                    <a:ext uri="{9D8B030D-6E8A-4147-A177-3AD203B41FA5}">
                      <a16:colId xmlns:a16="http://schemas.microsoft.com/office/drawing/2014/main" val="20000"/>
                    </a:ext>
                  </a:extLst>
                </a:gridCol>
              </a:tblGrid>
              <a:tr h="202609">
                <a:tc>
                  <a:txBody>
                    <a:bodyPr/>
                    <a:lstStyle/>
                    <a:p>
                      <a:r>
                        <a:rPr lang="en-US" altLang="zh-CN" sz="800" dirty="0"/>
                        <a:t>Vector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3684">
                <a:tc>
                  <a:txBody>
                    <a:bodyPr/>
                    <a:lstStyle/>
                    <a:p>
                      <a:r>
                        <a:rPr lang="en-US" altLang="zh-CN" sz="800" dirty="0"/>
                        <a:t>Matrix</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3684">
                <a:tc>
                  <a:txBody>
                    <a:bodyPr/>
                    <a:lstStyle/>
                    <a:p>
                      <a:r>
                        <a:rPr lang="en-US" altLang="zh-CN" sz="800" dirty="0"/>
                        <a:t>Tensor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27" name="矩形 26"/>
          <p:cNvSpPr/>
          <p:nvPr/>
        </p:nvSpPr>
        <p:spPr>
          <a:xfrm>
            <a:off x="2814567" y="3478427"/>
            <a:ext cx="1015921" cy="230832"/>
          </a:xfrm>
          <a:prstGeom prst="rect">
            <a:avLst/>
          </a:prstGeom>
        </p:spPr>
        <p:txBody>
          <a:bodyPr wrap="square">
            <a:spAutoFit/>
          </a:bodyPr>
          <a:lstStyle/>
          <a:p>
            <a:r>
              <a:rPr lang="zh-CN" altLang="en-US" sz="900" b="1" dirty="0">
                <a:latin typeface="微软雅黑" panose="020B0503020204020204" pitchFamily="34" charset="-122"/>
                <a:ea typeface="微软雅黑" panose="020B0503020204020204" pitchFamily="34" charset="-122"/>
              </a:rPr>
              <a:t>文本</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数据</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图像</a:t>
            </a:r>
          </a:p>
        </p:txBody>
      </p:sp>
      <p:pic>
        <p:nvPicPr>
          <p:cNvPr id="29" name="图片 28">
            <a:extLst>
              <a:ext uri="{FF2B5EF4-FFF2-40B4-BE49-F238E27FC236}">
                <a16:creationId xmlns:a16="http://schemas.microsoft.com/office/drawing/2014/main" id="{05B9BD51-4161-4B6F-A37B-34378E3C7E2D}"/>
              </a:ext>
            </a:extLst>
          </p:cNvPr>
          <p:cNvPicPr>
            <a:picLocks noChangeAspect="1"/>
          </p:cNvPicPr>
          <p:nvPr/>
        </p:nvPicPr>
        <p:blipFill rotWithShape="1">
          <a:blip r:embed="rId3"/>
          <a:srcRect b="26428"/>
          <a:stretch/>
        </p:blipFill>
        <p:spPr>
          <a:xfrm>
            <a:off x="1698283" y="2367789"/>
            <a:ext cx="659808" cy="407129"/>
          </a:xfrm>
          <a:prstGeom prst="rect">
            <a:avLst/>
          </a:prstGeom>
        </p:spPr>
      </p:pic>
      <p:pic>
        <p:nvPicPr>
          <p:cNvPr id="30" name="图片 29">
            <a:extLst>
              <a:ext uri="{FF2B5EF4-FFF2-40B4-BE49-F238E27FC236}">
                <a16:creationId xmlns:a16="http://schemas.microsoft.com/office/drawing/2014/main" id="{13529884-0D63-4836-8FC1-301FE25DC247}"/>
              </a:ext>
            </a:extLst>
          </p:cNvPr>
          <p:cNvPicPr>
            <a:picLocks noChangeAspect="1"/>
          </p:cNvPicPr>
          <p:nvPr/>
        </p:nvPicPr>
        <p:blipFill rotWithShape="1">
          <a:blip r:embed="rId4"/>
          <a:srcRect b="32300"/>
          <a:stretch/>
        </p:blipFill>
        <p:spPr>
          <a:xfrm>
            <a:off x="1751648" y="2906997"/>
            <a:ext cx="630233" cy="348780"/>
          </a:xfrm>
          <a:prstGeom prst="rect">
            <a:avLst/>
          </a:prstGeom>
        </p:spPr>
      </p:pic>
      <p:pic>
        <p:nvPicPr>
          <p:cNvPr id="31" name="图片 30">
            <a:extLst>
              <a:ext uri="{FF2B5EF4-FFF2-40B4-BE49-F238E27FC236}">
                <a16:creationId xmlns:a16="http://schemas.microsoft.com/office/drawing/2014/main" id="{17D9F927-4E52-41AD-A1AA-96A7B64D4820}"/>
              </a:ext>
            </a:extLst>
          </p:cNvPr>
          <p:cNvPicPr>
            <a:picLocks noChangeAspect="1"/>
          </p:cNvPicPr>
          <p:nvPr/>
        </p:nvPicPr>
        <p:blipFill rotWithShape="1">
          <a:blip r:embed="rId5"/>
          <a:srcRect b="30542"/>
          <a:stretch/>
        </p:blipFill>
        <p:spPr>
          <a:xfrm>
            <a:off x="1821170" y="3395188"/>
            <a:ext cx="471309" cy="386130"/>
          </a:xfrm>
          <a:prstGeom prst="rect">
            <a:avLst/>
          </a:prstGeom>
        </p:spPr>
      </p:pic>
      <p:sp>
        <p:nvSpPr>
          <p:cNvPr id="34" name="文本框 33"/>
          <p:cNvSpPr txBox="1"/>
          <p:nvPr/>
        </p:nvSpPr>
        <p:spPr>
          <a:xfrm>
            <a:off x="1530127" y="227300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临床</a:t>
            </a:r>
          </a:p>
        </p:txBody>
      </p:sp>
      <p:sp>
        <p:nvSpPr>
          <p:cNvPr id="36" name="文本框 35"/>
          <p:cNvSpPr txBox="1"/>
          <p:nvPr/>
        </p:nvSpPr>
        <p:spPr>
          <a:xfrm>
            <a:off x="1523339" y="2781945"/>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a:t>
            </a:r>
          </a:p>
        </p:txBody>
      </p:sp>
      <p:sp>
        <p:nvSpPr>
          <p:cNvPr id="37" name="矩形 36"/>
          <p:cNvSpPr/>
          <p:nvPr/>
        </p:nvSpPr>
        <p:spPr>
          <a:xfrm>
            <a:off x="1556925" y="2316187"/>
            <a:ext cx="736952" cy="1468118"/>
          </a:xfrm>
          <a:prstGeom prst="rect">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516378" y="328369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检验</a:t>
            </a:r>
          </a:p>
        </p:txBody>
      </p:sp>
      <p:graphicFrame>
        <p:nvGraphicFramePr>
          <p:cNvPr id="58" name="表格 57"/>
          <p:cNvGraphicFramePr>
            <a:graphicFrameLocks noGrp="1"/>
          </p:cNvGraphicFramePr>
          <p:nvPr>
            <p:extLst/>
          </p:nvPr>
        </p:nvGraphicFramePr>
        <p:xfrm>
          <a:off x="4092217"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卷积神经网络语义关联</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1" kern="1000" baseline="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机器学习</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54" name="图片 53">
            <a:extLst>
              <a:ext uri="{FF2B5EF4-FFF2-40B4-BE49-F238E27FC236}">
                <a16:creationId xmlns:a16="http://schemas.microsoft.com/office/drawing/2014/main" id="{002B7D49-F90B-4C38-B854-18B31B3B3D79}"/>
              </a:ext>
            </a:extLst>
          </p:cNvPr>
          <p:cNvPicPr>
            <a:picLocks noChangeAspect="1"/>
          </p:cNvPicPr>
          <p:nvPr/>
        </p:nvPicPr>
        <p:blipFill rotWithShape="1">
          <a:blip r:embed="rId6"/>
          <a:srcRect l="15653" r="19699"/>
          <a:stretch/>
        </p:blipFill>
        <p:spPr>
          <a:xfrm>
            <a:off x="4332662" y="2841877"/>
            <a:ext cx="812508" cy="686874"/>
          </a:xfrm>
          <a:prstGeom prst="rect">
            <a:avLst/>
          </a:prstGeom>
        </p:spPr>
      </p:pic>
      <p:graphicFrame>
        <p:nvGraphicFramePr>
          <p:cNvPr id="59" name="表格 58"/>
          <p:cNvGraphicFramePr>
            <a:graphicFrameLocks noGrp="1"/>
          </p:cNvGraphicFramePr>
          <p:nvPr>
            <p:extLst/>
          </p:nvPr>
        </p:nvGraphicFramePr>
        <p:xfrm>
          <a:off x="5532830" y="2316827"/>
          <a:ext cx="1077667" cy="1423931"/>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贝叶斯神经网络不确定性推理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后验概率获取</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0" name="图片 59">
            <a:extLst>
              <a:ext uri="{FF2B5EF4-FFF2-40B4-BE49-F238E27FC236}">
                <a16:creationId xmlns:a16="http://schemas.microsoft.com/office/drawing/2014/main" id="{7B43454E-C27B-4444-B5B0-39CF0BA6DCEF}"/>
              </a:ext>
            </a:extLst>
          </p:cNvPr>
          <p:cNvPicPr>
            <a:picLocks noChangeAspect="1"/>
          </p:cNvPicPr>
          <p:nvPr/>
        </p:nvPicPr>
        <p:blipFill rotWithShape="1">
          <a:blip r:embed="rId7"/>
          <a:srcRect l="4238" r="6904"/>
          <a:stretch/>
        </p:blipFill>
        <p:spPr>
          <a:xfrm>
            <a:off x="5815656" y="2877226"/>
            <a:ext cx="774357" cy="708369"/>
          </a:xfrm>
          <a:prstGeom prst="rect">
            <a:avLst/>
          </a:prstGeom>
        </p:spPr>
      </p:pic>
      <p:graphicFrame>
        <p:nvGraphicFramePr>
          <p:cNvPr id="61" name="表格 60"/>
          <p:cNvGraphicFramePr>
            <a:graphicFrameLocks noGrp="1"/>
          </p:cNvGraphicFramePr>
          <p:nvPr>
            <p:extLst/>
          </p:nvPr>
        </p:nvGraphicFramePr>
        <p:xfrm>
          <a:off x="6977571"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关节炎诊断、结构预警</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b="1" kern="1000" baseline="0" dirty="0">
                        <a:latin typeface="微软雅黑" panose="020B0503020204020204" pitchFamily="34" charset="-122"/>
                        <a:ea typeface="微软雅黑" panose="020B0503020204020204" pitchFamily="34" charset="-122"/>
                      </a:endParaRP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2" name="图片 61">
            <a:extLst>
              <a:ext uri="{FF2B5EF4-FFF2-40B4-BE49-F238E27FC236}">
                <a16:creationId xmlns:a16="http://schemas.microsoft.com/office/drawing/2014/main" id="{AA37FAF2-A9F8-4288-8A1A-48E702770E0E}"/>
              </a:ext>
            </a:extLst>
          </p:cNvPr>
          <p:cNvPicPr>
            <a:picLocks noChangeAspect="1"/>
          </p:cNvPicPr>
          <p:nvPr/>
        </p:nvPicPr>
        <p:blipFill rotWithShape="1">
          <a:blip r:embed="rId8"/>
          <a:srcRect b="8761"/>
          <a:stretch/>
        </p:blipFill>
        <p:spPr>
          <a:xfrm>
            <a:off x="6999395" y="2800977"/>
            <a:ext cx="1034018" cy="881061"/>
          </a:xfrm>
          <a:prstGeom prst="rect">
            <a:avLst/>
          </a:prstGeom>
        </p:spPr>
      </p:pic>
      <p:sp>
        <p:nvSpPr>
          <p:cNvPr id="68" name="箭头: 上 32">
            <a:extLst>
              <a:ext uri="{FF2B5EF4-FFF2-40B4-BE49-F238E27FC236}">
                <a16:creationId xmlns:a16="http://schemas.microsoft.com/office/drawing/2014/main" id="{8106F88E-AE6F-47C1-826A-7CA231C4BCF3}"/>
              </a:ext>
            </a:extLst>
          </p:cNvPr>
          <p:cNvSpPr/>
          <p:nvPr/>
        </p:nvSpPr>
        <p:spPr>
          <a:xfrm>
            <a:off x="3061981" y="3771255"/>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69" name="箭头: 上 32">
            <a:extLst>
              <a:ext uri="{FF2B5EF4-FFF2-40B4-BE49-F238E27FC236}">
                <a16:creationId xmlns:a16="http://schemas.microsoft.com/office/drawing/2014/main" id="{8106F88E-AE6F-47C1-826A-7CA231C4BCF3}"/>
              </a:ext>
            </a:extLst>
          </p:cNvPr>
          <p:cNvSpPr/>
          <p:nvPr/>
        </p:nvSpPr>
        <p:spPr>
          <a:xfrm>
            <a:off x="4484947" y="3770229"/>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8106F88E-AE6F-47C1-826A-7CA231C4BCF3}"/>
              </a:ext>
            </a:extLst>
          </p:cNvPr>
          <p:cNvSpPr/>
          <p:nvPr/>
        </p:nvSpPr>
        <p:spPr>
          <a:xfrm>
            <a:off x="5974057" y="3784304"/>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1" name="箭头: 上 32">
            <a:extLst>
              <a:ext uri="{FF2B5EF4-FFF2-40B4-BE49-F238E27FC236}">
                <a16:creationId xmlns:a16="http://schemas.microsoft.com/office/drawing/2014/main" id="{8106F88E-AE6F-47C1-826A-7CA231C4BCF3}"/>
              </a:ext>
            </a:extLst>
          </p:cNvPr>
          <p:cNvSpPr/>
          <p:nvPr/>
        </p:nvSpPr>
        <p:spPr>
          <a:xfrm>
            <a:off x="7405504" y="3796652"/>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610B1225-9126-46FB-9211-081348F6EE75}"/>
              </a:ext>
            </a:extLst>
          </p:cNvPr>
          <p:cNvSpPr/>
          <p:nvPr/>
        </p:nvSpPr>
        <p:spPr>
          <a:xfrm>
            <a:off x="1555527" y="4569893"/>
            <a:ext cx="6499711" cy="325170"/>
          </a:xfrm>
          <a:prstGeom prst="rect">
            <a:avLst/>
          </a:prstGeom>
          <a:ln w="19050">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spc="200" dirty="0">
                <a:solidFill>
                  <a:srgbClr val="0067AC"/>
                </a:solidFill>
                <a:latin typeface="微软雅黑" panose="020B0503020204020204" pitchFamily="34" charset="-122"/>
                <a:ea typeface="微软雅黑" panose="020B0503020204020204" pitchFamily="34" charset="-122"/>
              </a:rPr>
              <a:t>多源医学数据统一语义的关系建模和推理</a:t>
            </a:r>
          </a:p>
        </p:txBody>
      </p:sp>
      <p:sp>
        <p:nvSpPr>
          <p:cNvPr id="74" name="右箭头 73"/>
          <p:cNvSpPr/>
          <p:nvPr/>
        </p:nvSpPr>
        <p:spPr>
          <a:xfrm>
            <a:off x="3834429" y="284612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右箭头 74"/>
          <p:cNvSpPr/>
          <p:nvPr/>
        </p:nvSpPr>
        <p:spPr>
          <a:xfrm>
            <a:off x="2397876" y="2800977"/>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5271262" y="2825490"/>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右箭头 76"/>
          <p:cNvSpPr/>
          <p:nvPr/>
        </p:nvSpPr>
        <p:spPr>
          <a:xfrm>
            <a:off x="6736250" y="282448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flipV="1">
            <a:off x="1555527" y="2794222"/>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1555527" y="3285581"/>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flipH="1">
            <a:off x="3179388" y="3780198"/>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物理层统一</a:t>
            </a:r>
          </a:p>
        </p:txBody>
      </p:sp>
      <p:sp>
        <p:nvSpPr>
          <p:cNvPr id="82" name="矩形 81"/>
          <p:cNvSpPr/>
          <p:nvPr/>
        </p:nvSpPr>
        <p:spPr>
          <a:xfrm flipH="1">
            <a:off x="458843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逻辑层统一</a:t>
            </a:r>
          </a:p>
        </p:txBody>
      </p:sp>
      <p:sp>
        <p:nvSpPr>
          <p:cNvPr id="83" name="矩形 82"/>
          <p:cNvSpPr/>
          <p:nvPr/>
        </p:nvSpPr>
        <p:spPr>
          <a:xfrm flipH="1">
            <a:off x="608444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分析层统一</a:t>
            </a:r>
          </a:p>
        </p:txBody>
      </p:sp>
      <p:sp>
        <p:nvSpPr>
          <p:cNvPr id="84" name="矩形 83"/>
          <p:cNvSpPr/>
          <p:nvPr/>
        </p:nvSpPr>
        <p:spPr>
          <a:xfrm flipH="1">
            <a:off x="7515893" y="3812214"/>
            <a:ext cx="111230" cy="707886"/>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医学应用</a:t>
            </a:r>
          </a:p>
        </p:txBody>
      </p:sp>
      <p:sp>
        <p:nvSpPr>
          <p:cNvPr id="40" name="矩形 39"/>
          <p:cNvSpPr/>
          <p:nvPr/>
        </p:nvSpPr>
        <p:spPr>
          <a:xfrm>
            <a:off x="3995059" y="2160231"/>
            <a:ext cx="1293527" cy="1708241"/>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8494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知识图谱构建</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矩形 1"/>
          <p:cNvSpPr/>
          <p:nvPr/>
        </p:nvSpPr>
        <p:spPr>
          <a:xfrm>
            <a:off x="42902" y="1275833"/>
            <a:ext cx="1569660" cy="369332"/>
          </a:xfrm>
          <a:prstGeom prst="rect">
            <a:avLst/>
          </a:prstGeom>
        </p:spPr>
        <p:txBody>
          <a:bodyPr wrap="none">
            <a:spAutoFit/>
          </a:bodyPr>
          <a:lstStyle/>
          <a:p>
            <a:r>
              <a:rPr lang="zh-CN" altLang="en-US" b="1" dirty="0" smtClean="0"/>
              <a:t>一、层</a:t>
            </a:r>
            <a:r>
              <a:rPr lang="zh-CN" altLang="en-US" b="1" dirty="0"/>
              <a:t>级构建</a:t>
            </a:r>
          </a:p>
        </p:txBody>
      </p:sp>
      <p:pic>
        <p:nvPicPr>
          <p:cNvPr id="9" name="图片 8"/>
          <p:cNvPicPr>
            <a:picLocks noChangeAspect="1"/>
          </p:cNvPicPr>
          <p:nvPr/>
        </p:nvPicPr>
        <p:blipFill rotWithShape="1">
          <a:blip r:embed="rId3"/>
          <a:srcRect l="5056"/>
          <a:stretch/>
        </p:blipFill>
        <p:spPr>
          <a:xfrm>
            <a:off x="3750653" y="932934"/>
            <a:ext cx="1809482" cy="5345946"/>
          </a:xfrm>
          <a:prstGeom prst="rect">
            <a:avLst/>
          </a:prstGeom>
        </p:spPr>
      </p:pic>
      <p:sp>
        <p:nvSpPr>
          <p:cNvPr id="10" name="内容占位符 2"/>
          <p:cNvSpPr txBox="1">
            <a:spLocks/>
          </p:cNvSpPr>
          <p:nvPr/>
        </p:nvSpPr>
        <p:spPr>
          <a:xfrm>
            <a:off x="76200" y="1800224"/>
            <a:ext cx="2806700" cy="2363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zh-CN" altLang="en-US" sz="1300" dirty="0" smtClean="0"/>
              <a:t>确立层级关系</a:t>
            </a:r>
            <a:endParaRPr lang="en-US" altLang="zh-CN" sz="1300" dirty="0" smtClean="0"/>
          </a:p>
          <a:p>
            <a:pPr marL="0" indent="0">
              <a:buFont typeface="Arial" panose="020B0604020202020204" pitchFamily="34" charset="0"/>
              <a:buNone/>
            </a:pPr>
            <a:r>
              <a:rPr lang="en-US" altLang="zh-CN" sz="1300" dirty="0" smtClean="0"/>
              <a:t>      </a:t>
            </a:r>
            <a:r>
              <a:rPr lang="zh-CN" altLang="en-US" sz="1300" dirty="0" smtClean="0"/>
              <a:t>层级关系既明确了实体之间的上</a:t>
            </a:r>
            <a:r>
              <a:rPr lang="en-US" altLang="zh-CN" sz="1300" dirty="0" smtClean="0">
                <a:solidFill>
                  <a:schemeClr val="bg1"/>
                </a:solidFill>
              </a:rPr>
              <a:t>___</a:t>
            </a:r>
            <a:r>
              <a:rPr lang="zh-CN" altLang="en-US" sz="1300" dirty="0" smtClean="0"/>
              <a:t>下级关系，又能为之后的知识填</a:t>
            </a:r>
            <a:r>
              <a:rPr lang="en-US" altLang="zh-CN" sz="1300" dirty="0" smtClean="0">
                <a:solidFill>
                  <a:schemeClr val="bg1"/>
                </a:solidFill>
              </a:rPr>
              <a:t>___</a:t>
            </a:r>
            <a:r>
              <a:rPr lang="zh-CN" altLang="en-US" sz="1300" dirty="0" smtClean="0"/>
              <a:t>充提供便利</a:t>
            </a:r>
            <a:endParaRPr lang="en-US" altLang="zh-CN" sz="1300" dirty="0" smtClean="0"/>
          </a:p>
          <a:p>
            <a:r>
              <a:rPr lang="zh-CN" altLang="en-US" sz="1300" dirty="0" smtClean="0"/>
              <a:t>本体库</a:t>
            </a:r>
            <a:endParaRPr lang="en-US" altLang="zh-CN" sz="1300" dirty="0" smtClean="0"/>
          </a:p>
          <a:p>
            <a:pPr marL="0" indent="0">
              <a:buNone/>
            </a:pPr>
            <a:r>
              <a:rPr lang="zh-CN" altLang="en-US" sz="1300" dirty="0">
                <a:latin typeface="微软雅黑 Light" panose="020B0502040204020203" pitchFamily="34" charset="-122"/>
                <a:ea typeface="微软雅黑 Light" panose="020B0502040204020203" pitchFamily="34" charset="-122"/>
              </a:rPr>
              <a:t> </a:t>
            </a:r>
            <a:r>
              <a:rPr lang="zh-CN" altLang="en-US" sz="1300" dirty="0" smtClean="0">
                <a:latin typeface="微软雅黑 Light" panose="020B0502040204020203" pitchFamily="34" charset="-122"/>
                <a:ea typeface="微软雅黑 Light" panose="020B0502040204020203" pitchFamily="34" charset="-122"/>
              </a:rPr>
              <a:t>    </a:t>
            </a:r>
            <a:r>
              <a:rPr lang="en-US" altLang="zh-CN" sz="1300" dirty="0" smtClean="0">
                <a:latin typeface="微软雅黑 Light" panose="020B0502040204020203" pitchFamily="34" charset="-122"/>
                <a:ea typeface="微软雅黑 Light" panose="020B0502040204020203" pitchFamily="34" charset="-122"/>
              </a:rPr>
              <a:t>Disease Ontology</a:t>
            </a:r>
            <a:r>
              <a:rPr lang="zh-CN" altLang="en-US" sz="1300" dirty="0" smtClean="0">
                <a:latin typeface="微软雅黑 Light" panose="020B0502040204020203" pitchFamily="34" charset="-122"/>
                <a:ea typeface="微软雅黑 Light" panose="020B0502040204020203" pitchFamily="34" charset="-122"/>
              </a:rPr>
              <a:t>、</a:t>
            </a:r>
            <a:r>
              <a:rPr lang="en-US" altLang="zh-CN" sz="1300" dirty="0" err="1" smtClean="0">
                <a:latin typeface="微软雅黑 Light" panose="020B0502040204020203" pitchFamily="34" charset="-122"/>
                <a:ea typeface="微软雅黑 Light" panose="020B0502040204020203" pitchFamily="34" charset="-122"/>
              </a:rPr>
              <a:t>Dbpedia</a:t>
            </a:r>
            <a:r>
              <a:rPr lang="zh-CN" altLang="en-US" sz="1300" dirty="0" smtClean="0">
                <a:latin typeface="微软雅黑 Light" panose="020B0502040204020203" pitchFamily="34" charset="-122"/>
                <a:ea typeface="微软雅黑 Light" panose="020B0502040204020203" pitchFamily="34" charset="-122"/>
              </a:rPr>
              <a:t>等</a:t>
            </a:r>
            <a:endParaRPr lang="en-US" altLang="zh-CN" sz="1300" dirty="0" smtClean="0"/>
          </a:p>
          <a:p>
            <a:r>
              <a:rPr lang="zh-CN" altLang="en-US" sz="1300" dirty="0" smtClean="0"/>
              <a:t>在线百科</a:t>
            </a:r>
            <a:endParaRPr lang="en-US" altLang="zh-CN" sz="1300" dirty="0"/>
          </a:p>
          <a:p>
            <a:pPr marL="0" indent="0">
              <a:buNone/>
            </a:pPr>
            <a:r>
              <a:rPr lang="zh-CN" altLang="en-US" sz="1300" dirty="0" smtClean="0">
                <a:latin typeface="微软雅黑 Light" panose="020B0502040204020203" pitchFamily="34" charset="-122"/>
                <a:ea typeface="微软雅黑 Light" panose="020B0502040204020203" pitchFamily="34" charset="-122"/>
              </a:rPr>
              <a:t>     维基百科、百度百科、互动百科</a:t>
            </a:r>
            <a:endParaRPr lang="zh-CN" altLang="en-US" sz="1300"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6142529" y="1259506"/>
            <a:ext cx="1569660" cy="369332"/>
          </a:xfrm>
          <a:prstGeom prst="rect">
            <a:avLst/>
          </a:prstGeom>
        </p:spPr>
        <p:txBody>
          <a:bodyPr wrap="none">
            <a:spAutoFit/>
          </a:bodyPr>
          <a:lstStyle/>
          <a:p>
            <a:r>
              <a:rPr lang="zh-CN" altLang="en-US" b="1" dirty="0" smtClean="0"/>
              <a:t>二、知</a:t>
            </a:r>
            <a:r>
              <a:rPr lang="zh-CN" altLang="en-US" b="1" dirty="0"/>
              <a:t>识获取</a:t>
            </a:r>
          </a:p>
        </p:txBody>
      </p:sp>
      <p:sp>
        <p:nvSpPr>
          <p:cNvPr id="5" name="矩形 4"/>
          <p:cNvSpPr/>
          <p:nvPr/>
        </p:nvSpPr>
        <p:spPr>
          <a:xfrm>
            <a:off x="6035346" y="1783897"/>
            <a:ext cx="2921809" cy="1692771"/>
          </a:xfrm>
          <a:prstGeom prst="rect">
            <a:avLst/>
          </a:prstGeom>
        </p:spPr>
        <p:txBody>
          <a:bodyPr wrap="square">
            <a:spAutoFit/>
          </a:bodyPr>
          <a:lstStyle/>
          <a:p>
            <a:r>
              <a:rPr lang="zh-CN" altLang="en-US" sz="1300" dirty="0"/>
              <a:t>利用在线百科数据与医学领域行业知识库填充知识</a:t>
            </a:r>
            <a:endParaRPr lang="en-US" altLang="zh-CN" sz="1300" dirty="0"/>
          </a:p>
          <a:p>
            <a:endParaRPr lang="en-US" altLang="zh-CN" sz="1300" dirty="0"/>
          </a:p>
          <a:p>
            <a:pPr marL="285750" indent="-285750">
              <a:buSzPct val="70000"/>
              <a:buFont typeface="Wingdings" charset="2"/>
              <a:buChar char="l"/>
            </a:pPr>
            <a:r>
              <a:rPr lang="zh-CN" altLang="en-US" sz="1300" dirty="0"/>
              <a:t>在线百</a:t>
            </a:r>
            <a:r>
              <a:rPr lang="zh-CN" altLang="en-US" sz="1300" dirty="0" smtClean="0"/>
              <a:t>科</a:t>
            </a:r>
            <a:endParaRPr lang="en-US" altLang="zh-CN" sz="1300" dirty="0" smtClean="0"/>
          </a:p>
          <a:p>
            <a:r>
              <a:rPr lang="zh-CN" altLang="en-US" sz="1300" dirty="0">
                <a:latin typeface="微软雅黑 Light" panose="020B0502040204020203" pitchFamily="34" charset="-122"/>
                <a:ea typeface="微软雅黑 Light" panose="020B0502040204020203" pitchFamily="34" charset="-122"/>
              </a:rPr>
              <a:t> </a:t>
            </a:r>
            <a:r>
              <a:rPr lang="zh-CN" altLang="en-US" sz="1300" dirty="0" smtClean="0">
                <a:latin typeface="微软雅黑 Light" panose="020B0502040204020203" pitchFamily="34" charset="-122"/>
                <a:ea typeface="微软雅黑 Light" panose="020B0502040204020203" pitchFamily="34" charset="-122"/>
              </a:rPr>
              <a:t>     维</a:t>
            </a:r>
            <a:r>
              <a:rPr lang="zh-CN" altLang="en-US" sz="1300" dirty="0">
                <a:latin typeface="微软雅黑 Light" panose="020B0502040204020203" pitchFamily="34" charset="-122"/>
                <a:ea typeface="微软雅黑 Light" panose="020B0502040204020203" pitchFamily="34" charset="-122"/>
              </a:rPr>
              <a:t>基百科、百度百科、互动百科</a:t>
            </a:r>
            <a:endParaRPr lang="en-US" altLang="zh-CN" sz="1300" dirty="0">
              <a:latin typeface="微软雅黑 Light" panose="020B0502040204020203" pitchFamily="34" charset="-122"/>
              <a:ea typeface="微软雅黑 Light" panose="020B0502040204020203" pitchFamily="34" charset="-122"/>
            </a:endParaRPr>
          </a:p>
          <a:p>
            <a:pPr lvl="1"/>
            <a:endParaRPr lang="en-US" altLang="zh-CN" sz="1300" dirty="0"/>
          </a:p>
          <a:p>
            <a:pPr marL="285750" indent="-285750">
              <a:buSzPct val="70000"/>
              <a:buFont typeface="Wingdings" charset="2"/>
              <a:buChar char="l"/>
            </a:pPr>
            <a:r>
              <a:rPr lang="zh-CN" altLang="en-US" sz="1300" dirty="0"/>
              <a:t>行业知识</a:t>
            </a:r>
            <a:r>
              <a:rPr lang="zh-CN" altLang="en-US" sz="1300" dirty="0" smtClean="0"/>
              <a:t>库</a:t>
            </a:r>
            <a:endParaRPr lang="en-US" altLang="zh-CN" sz="1300" dirty="0" smtClean="0"/>
          </a:p>
          <a:p>
            <a:r>
              <a:rPr lang="zh-CN" altLang="en-US" sz="1300" dirty="0">
                <a:latin typeface="微软雅黑 Light" panose="020B0502040204020203" pitchFamily="34" charset="-122"/>
                <a:ea typeface="微软雅黑 Light" panose="020B0502040204020203" pitchFamily="34" charset="-122"/>
              </a:rPr>
              <a:t> </a:t>
            </a:r>
            <a:r>
              <a:rPr lang="zh-CN" altLang="en-US" sz="1300" dirty="0" smtClean="0">
                <a:latin typeface="微软雅黑 Light" panose="020B0502040204020203" pitchFamily="34" charset="-122"/>
                <a:ea typeface="微软雅黑 Light" panose="020B0502040204020203" pitchFamily="34" charset="-122"/>
              </a:rPr>
              <a:t>     三</a:t>
            </a:r>
            <a:r>
              <a:rPr lang="zh-CN" altLang="en-US" sz="1300" dirty="0">
                <a:latin typeface="微软雅黑 Light" panose="020B0502040204020203" pitchFamily="34" charset="-122"/>
                <a:ea typeface="微软雅黑 Light" panose="020B0502040204020203" pitchFamily="34" charset="-122"/>
              </a:rPr>
              <a:t>九健康、中国疾病知识总库</a:t>
            </a:r>
            <a:endParaRPr lang="en-US" altLang="zh-CN" sz="1300" dirty="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4"/>
          <a:stretch>
            <a:fillRect/>
          </a:stretch>
        </p:blipFill>
        <p:spPr>
          <a:xfrm>
            <a:off x="5560135" y="3632994"/>
            <a:ext cx="3570264" cy="2183427"/>
          </a:xfrm>
          <a:prstGeom prst="rect">
            <a:avLst/>
          </a:prstGeom>
        </p:spPr>
      </p:pic>
      <p:pic>
        <p:nvPicPr>
          <p:cNvPr id="17" name="图片 16"/>
          <p:cNvPicPr>
            <a:picLocks noChangeAspect="1"/>
          </p:cNvPicPr>
          <p:nvPr/>
        </p:nvPicPr>
        <p:blipFill rotWithShape="1">
          <a:blip r:embed="rId5"/>
          <a:srcRect l="7237" r="20381"/>
          <a:stretch/>
        </p:blipFill>
        <p:spPr>
          <a:xfrm>
            <a:off x="2743934" y="932934"/>
            <a:ext cx="1283369" cy="5345946"/>
          </a:xfrm>
          <a:prstGeom prst="rect">
            <a:avLst/>
          </a:prstGeom>
        </p:spPr>
      </p:pic>
    </p:spTree>
    <p:extLst>
      <p:ext uri="{BB962C8B-B14F-4D97-AF65-F5344CB8AC3E}">
        <p14:creationId xmlns:p14="http://schemas.microsoft.com/office/powerpoint/2010/main" val="1167287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2630370" y="1326528"/>
            <a:ext cx="480000" cy="480000"/>
          </a:xfrm>
          <a:prstGeom prst="round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ctr"/>
          <a:lstStyle/>
          <a:p>
            <a:pPr algn="ctr" defTabSz="685732"/>
            <a:r>
              <a:rPr lang="en-US" altLang="zh-CN" sz="2400" dirty="0"/>
              <a:t>1</a:t>
            </a:r>
            <a:endParaRPr lang="zh-CN" altLang="en-US" sz="2400" dirty="0"/>
          </a:p>
        </p:txBody>
      </p:sp>
      <p:sp>
        <p:nvSpPr>
          <p:cNvPr id="35" name="圆角矩形 34"/>
          <p:cNvSpPr/>
          <p:nvPr/>
        </p:nvSpPr>
        <p:spPr>
          <a:xfrm>
            <a:off x="2633721" y="2194379"/>
            <a:ext cx="480000" cy="480000"/>
          </a:xfrm>
          <a:prstGeom prst="round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ctr"/>
          <a:lstStyle/>
          <a:p>
            <a:pPr algn="ctr" defTabSz="685732"/>
            <a:r>
              <a:rPr lang="en-US" altLang="zh-CN" sz="2400" dirty="0"/>
              <a:t>2</a:t>
            </a:r>
            <a:endParaRPr lang="zh-CN" altLang="en-US" sz="2400" dirty="0"/>
          </a:p>
        </p:txBody>
      </p:sp>
      <p:sp>
        <p:nvSpPr>
          <p:cNvPr id="36" name="圆角矩形 35"/>
          <p:cNvSpPr/>
          <p:nvPr/>
        </p:nvSpPr>
        <p:spPr>
          <a:xfrm>
            <a:off x="2630370" y="3088832"/>
            <a:ext cx="480000" cy="480000"/>
          </a:xfrm>
          <a:prstGeom prst="round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ctr"/>
          <a:lstStyle/>
          <a:p>
            <a:pPr algn="ctr" defTabSz="685732"/>
            <a:r>
              <a:rPr lang="en-US" altLang="zh-CN" sz="2400" dirty="0"/>
              <a:t>3</a:t>
            </a:r>
            <a:endParaRPr lang="zh-CN" altLang="en-US" sz="2400" dirty="0"/>
          </a:p>
        </p:txBody>
      </p:sp>
      <p:sp>
        <p:nvSpPr>
          <p:cNvPr id="37" name="圆角矩形 36"/>
          <p:cNvSpPr/>
          <p:nvPr/>
        </p:nvSpPr>
        <p:spPr>
          <a:xfrm>
            <a:off x="2630370" y="3960191"/>
            <a:ext cx="480000" cy="480000"/>
          </a:xfrm>
          <a:prstGeom prst="round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ctr"/>
          <a:lstStyle/>
          <a:p>
            <a:pPr algn="ctr" defTabSz="685732"/>
            <a:r>
              <a:rPr lang="en-US" altLang="zh-CN" sz="2400" dirty="0"/>
              <a:t>4</a:t>
            </a:r>
            <a:endParaRPr lang="zh-CN" altLang="en-US" sz="2400" dirty="0"/>
          </a:p>
        </p:txBody>
      </p:sp>
      <p:sp>
        <p:nvSpPr>
          <p:cNvPr id="38" name="圆角矩形 37"/>
          <p:cNvSpPr/>
          <p:nvPr/>
        </p:nvSpPr>
        <p:spPr>
          <a:xfrm>
            <a:off x="2633721" y="4831549"/>
            <a:ext cx="480000" cy="480000"/>
          </a:xfrm>
          <a:prstGeom prst="round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ctr"/>
          <a:lstStyle/>
          <a:p>
            <a:pPr algn="ctr" defTabSz="685732"/>
            <a:r>
              <a:rPr lang="en-US" altLang="zh-CN" sz="2400" dirty="0"/>
              <a:t>5</a:t>
            </a:r>
            <a:endParaRPr lang="zh-CN" altLang="en-US" sz="2400" dirty="0"/>
          </a:p>
        </p:txBody>
      </p:sp>
      <p:sp>
        <p:nvSpPr>
          <p:cNvPr id="39" name="矩形 38"/>
          <p:cNvSpPr/>
          <p:nvPr/>
        </p:nvSpPr>
        <p:spPr>
          <a:xfrm>
            <a:off x="848179" y="147073"/>
            <a:ext cx="1806905" cy="502766"/>
          </a:xfrm>
          <a:prstGeom prst="rect">
            <a:avLst/>
          </a:prstGeom>
        </p:spPr>
        <p:txBody>
          <a:bodyPr wrap="none">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汇报提纲</a:t>
            </a:r>
            <a:endPar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3159906" y="1806528"/>
            <a:ext cx="3840000" cy="0"/>
          </a:xfrm>
          <a:prstGeom prst="line">
            <a:avLst/>
          </a:prstGeom>
          <a:ln w="952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159906" y="2674379"/>
            <a:ext cx="3840000" cy="0"/>
          </a:xfrm>
          <a:prstGeom prst="line">
            <a:avLst/>
          </a:prstGeom>
          <a:ln w="952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159906" y="3575072"/>
            <a:ext cx="3840000" cy="0"/>
          </a:xfrm>
          <a:prstGeom prst="line">
            <a:avLst/>
          </a:prstGeom>
          <a:ln w="952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159906" y="4438268"/>
            <a:ext cx="3840000" cy="0"/>
          </a:xfrm>
          <a:prstGeom prst="line">
            <a:avLst/>
          </a:prstGeom>
          <a:ln w="952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159906" y="5311549"/>
            <a:ext cx="3840000" cy="0"/>
          </a:xfrm>
          <a:prstGeom prst="line">
            <a:avLst/>
          </a:prstGeom>
          <a:ln w="9525">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25504" y="1367718"/>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项目</a:t>
            </a:r>
            <a:r>
              <a:rPr lang="zh-CN" altLang="en-US" sz="2400" b="1" dirty="0" smtClean="0">
                <a:latin typeface="微软雅黑" panose="020B0503020204020204" pitchFamily="34" charset="-122"/>
                <a:ea typeface="微软雅黑" panose="020B0503020204020204" pitchFamily="34" charset="-122"/>
              </a:rPr>
              <a:t>背景</a:t>
            </a:r>
            <a:endParaRPr lang="zh-CN" altLang="en-US"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358455" y="2194379"/>
            <a:ext cx="203132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sp>
        <p:nvSpPr>
          <p:cNvPr id="16" name="文本框 15"/>
          <p:cNvSpPr txBox="1"/>
          <p:nvPr/>
        </p:nvSpPr>
        <p:spPr>
          <a:xfrm>
            <a:off x="3390461" y="3095071"/>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技术路线和研究目标</a:t>
            </a:r>
          </a:p>
        </p:txBody>
      </p:sp>
      <p:sp>
        <p:nvSpPr>
          <p:cNvPr id="17" name="文本框 16"/>
          <p:cNvSpPr txBox="1"/>
          <p:nvPr/>
        </p:nvSpPr>
        <p:spPr>
          <a:xfrm>
            <a:off x="3262221" y="4871494"/>
            <a:ext cx="3108543" cy="461665"/>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支撑条件和工作基础</a:t>
            </a:r>
          </a:p>
        </p:txBody>
      </p:sp>
      <p:sp>
        <p:nvSpPr>
          <p:cNvPr id="18" name="文本框 17"/>
          <p:cNvSpPr txBox="1"/>
          <p:nvPr/>
        </p:nvSpPr>
        <p:spPr>
          <a:xfrm>
            <a:off x="3390461" y="3995763"/>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主要创新点</a:t>
            </a:r>
          </a:p>
        </p:txBody>
      </p:sp>
      <p:sp>
        <p:nvSpPr>
          <p:cNvPr id="3" name="文本框 2"/>
          <p:cNvSpPr txBox="1"/>
          <p:nvPr/>
        </p:nvSpPr>
        <p:spPr>
          <a:xfrm>
            <a:off x="1900607" y="803517"/>
            <a:ext cx="646331" cy="369332"/>
          </a:xfrm>
          <a:prstGeom prst="rect">
            <a:avLst/>
          </a:prstGeom>
          <a:noFill/>
        </p:spPr>
        <p:txBody>
          <a:bodyPr wrap="none" rtlCol="0">
            <a:spAutoFit/>
          </a:bodyPr>
          <a:lstStyle/>
          <a:p>
            <a:r>
              <a:rPr lang="zh-CN" altLang="en-US" dirty="0" smtClean="0">
                <a:solidFill>
                  <a:srgbClr val="FF0000"/>
                </a:solidFill>
              </a:rPr>
              <a:t>调整</a:t>
            </a:r>
            <a:endParaRPr lang="zh-CN" altLang="en-US" dirty="0">
              <a:solidFill>
                <a:srgbClr val="FF0000"/>
              </a:solidFill>
            </a:endParaRPr>
          </a:p>
        </p:txBody>
      </p:sp>
    </p:spTree>
    <p:extLst>
      <p:ext uri="{BB962C8B-B14F-4D97-AF65-F5344CB8AC3E}">
        <p14:creationId xmlns:p14="http://schemas.microsoft.com/office/powerpoint/2010/main" val="41833166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知识图谱构建</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矩形 1"/>
          <p:cNvSpPr/>
          <p:nvPr/>
        </p:nvSpPr>
        <p:spPr>
          <a:xfrm>
            <a:off x="172111" y="808693"/>
            <a:ext cx="4108817" cy="369332"/>
          </a:xfrm>
          <a:prstGeom prst="rect">
            <a:avLst/>
          </a:prstGeom>
        </p:spPr>
        <p:txBody>
          <a:bodyPr wrap="none">
            <a:spAutoFit/>
          </a:bodyPr>
          <a:lstStyle/>
          <a:p>
            <a:r>
              <a:rPr lang="zh-CN" altLang="en-US" b="1" dirty="0" smtClean="0"/>
              <a:t>三、</a:t>
            </a:r>
            <a:r>
              <a:rPr lang="zh-CN" altLang="en-US" dirty="0">
                <a:latin typeface="SimHei" charset="-122"/>
                <a:ea typeface="SimHei" charset="-122"/>
                <a:cs typeface="SimHei" charset="-122"/>
              </a:rPr>
              <a:t>实体：命名实体识别与同义词识别</a:t>
            </a:r>
            <a:endParaRPr lang="en-US" altLang="zh-CN" dirty="0">
              <a:latin typeface="SimHei" charset="-122"/>
              <a:ea typeface="SimHei" charset="-122"/>
              <a:cs typeface="SimHei" charset="-122"/>
            </a:endParaRPr>
          </a:p>
        </p:txBody>
      </p:sp>
      <p:grpSp>
        <p:nvGrpSpPr>
          <p:cNvPr id="11" name="组 10"/>
          <p:cNvGrpSpPr/>
          <p:nvPr/>
        </p:nvGrpSpPr>
        <p:grpSpPr>
          <a:xfrm>
            <a:off x="337930" y="1213912"/>
            <a:ext cx="4303644" cy="2275053"/>
            <a:chOff x="190377" y="1623672"/>
            <a:chExt cx="6286078" cy="3033404"/>
          </a:xfrm>
        </p:grpSpPr>
        <p:sp>
          <p:nvSpPr>
            <p:cNvPr id="12" name="MH_SubTitle_1"/>
            <p:cNvSpPr>
              <a:spLocks noChangeArrowheads="1"/>
            </p:cNvSpPr>
            <p:nvPr/>
          </p:nvSpPr>
          <p:spPr bwMode="auto">
            <a:xfrm>
              <a:off x="190377" y="1623672"/>
              <a:ext cx="5283331"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为什么做</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14" name="矩形 13"/>
            <p:cNvSpPr/>
            <p:nvPr/>
          </p:nvSpPr>
          <p:spPr>
            <a:xfrm>
              <a:off x="190377" y="2100479"/>
              <a:ext cx="6286078" cy="2556597"/>
            </a:xfrm>
            <a:prstGeom prst="rect">
              <a:avLst/>
            </a:prstGeom>
          </p:spPr>
          <p:txBody>
            <a:bodyPr wrap="square">
              <a:spAutoFit/>
            </a:bodyPr>
            <a:lstStyle/>
            <a:p>
              <a:pPr algn="just">
                <a:lnSpc>
                  <a:spcPct val="120000"/>
                </a:lnSpc>
                <a:spcBef>
                  <a:spcPts val="450"/>
                </a:spcBef>
                <a:spcAft>
                  <a:spcPts val="450"/>
                </a:spcAft>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医学命名实体是构建知识图谱的</a:t>
              </a:r>
              <a:r>
                <a:rPr lang="zh-CN" altLang="en-US" sz="1300" dirty="0">
                  <a:solidFill>
                    <a:srgbClr val="200AA4"/>
                  </a:solidFill>
                  <a:latin typeface="黑体" panose="02010609060101010101" pitchFamily="49" charset="-122"/>
                  <a:ea typeface="黑体" panose="02010609060101010101" pitchFamily="49" charset="-122"/>
                </a:rPr>
                <a:t>必要组成部分</a:t>
              </a:r>
              <a:endParaRPr lang="en-US" altLang="zh-CN" sz="1300" dirty="0">
                <a:solidFill>
                  <a:srgbClr val="200AA4"/>
                </a:solidFill>
                <a:latin typeface="黑体" panose="02010609060101010101" pitchFamily="49" charset="-122"/>
                <a:ea typeface="黑体" panose="02010609060101010101" pitchFamily="49" charset="-122"/>
              </a:endParaRPr>
            </a:p>
            <a:p>
              <a:pPr algn="just">
                <a:lnSpc>
                  <a:spcPct val="120000"/>
                </a:lnSpc>
                <a:spcBef>
                  <a:spcPts val="450"/>
                </a:spcBef>
                <a:spcAft>
                  <a:spcPts val="450"/>
                </a:spcAft>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医学</a:t>
              </a:r>
              <a:r>
                <a:rPr lang="zh-CN" altLang="en-US" sz="1300" dirty="0">
                  <a:solidFill>
                    <a:srgbClr val="200AA4"/>
                  </a:solidFill>
                  <a:latin typeface="黑体" panose="02010609060101010101" pitchFamily="49" charset="-122"/>
                  <a:ea typeface="黑体" panose="02010609060101010101" pitchFamily="49" charset="-122"/>
                </a:rPr>
                <a:t>实体构成</a:t>
              </a:r>
              <a:r>
                <a:rPr lang="zh-CN" altLang="en-US" sz="1300" dirty="0">
                  <a:latin typeface="黑体" panose="02010609060101010101" pitchFamily="49" charset="-122"/>
                  <a:ea typeface="黑体" panose="02010609060101010101" pitchFamily="49" charset="-122"/>
                </a:rPr>
                <a:t>较为复杂，比如疾病名称存在大量的嵌套、别名、缩略词等问题，没有严格构词规律可以遵循</a:t>
              </a:r>
              <a:endParaRPr lang="en-US" altLang="zh-CN" sz="1300" dirty="0">
                <a:latin typeface="黑体" panose="02010609060101010101" pitchFamily="49" charset="-122"/>
                <a:ea typeface="黑体" panose="02010609060101010101" pitchFamily="49" charset="-122"/>
              </a:endParaRPr>
            </a:p>
            <a:p>
              <a:pPr algn="just">
                <a:lnSpc>
                  <a:spcPct val="120000"/>
                </a:lnSpc>
                <a:spcBef>
                  <a:spcPts val="450"/>
                </a:spcBef>
                <a:spcAft>
                  <a:spcPts val="450"/>
                </a:spcAft>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在不同领域、场景下，病历实体的</a:t>
              </a:r>
              <a:r>
                <a:rPr lang="zh-CN" altLang="en-US" sz="1300" dirty="0">
                  <a:solidFill>
                    <a:srgbClr val="200AA4"/>
                  </a:solidFill>
                  <a:latin typeface="黑体" panose="02010609060101010101" pitchFamily="49" charset="-122"/>
                  <a:ea typeface="黑体" panose="02010609060101010101" pitchFamily="49" charset="-122"/>
                </a:rPr>
                <a:t>外延有差异</a:t>
              </a:r>
              <a:r>
                <a:rPr lang="zh-CN" altLang="en-US" sz="1300" dirty="0">
                  <a:latin typeface="黑体" panose="02010609060101010101" pitchFamily="49" charset="-122"/>
                  <a:ea typeface="黑体" panose="02010609060101010101" pitchFamily="49" charset="-122"/>
                </a:rPr>
                <a:t>，进行类别标注时存在分类模糊的问题</a:t>
              </a:r>
              <a:endParaRPr lang="en-US" altLang="zh-CN" sz="1300" dirty="0">
                <a:latin typeface="黑体" panose="02010609060101010101" pitchFamily="49" charset="-122"/>
                <a:ea typeface="黑体" panose="02010609060101010101" pitchFamily="49" charset="-122"/>
              </a:endParaRPr>
            </a:p>
            <a:p>
              <a:pPr algn="just">
                <a:lnSpc>
                  <a:spcPct val="120000"/>
                </a:lnSpc>
                <a:spcBef>
                  <a:spcPts val="450"/>
                </a:spcBef>
                <a:spcAft>
                  <a:spcPts val="450"/>
                </a:spcAft>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同义词识别和链指有利于</a:t>
              </a:r>
              <a:r>
                <a:rPr lang="zh-CN" altLang="en-US" sz="1300" dirty="0">
                  <a:solidFill>
                    <a:srgbClr val="200AA4"/>
                  </a:solidFill>
                  <a:latin typeface="黑体" panose="02010609060101010101" pitchFamily="49" charset="-122"/>
                  <a:ea typeface="黑体" panose="02010609060101010101" pitchFamily="49" charset="-122"/>
                </a:rPr>
                <a:t>消岐和图谱补全</a:t>
              </a:r>
              <a:endParaRPr lang="en-US" altLang="zh-CN" sz="1300" dirty="0">
                <a:solidFill>
                  <a:srgbClr val="200AA4"/>
                </a:solidFill>
                <a:latin typeface="黑体" panose="02010609060101010101" pitchFamily="49" charset="-122"/>
                <a:ea typeface="黑体" panose="02010609060101010101" pitchFamily="49" charset="-122"/>
              </a:endParaRPr>
            </a:p>
          </p:txBody>
        </p:sp>
      </p:grpSp>
      <p:grpSp>
        <p:nvGrpSpPr>
          <p:cNvPr id="15" name="组 14"/>
          <p:cNvGrpSpPr/>
          <p:nvPr/>
        </p:nvGrpSpPr>
        <p:grpSpPr>
          <a:xfrm>
            <a:off x="337930" y="3706883"/>
            <a:ext cx="4601818" cy="2375089"/>
            <a:chOff x="190376" y="1570996"/>
            <a:chExt cx="6721605" cy="3166785"/>
          </a:xfrm>
        </p:grpSpPr>
        <p:sp>
          <p:nvSpPr>
            <p:cNvPr id="16" name="MH_SubTitle_1"/>
            <p:cNvSpPr>
              <a:spLocks noChangeArrowheads="1"/>
            </p:cNvSpPr>
            <p:nvPr/>
          </p:nvSpPr>
          <p:spPr bwMode="auto">
            <a:xfrm>
              <a:off x="190376" y="1570996"/>
              <a:ext cx="5283331"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做了什么</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18" name="矩形 17"/>
            <p:cNvSpPr/>
            <p:nvPr/>
          </p:nvSpPr>
          <p:spPr>
            <a:xfrm>
              <a:off x="190376" y="2100479"/>
              <a:ext cx="6721605" cy="2637302"/>
            </a:xfrm>
            <a:prstGeom prst="rect">
              <a:avLst/>
            </a:prstGeom>
          </p:spPr>
          <p:txBody>
            <a:bodyPr wrap="square">
              <a:spAutoFit/>
            </a:bodyPr>
            <a:lstStyle/>
            <a:p>
              <a:pPr algn="just">
                <a:lnSpc>
                  <a:spcPct val="120000"/>
                </a:lnSpc>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zh-CN" sz="1300" dirty="0">
                  <a:latin typeface="黑体" panose="02010609060101010101" pitchFamily="49" charset="-122"/>
                  <a:ea typeface="黑体" panose="02010609060101010101" pitchFamily="49" charset="-122"/>
                </a:rPr>
                <a:t>针对病历中存在的大量非结构化数据，研究</a:t>
              </a:r>
              <a:r>
                <a:rPr lang="zh-CN" altLang="zh-CN" sz="1300" dirty="0">
                  <a:solidFill>
                    <a:srgbClr val="200AA4"/>
                  </a:solidFill>
                  <a:latin typeface="黑体" panose="02010609060101010101" pitchFamily="49" charset="-122"/>
                  <a:ea typeface="黑体" panose="02010609060101010101" pitchFamily="49" charset="-122"/>
                </a:rPr>
                <a:t>基于条件随机场</a:t>
              </a:r>
              <a:r>
                <a:rPr lang="zh-CN" altLang="zh-CN" sz="1300" dirty="0">
                  <a:latin typeface="黑体" panose="02010609060101010101" pitchFamily="49" charset="-122"/>
                  <a:ea typeface="黑体" panose="02010609060101010101" pitchFamily="49" charset="-122"/>
                </a:rPr>
                <a:t>的医学命名实体识别算法，完成医学实体的提取</a:t>
              </a:r>
              <a:endParaRPr lang="en-US" altLang="zh-CN" sz="1300" dirty="0">
                <a:latin typeface="黑体" panose="02010609060101010101" pitchFamily="49" charset="-122"/>
                <a:ea typeface="黑体" panose="02010609060101010101" pitchFamily="49" charset="-122"/>
              </a:endParaRPr>
            </a:p>
            <a:p>
              <a:pPr algn="just">
                <a:lnSpc>
                  <a:spcPct val="120000"/>
                </a:lnSpc>
                <a:spcBef>
                  <a:spcPts val="750"/>
                </a:spcBef>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cs typeface="隶书" charset="0"/>
                </a:rPr>
                <a:t> </a:t>
              </a:r>
              <a:r>
                <a:rPr lang="zh-CN" altLang="zh-CN" sz="1300" dirty="0">
                  <a:latin typeface="黑体" panose="02010609060101010101" pitchFamily="49" charset="-122"/>
                  <a:ea typeface="黑体" panose="02010609060101010101" pitchFamily="49" charset="-122"/>
                </a:rPr>
                <a:t>针对病历中存在的模糊语义表达，研究</a:t>
              </a:r>
              <a:r>
                <a:rPr lang="zh-CN" altLang="zh-CN" sz="1300" dirty="0">
                  <a:solidFill>
                    <a:srgbClr val="200AA4"/>
                  </a:solidFill>
                  <a:latin typeface="黑体" panose="02010609060101010101" pitchFamily="49" charset="-122"/>
                  <a:ea typeface="黑体" panose="02010609060101010101" pitchFamily="49" charset="-122"/>
                </a:rPr>
                <a:t>自扩展副词词典</a:t>
              </a:r>
              <a:r>
                <a:rPr lang="zh-CN" altLang="zh-CN" sz="1300" dirty="0">
                  <a:latin typeface="黑体" panose="02010609060101010101" pitchFamily="49" charset="-122"/>
                  <a:ea typeface="黑体" panose="02010609060101010101" pitchFamily="49" charset="-122"/>
                </a:rPr>
                <a:t>的方法将程度、频率副词以及副词和否定词的组合等进行量化</a:t>
              </a:r>
            </a:p>
            <a:p>
              <a:pPr algn="just">
                <a:lnSpc>
                  <a:spcPct val="120000"/>
                </a:lnSpc>
                <a:spcBef>
                  <a:spcPts val="750"/>
                </a:spcBef>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在同义词识别方面，利用基于神经网络的</a:t>
              </a:r>
              <a:r>
                <a:rPr lang="zh-CN" altLang="en-US" sz="1300" dirty="0">
                  <a:solidFill>
                    <a:srgbClr val="200AA4"/>
                  </a:solidFill>
                  <a:latin typeface="黑体" panose="02010609060101010101" pitchFamily="49" charset="-122"/>
                  <a:ea typeface="黑体" panose="02010609060101010101" pitchFamily="49" charset="-122"/>
                </a:rPr>
                <a:t>词嵌入</a:t>
              </a:r>
              <a:r>
                <a:rPr lang="zh-CN" altLang="en-US" sz="1300" dirty="0">
                  <a:latin typeface="黑体" panose="02010609060101010101" pitchFamily="49" charset="-122"/>
                  <a:ea typeface="黑体" panose="02010609060101010101" pitchFamily="49" charset="-122"/>
                </a:rPr>
                <a:t>（</a:t>
              </a:r>
              <a:r>
                <a:rPr lang="en-US" altLang="zh-CN" sz="1300" dirty="0">
                  <a:latin typeface="黑体" panose="02010609060101010101" pitchFamily="49" charset="-122"/>
                  <a:ea typeface="黑体" panose="02010609060101010101" pitchFamily="49" charset="-122"/>
                </a:rPr>
                <a:t>local context</a:t>
              </a:r>
              <a:r>
                <a:rPr lang="zh-CN" altLang="en-US" sz="1300" dirty="0">
                  <a:latin typeface="黑体" panose="02010609060101010101" pitchFamily="49" charset="-122"/>
                  <a:ea typeface="黑体" panose="02010609060101010101" pitchFamily="49" charset="-122"/>
                </a:rPr>
                <a:t>）进行语义消歧；使用可提供有用主题信息的</a:t>
              </a:r>
              <a:r>
                <a:rPr lang="zh-CN" altLang="en-US" sz="1300" dirty="0">
                  <a:solidFill>
                    <a:srgbClr val="200AA4"/>
                  </a:solidFill>
                  <a:latin typeface="黑体" panose="02010609060101010101" pitchFamily="49" charset="-122"/>
                  <a:ea typeface="黑体" panose="02010609060101010101" pitchFamily="49" charset="-122"/>
                </a:rPr>
                <a:t>主题模型</a:t>
              </a:r>
              <a:r>
                <a:rPr lang="zh-CN" altLang="en-US" sz="1300" dirty="0">
                  <a:latin typeface="黑体" panose="02010609060101010101" pitchFamily="49" charset="-122"/>
                  <a:ea typeface="黑体" panose="02010609060101010101" pitchFamily="49" charset="-122"/>
                </a:rPr>
                <a:t>（</a:t>
              </a:r>
              <a:r>
                <a:rPr lang="en-US" altLang="zh-CN" sz="1300" dirty="0">
                  <a:latin typeface="黑体" panose="02010609060101010101" pitchFamily="49" charset="-122"/>
                  <a:ea typeface="黑体" panose="02010609060101010101" pitchFamily="49" charset="-122"/>
                </a:rPr>
                <a:t>global context</a:t>
              </a:r>
              <a:r>
                <a:rPr lang="zh-CN" altLang="en-US" sz="1300" dirty="0">
                  <a:latin typeface="黑体" panose="02010609060101010101" pitchFamily="49" charset="-122"/>
                  <a:ea typeface="黑体" panose="02010609060101010101" pitchFamily="49" charset="-122"/>
                </a:rPr>
                <a:t>），从而充分利用丰富的语义知识。</a:t>
              </a:r>
              <a:endParaRPr lang="en-US" altLang="zh-CN" sz="1300" dirty="0">
                <a:latin typeface="黑体" panose="02010609060101010101" pitchFamily="49" charset="-122"/>
                <a:ea typeface="黑体" panose="02010609060101010101" pitchFamily="49" charset="-122"/>
              </a:endParaRPr>
            </a:p>
          </p:txBody>
        </p: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718" y="1178025"/>
            <a:ext cx="4594281" cy="2840867"/>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9748" y="4103995"/>
            <a:ext cx="1907110" cy="1446132"/>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58" y="4103995"/>
            <a:ext cx="2104346" cy="1984343"/>
          </a:xfrm>
          <a:prstGeom prst="rect">
            <a:avLst/>
          </a:prstGeom>
        </p:spPr>
      </p:pic>
    </p:spTree>
    <p:extLst>
      <p:ext uri="{BB962C8B-B14F-4D97-AF65-F5344CB8AC3E}">
        <p14:creationId xmlns:p14="http://schemas.microsoft.com/office/powerpoint/2010/main" val="1486572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108269"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知识图谱构建</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矩形 1"/>
          <p:cNvSpPr/>
          <p:nvPr/>
        </p:nvSpPr>
        <p:spPr>
          <a:xfrm>
            <a:off x="172111" y="808693"/>
            <a:ext cx="3416320" cy="369332"/>
          </a:xfrm>
          <a:prstGeom prst="rect">
            <a:avLst/>
          </a:prstGeom>
        </p:spPr>
        <p:txBody>
          <a:bodyPr wrap="none">
            <a:spAutoFit/>
          </a:bodyPr>
          <a:lstStyle/>
          <a:p>
            <a:r>
              <a:rPr lang="zh-CN" altLang="en-US" b="1" dirty="0" smtClean="0"/>
              <a:t>四、</a:t>
            </a:r>
            <a:r>
              <a:rPr lang="zh-CN" altLang="en-US" dirty="0">
                <a:latin typeface="SimHei" charset="-122"/>
                <a:ea typeface="SimHei" charset="-122"/>
                <a:cs typeface="SimHei" charset="-122"/>
              </a:rPr>
              <a:t>关系：基于文本的关系抽取</a:t>
            </a:r>
            <a:endParaRPr lang="en-US" altLang="zh-CN" dirty="0">
              <a:latin typeface="SimHei" charset="-122"/>
              <a:ea typeface="SimHei" charset="-122"/>
              <a:cs typeface="SimHei" charset="-122"/>
            </a:endParaRPr>
          </a:p>
        </p:txBody>
      </p:sp>
      <p:grpSp>
        <p:nvGrpSpPr>
          <p:cNvPr id="17" name="组 16"/>
          <p:cNvGrpSpPr/>
          <p:nvPr/>
        </p:nvGrpSpPr>
        <p:grpSpPr>
          <a:xfrm>
            <a:off x="210233" y="1198138"/>
            <a:ext cx="4727139" cy="2035932"/>
            <a:chOff x="620026" y="1600527"/>
            <a:chExt cx="6302852" cy="2714575"/>
          </a:xfrm>
        </p:grpSpPr>
        <p:sp>
          <p:nvSpPr>
            <p:cNvPr id="22" name="MH_SubTitle_1"/>
            <p:cNvSpPr>
              <a:spLocks noChangeArrowheads="1"/>
            </p:cNvSpPr>
            <p:nvPr/>
          </p:nvSpPr>
          <p:spPr bwMode="auto">
            <a:xfrm>
              <a:off x="622684" y="1600527"/>
              <a:ext cx="5283330"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为什么做</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23" name="矩形 22"/>
            <p:cNvSpPr/>
            <p:nvPr/>
          </p:nvSpPr>
          <p:spPr>
            <a:xfrm>
              <a:off x="620026" y="2100479"/>
              <a:ext cx="6302852" cy="2214623"/>
            </a:xfrm>
            <a:prstGeom prst="rect">
              <a:avLst/>
            </a:prstGeom>
          </p:spPr>
          <p:txBody>
            <a:bodyPr wrap="square">
              <a:spAutoFit/>
            </a:bodyPr>
            <a:lstStyle/>
            <a:p>
              <a:pPr marL="0" lvl="2" algn="just">
                <a:lnSpc>
                  <a:spcPct val="120000"/>
                </a:lnSpc>
                <a:spcBef>
                  <a:spcPts val="450"/>
                </a:spcBef>
                <a:buFont typeface="Wingdings" panose="05000000000000000000" pitchFamily="2" charset="2"/>
                <a:buChar char="u"/>
              </a:pPr>
              <a:r>
                <a:rPr lang="zh-CN" altLang="en-US" sz="1125" dirty="0">
                  <a:solidFill>
                    <a:srgbClr val="50505A"/>
                  </a:solidFill>
                  <a:latin typeface="黑体" panose="02010609060101010101" pitchFamily="49" charset="-122"/>
                  <a:ea typeface="黑体" panose="02010609060101010101" pitchFamily="49" charset="-122"/>
                </a:rPr>
                <a:t> </a:t>
              </a:r>
              <a:r>
                <a:rPr lang="zh-CN" altLang="en-US" sz="1300" dirty="0">
                  <a:latin typeface="黑体" panose="02010609060101010101" pitchFamily="49" charset="-122"/>
                  <a:ea typeface="黑体" panose="02010609060101010101" pitchFamily="49" charset="-122"/>
                </a:rPr>
                <a:t>知识图谱 </a:t>
              </a:r>
              <a:r>
                <a:rPr lang="en-US" altLang="zh-CN" sz="1300" dirty="0">
                  <a:latin typeface="黑体" panose="02010609060101010101" pitchFamily="49" charset="-122"/>
                  <a:ea typeface="黑体" panose="02010609060101010101" pitchFamily="49" charset="-122"/>
                </a:rPr>
                <a:t>= </a:t>
              </a:r>
              <a:r>
                <a:rPr lang="zh-CN" altLang="en-US" sz="1300" dirty="0">
                  <a:latin typeface="黑体" panose="02010609060101010101" pitchFamily="49" charset="-122"/>
                  <a:ea typeface="黑体" panose="02010609060101010101" pitchFamily="49" charset="-122"/>
                </a:rPr>
                <a:t>实体 </a:t>
              </a:r>
              <a:r>
                <a:rPr lang="en-US" altLang="zh-CN" sz="1300" dirty="0">
                  <a:latin typeface="黑体" panose="02010609060101010101" pitchFamily="49" charset="-122"/>
                  <a:ea typeface="黑体" panose="02010609060101010101" pitchFamily="49" charset="-122"/>
                </a:rPr>
                <a:t>+ </a:t>
              </a:r>
              <a:r>
                <a:rPr lang="zh-CN" altLang="en-US" sz="1300" dirty="0">
                  <a:solidFill>
                    <a:srgbClr val="200AA4"/>
                  </a:solidFill>
                  <a:latin typeface="黑体" panose="02010609060101010101" pitchFamily="49" charset="-122"/>
                  <a:ea typeface="黑体" panose="02010609060101010101" pitchFamily="49" charset="-122"/>
                </a:rPr>
                <a:t>关系</a:t>
              </a:r>
              <a:r>
                <a:rPr lang="zh-CN" altLang="en-US" sz="1300" dirty="0">
                  <a:latin typeface="黑体" panose="02010609060101010101" pitchFamily="49" charset="-122"/>
                  <a:ea typeface="黑体" panose="02010609060101010101" pitchFamily="49" charset="-122"/>
                </a:rPr>
                <a:t>（关系 </a:t>
              </a:r>
              <a:r>
                <a:rPr lang="en-US" altLang="zh-CN" sz="1300" dirty="0">
                  <a:latin typeface="黑体" panose="02010609060101010101" pitchFamily="49" charset="-122"/>
                  <a:ea typeface="黑体" panose="02010609060101010101" pitchFamily="49" charset="-122"/>
                </a:rPr>
                <a:t>=&gt; </a:t>
              </a:r>
              <a:r>
                <a:rPr lang="zh-CN" altLang="en-US" sz="1300" dirty="0">
                  <a:latin typeface="黑体" panose="02010609060101010101" pitchFamily="49" charset="-122"/>
                  <a:ea typeface="黑体" panose="02010609060101010101" pitchFamily="49" charset="-122"/>
                </a:rPr>
                <a:t>强大的表示能力和推理能力）</a:t>
              </a:r>
              <a:endParaRPr lang="en-US" altLang="zh-CN" sz="1300" dirty="0">
                <a:latin typeface="黑体" panose="02010609060101010101" pitchFamily="49" charset="-122"/>
                <a:ea typeface="黑体" panose="02010609060101010101" pitchFamily="49" charset="-122"/>
              </a:endParaRPr>
            </a:p>
            <a:p>
              <a:pPr marL="0" lvl="2" algn="just">
                <a:lnSpc>
                  <a:spcPct val="120000"/>
                </a:lnSpc>
                <a:spcBef>
                  <a:spcPts val="450"/>
                </a:spcBef>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医疗文本特殊性：句子长，实体间隔大 </a:t>
              </a:r>
              <a:r>
                <a:rPr lang="en-US" altLang="zh-CN" sz="1300" dirty="0">
                  <a:latin typeface="黑体" panose="02010609060101010101" pitchFamily="49" charset="-122"/>
                  <a:ea typeface="黑体" panose="02010609060101010101" pitchFamily="49" charset="-122"/>
                </a:rPr>
                <a:t>=&gt;</a:t>
              </a:r>
              <a:r>
                <a:rPr lang="zh-CN" altLang="en-US" sz="1300" dirty="0">
                  <a:latin typeface="黑体" panose="02010609060101010101" pitchFamily="49" charset="-122"/>
                  <a:ea typeface="黑体" panose="02010609060101010101" pitchFamily="49" charset="-122"/>
                </a:rPr>
                <a:t> 导致实体间关系弱，难以捕捉</a:t>
              </a:r>
              <a:endParaRPr lang="en-US" altLang="zh-CN" sz="1300" dirty="0">
                <a:latin typeface="黑体" panose="02010609060101010101" pitchFamily="49" charset="-122"/>
                <a:ea typeface="黑体" panose="02010609060101010101" pitchFamily="49" charset="-122"/>
              </a:endParaRPr>
            </a:p>
            <a:p>
              <a:pPr marL="342900" lvl="3" algn="just">
                <a:lnSpc>
                  <a:spcPct val="120000"/>
                </a:lnSpc>
                <a:spcBef>
                  <a:spcPts val="450"/>
                </a:spcBef>
              </a:pPr>
              <a:r>
                <a:rPr kumimoji="1" lang="zh-CN" altLang="en-US" sz="1300" b="1" dirty="0">
                  <a:latin typeface="SimHei" charset="-122"/>
                  <a:ea typeface="SimHei" charset="-122"/>
                  <a:cs typeface="SimHei" charset="-122"/>
                </a:rPr>
                <a:t>患</a:t>
              </a:r>
              <a:r>
                <a:rPr kumimoji="1" lang="zh-CN" altLang="en-US" sz="1300" b="1" i="1" dirty="0">
                  <a:solidFill>
                    <a:srgbClr val="200AA4"/>
                  </a:solidFill>
                  <a:latin typeface="SimHei" charset="-122"/>
                  <a:ea typeface="SimHei" charset="-122"/>
                  <a:cs typeface="SimHei" charset="-122"/>
                </a:rPr>
                <a:t>急性中耳炎</a:t>
              </a:r>
              <a:r>
                <a:rPr kumimoji="1" lang="zh-CN" altLang="en-US" sz="1300" b="1" dirty="0">
                  <a:latin typeface="SimHei" charset="-122"/>
                  <a:ea typeface="SimHei" charset="-122"/>
                  <a:cs typeface="SimHei" charset="-122"/>
                </a:rPr>
                <a:t>的幼童，常有拉扯耳朵，哭声次数增加及睡眠治疗不佳等情况，有时也会有</a:t>
              </a:r>
              <a:r>
                <a:rPr kumimoji="1" lang="zh-CN" altLang="en-US" sz="1300" b="1" i="1" dirty="0">
                  <a:solidFill>
                    <a:srgbClr val="200AA4"/>
                  </a:solidFill>
                  <a:latin typeface="SimHei" charset="-122"/>
                  <a:ea typeface="SimHei" charset="-122"/>
                  <a:cs typeface="SimHei" charset="-122"/>
                </a:rPr>
                <a:t>食欲不振</a:t>
              </a:r>
              <a:r>
                <a:rPr kumimoji="1" lang="zh-CN" altLang="en-US" sz="1300" b="1" dirty="0">
                  <a:latin typeface="SimHei" charset="-122"/>
                  <a:ea typeface="SimHei" charset="-122"/>
                  <a:cs typeface="SimHei" charset="-122"/>
                </a:rPr>
                <a:t>或发烧的情形</a:t>
              </a:r>
              <a:endParaRPr lang="en-US" altLang="zh-CN" sz="1300" b="1" dirty="0">
                <a:solidFill>
                  <a:srgbClr val="50505A"/>
                </a:solidFill>
                <a:latin typeface="SimHei" charset="-122"/>
                <a:ea typeface="SimHei" charset="-122"/>
                <a:cs typeface="SimHei" charset="-122"/>
              </a:endParaRPr>
            </a:p>
          </p:txBody>
        </p:sp>
      </p:grpSp>
      <p:grpSp>
        <p:nvGrpSpPr>
          <p:cNvPr id="24" name="组 23"/>
          <p:cNvGrpSpPr/>
          <p:nvPr/>
        </p:nvGrpSpPr>
        <p:grpSpPr>
          <a:xfrm>
            <a:off x="188881" y="3252817"/>
            <a:ext cx="4499296" cy="1835223"/>
            <a:chOff x="603268" y="1691058"/>
            <a:chExt cx="5999061" cy="2446965"/>
          </a:xfrm>
        </p:grpSpPr>
        <p:sp>
          <p:nvSpPr>
            <p:cNvPr id="25" name="MH_SubTitle_1"/>
            <p:cNvSpPr>
              <a:spLocks noChangeArrowheads="1"/>
            </p:cNvSpPr>
            <p:nvPr/>
          </p:nvSpPr>
          <p:spPr bwMode="auto">
            <a:xfrm>
              <a:off x="631737" y="1691058"/>
              <a:ext cx="5283330"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做了什么</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26" name="矩形 25"/>
            <p:cNvSpPr/>
            <p:nvPr/>
          </p:nvSpPr>
          <p:spPr>
            <a:xfrm>
              <a:off x="603268" y="2157993"/>
              <a:ext cx="5999061" cy="1980030"/>
            </a:xfrm>
            <a:prstGeom prst="rect">
              <a:avLst/>
            </a:prstGeom>
          </p:spPr>
          <p:txBody>
            <a:bodyPr wrap="square">
              <a:spAutoFit/>
            </a:bodyPr>
            <a:lstStyle/>
            <a:p>
              <a:pPr algn="just">
                <a:lnSpc>
                  <a:spcPct val="120000"/>
                </a:lnSpc>
                <a:spcBef>
                  <a:spcPts val="450"/>
                </a:spcBef>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en-US" sz="1300" dirty="0">
                  <a:latin typeface="黑体" panose="02010609060101010101" pitchFamily="49" charset="-122"/>
                  <a:ea typeface="黑体" panose="02010609060101010101" pitchFamily="49" charset="-122"/>
                </a:rPr>
                <a:t>利用</a:t>
              </a:r>
              <a:r>
                <a:rPr lang="zh-CN" altLang="en-US" sz="1300" dirty="0">
                  <a:solidFill>
                    <a:srgbClr val="200AA4"/>
                  </a:solidFill>
                  <a:latin typeface="黑体" panose="02010609060101010101" pitchFamily="49" charset="-122"/>
                  <a:ea typeface="黑体" panose="02010609060101010101" pitchFamily="49" charset="-122"/>
                </a:rPr>
                <a:t>深度学习</a:t>
              </a:r>
              <a:r>
                <a:rPr lang="en-US" altLang="zh-CN" sz="1300" dirty="0">
                  <a:solidFill>
                    <a:srgbClr val="200AA4"/>
                  </a:solidFill>
                  <a:latin typeface="华文新魏" charset="-122"/>
                  <a:ea typeface="华文新魏" charset="-122"/>
                  <a:cs typeface="华文新魏" charset="-122"/>
                </a:rPr>
                <a:t>Bi-GRU</a:t>
              </a:r>
              <a:r>
                <a:rPr lang="zh-CN" altLang="en-US" sz="1300" dirty="0">
                  <a:solidFill>
                    <a:srgbClr val="200AA4"/>
                  </a:solidFill>
                  <a:latin typeface="黑体" panose="02010609060101010101" pitchFamily="49" charset="-122"/>
                  <a:ea typeface="黑体" panose="02010609060101010101" pitchFamily="49" charset="-122"/>
                </a:rPr>
                <a:t>模型</a:t>
              </a:r>
              <a:r>
                <a:rPr lang="zh-CN" altLang="en-US" sz="1300" dirty="0">
                  <a:latin typeface="黑体" panose="02010609060101010101" pitchFamily="49" charset="-122"/>
                  <a:ea typeface="黑体" panose="02010609060101010101" pitchFamily="49" charset="-122"/>
                </a:rPr>
                <a:t>，直接从文本中捕捉关系</a:t>
              </a:r>
              <a:endParaRPr lang="en-US" altLang="zh-CN" sz="1300" dirty="0">
                <a:latin typeface="黑体" panose="02010609060101010101" pitchFamily="49" charset="-122"/>
                <a:ea typeface="黑体" panose="02010609060101010101" pitchFamily="49" charset="-122"/>
              </a:endParaRPr>
            </a:p>
            <a:p>
              <a:pPr marL="0" lvl="2" algn="just">
                <a:lnSpc>
                  <a:spcPct val="120000"/>
                </a:lnSpc>
                <a:spcBef>
                  <a:spcPts val="450"/>
                </a:spcBef>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en-US" sz="1300" dirty="0">
                  <a:solidFill>
                    <a:srgbClr val="200AA4"/>
                  </a:solidFill>
                  <a:latin typeface="黑体" panose="02010609060101010101" pitchFamily="49" charset="-122"/>
                  <a:ea typeface="黑体" panose="02010609060101010101" pitchFamily="49" charset="-122"/>
                </a:rPr>
                <a:t>远监督学习</a:t>
              </a:r>
              <a:r>
                <a:rPr lang="zh-CN" altLang="en-US" sz="1300" dirty="0">
                  <a:latin typeface="黑体" panose="02010609060101010101" pitchFamily="49" charset="-122"/>
                  <a:ea typeface="黑体" panose="02010609060101010101" pitchFamily="49" charset="-122"/>
                </a:rPr>
                <a:t>具有无需人工标注数据的优势，节约人力、时间成本</a:t>
              </a:r>
              <a:endParaRPr lang="en-US" altLang="zh-CN" sz="1300" dirty="0">
                <a:latin typeface="黑体" panose="02010609060101010101" pitchFamily="49" charset="-122"/>
                <a:ea typeface="黑体" panose="02010609060101010101" pitchFamily="49" charset="-122"/>
              </a:endParaRPr>
            </a:p>
            <a:p>
              <a:pPr marL="0" lvl="2" algn="just">
                <a:lnSpc>
                  <a:spcPct val="120000"/>
                </a:lnSpc>
                <a:spcBef>
                  <a:spcPts val="450"/>
                </a:spcBef>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采用</a:t>
              </a:r>
              <a:r>
                <a:rPr lang="en-US" altLang="zh-CN" sz="1300" dirty="0">
                  <a:solidFill>
                    <a:srgbClr val="200AA4"/>
                  </a:solidFill>
                  <a:latin typeface="Times New Roman" charset="0"/>
                  <a:ea typeface="Times New Roman" charset="0"/>
                  <a:cs typeface="Times New Roman" charset="0"/>
                </a:rPr>
                <a:t>Attention</a:t>
              </a:r>
              <a:r>
                <a:rPr lang="zh-CN" altLang="en-US" sz="1300" dirty="0">
                  <a:latin typeface="黑体" panose="02010609060101010101" pitchFamily="49" charset="-122"/>
                  <a:ea typeface="黑体" panose="02010609060101010101" pitchFamily="49" charset="-122"/>
                </a:rPr>
                <a:t>机制，解决远监督中噪音的问题</a:t>
              </a:r>
            </a:p>
            <a:p>
              <a:pPr marL="0" lvl="2" algn="just">
                <a:lnSpc>
                  <a:spcPct val="120000"/>
                </a:lnSpc>
                <a:spcBef>
                  <a:spcPts val="450"/>
                </a:spcBef>
                <a:buFont typeface="Wingdings" panose="05000000000000000000" pitchFamily="2" charset="2"/>
                <a:buChar char="u"/>
              </a:pPr>
              <a:r>
                <a:rPr lang="zh-CN" altLang="en-US" sz="1300" dirty="0">
                  <a:latin typeface="黑体" panose="02010609060101010101" pitchFamily="49" charset="-122"/>
                  <a:ea typeface="黑体" panose="02010609060101010101" pitchFamily="49" charset="-122"/>
                </a:rPr>
                <a:t> 利用</a:t>
              </a:r>
              <a:r>
                <a:rPr lang="zh-CN" altLang="en-US" sz="1300" dirty="0">
                  <a:solidFill>
                    <a:srgbClr val="200AA4"/>
                  </a:solidFill>
                  <a:latin typeface="黑体" panose="02010609060101010101" pitchFamily="49" charset="-122"/>
                  <a:ea typeface="黑体" panose="02010609060101010101" pitchFamily="49" charset="-122"/>
                </a:rPr>
                <a:t>句法依存树</a:t>
              </a:r>
              <a:r>
                <a:rPr lang="zh-CN" altLang="en-US" sz="1300" dirty="0">
                  <a:latin typeface="黑体" panose="02010609060101010101" pitchFamily="49" charset="-122"/>
                  <a:ea typeface="黑体" panose="02010609060101010101" pitchFamily="49" charset="-122"/>
                </a:rPr>
                <a:t>，捕捉医学文本中长距离的关系</a:t>
              </a:r>
              <a:endParaRPr lang="en-US" altLang="zh-CN" sz="1300" dirty="0">
                <a:latin typeface="黑体" panose="02010609060101010101" pitchFamily="49" charset="-122"/>
                <a:ea typeface="黑体" panose="02010609060101010101" pitchFamily="49" charset="-122"/>
              </a:endParaRPr>
            </a:p>
          </p:txBody>
        </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372" y="993358"/>
            <a:ext cx="4041025" cy="3574449"/>
          </a:xfrm>
          <a:prstGeom prst="rect">
            <a:avLst/>
          </a:prstGeom>
        </p:spPr>
      </p:pic>
      <p:pic>
        <p:nvPicPr>
          <p:cNvPr id="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234" y="4660160"/>
            <a:ext cx="2397706" cy="1869844"/>
          </a:xfrm>
          <a:prstGeom prst="rect">
            <a:avLst/>
          </a:prstGeom>
          <a:noFill/>
          <a:ln w="9360" cap="sq">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 name="AutoShape 4"/>
          <p:cNvSpPr>
            <a:spLocks noChangeArrowheads="1"/>
          </p:cNvSpPr>
          <p:nvPr/>
        </p:nvSpPr>
        <p:spPr bwMode="auto">
          <a:xfrm>
            <a:off x="4128790" y="4567808"/>
            <a:ext cx="399749" cy="323850"/>
          </a:xfrm>
          <a:prstGeom prst="rightArrow">
            <a:avLst>
              <a:gd name="adj1" fmla="val 27917"/>
              <a:gd name="adj2" fmla="val 49969"/>
            </a:avLst>
          </a:prstGeom>
          <a:solidFill>
            <a:srgbClr val="CCFFFF"/>
          </a:solidFill>
          <a:ln w="9360" cap="sq">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sz="1350"/>
          </a:p>
        </p:txBody>
      </p:sp>
      <p:pic>
        <p:nvPicPr>
          <p:cNvPr id="3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522" y="5189340"/>
            <a:ext cx="1748747" cy="1329562"/>
          </a:xfrm>
          <a:prstGeom prst="rect">
            <a:avLst/>
          </a:prstGeom>
          <a:noFill/>
          <a:ln w="9360" cap="sq">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3801" y="5189340"/>
            <a:ext cx="1709963" cy="1332004"/>
          </a:xfrm>
          <a:prstGeom prst="rect">
            <a:avLst/>
          </a:prstGeom>
          <a:noFill/>
          <a:ln w="9360" cap="sq">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82817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2749471"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知识图谱构建成果</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04" y="769389"/>
            <a:ext cx="5433352" cy="284008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956" y="769389"/>
            <a:ext cx="3302177" cy="2840085"/>
          </a:xfrm>
          <a:prstGeom prst="rect">
            <a:avLst/>
          </a:prstGeom>
        </p:spPr>
      </p:pic>
      <p:pic>
        <p:nvPicPr>
          <p:cNvPr id="15" name="图片 14" descr="/Users/leikai/Desktop/学生论文/ACL/iaso-framework-medical/3-eps-converted-to.pdf"/>
          <p:cNvPicPr/>
          <p:nvPr/>
        </p:nvPicPr>
        <p:blipFill>
          <a:blip r:embed="rId5">
            <a:extLst>
              <a:ext uri="{28A0092B-C50C-407E-A947-70E740481C1C}">
                <a14:useLocalDpi xmlns:a14="http://schemas.microsoft.com/office/drawing/2010/main" val="0"/>
              </a:ext>
            </a:extLst>
          </a:blip>
          <a:srcRect/>
          <a:stretch>
            <a:fillRect/>
          </a:stretch>
        </p:blipFill>
        <p:spPr bwMode="auto">
          <a:xfrm>
            <a:off x="507832" y="3609474"/>
            <a:ext cx="8477301" cy="3064042"/>
          </a:xfrm>
          <a:prstGeom prst="rect">
            <a:avLst/>
          </a:prstGeom>
          <a:noFill/>
          <a:ln>
            <a:noFill/>
          </a:ln>
        </p:spPr>
      </p:pic>
    </p:spTree>
    <p:extLst>
      <p:ext uri="{BB962C8B-B14F-4D97-AF65-F5344CB8AC3E}">
        <p14:creationId xmlns:p14="http://schemas.microsoft.com/office/powerpoint/2010/main" val="917167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3890809" cy="400110"/>
          </a:xfrm>
          <a:prstGeom prst="rect">
            <a:avLst/>
          </a:prstGeom>
        </p:spPr>
        <p:txBody>
          <a:bodyPr wrap="none">
            <a:spAutoFit/>
          </a:bodyPr>
          <a:lstStyle/>
          <a:p>
            <a:r>
              <a:rPr lang="zh-CN" altLang="en-US" sz="2000"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四 </a:t>
            </a:r>
            <a:r>
              <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基于知识图谱的辅助决策</a:t>
            </a:r>
          </a:p>
        </p:txBody>
      </p:sp>
      <p:sp>
        <p:nvSpPr>
          <p:cNvPr id="4" name="文本框 3">
            <a:extLst>
              <a:ext uri="{FF2B5EF4-FFF2-40B4-BE49-F238E27FC236}">
                <a16:creationId xmlns:a16="http://schemas.microsoft.com/office/drawing/2014/main" id="{432E69CD-7DFD-4EB3-A4B6-F79D4B4E21BC}"/>
              </a:ext>
            </a:extLst>
          </p:cNvPr>
          <p:cNvSpPr txBox="1"/>
          <p:nvPr/>
        </p:nvSpPr>
        <p:spPr>
          <a:xfrm>
            <a:off x="1021003" y="960163"/>
            <a:ext cx="756875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b="1" spc="100" dirty="0">
                <a:latin typeface="微软雅黑" panose="020B0503020204020204" pitchFamily="34" charset="-122"/>
                <a:ea typeface="微软雅黑" panose="020B0503020204020204" pitchFamily="34" charset="-122"/>
              </a:rPr>
              <a:t>研究</a:t>
            </a:r>
            <a:r>
              <a:rPr lang="zh-CN" altLang="en-US" b="1" kern="100" spc="100" dirty="0">
                <a:solidFill>
                  <a:srgbClr val="000000"/>
                </a:solidFill>
                <a:latin typeface="微软雅黑" panose="020B0503020204020204" pitchFamily="34" charset="-122"/>
                <a:ea typeface="微软雅黑" panose="020B0503020204020204" pitchFamily="34" charset="-122"/>
              </a:rPr>
              <a:t>临床资料、检验指标和超声影像等各实体关系的自动获取，初步构建炎性关节病的</a:t>
            </a:r>
            <a:r>
              <a:rPr lang="zh-CN" altLang="zh-CN" b="1" kern="100" spc="100" dirty="0">
                <a:solidFill>
                  <a:srgbClr val="000000"/>
                </a:solidFill>
                <a:latin typeface="微软雅黑" panose="020B0503020204020204" pitchFamily="34" charset="-122"/>
                <a:ea typeface="微软雅黑" panose="020B0503020204020204" pitchFamily="34" charset="-122"/>
              </a:rPr>
              <a:t>知识图谱</a:t>
            </a:r>
            <a:r>
              <a:rPr lang="zh-CN" altLang="en-US" b="1" kern="100" spc="100" dirty="0">
                <a:solidFill>
                  <a:srgbClr val="000000"/>
                </a:solidFill>
                <a:latin typeface="微软雅黑" panose="020B0503020204020204" pitchFamily="34" charset="-122"/>
                <a:ea typeface="微软雅黑" panose="020B0503020204020204" pitchFamily="34" charset="-122"/>
              </a:rPr>
              <a:t>，并以此为基础搭建</a:t>
            </a:r>
            <a:r>
              <a:rPr lang="zh-CN" altLang="zh-CN" b="1" kern="100" spc="100" dirty="0">
                <a:solidFill>
                  <a:srgbClr val="000000"/>
                </a:solidFill>
                <a:latin typeface="微软雅黑" panose="020B0503020204020204" pitchFamily="34" charset="-122"/>
                <a:ea typeface="微软雅黑" panose="020B0503020204020204" pitchFamily="34" charset="-122"/>
              </a:rPr>
              <a:t>推理决策</a:t>
            </a:r>
            <a:r>
              <a:rPr lang="zh-CN" altLang="en-US" b="1" kern="100" spc="100" dirty="0">
                <a:solidFill>
                  <a:srgbClr val="000000"/>
                </a:solidFill>
                <a:latin typeface="微软雅黑" panose="020B0503020204020204" pitchFamily="34" charset="-122"/>
                <a:ea typeface="微软雅黑" panose="020B0503020204020204" pitchFamily="34" charset="-122"/>
              </a:rPr>
              <a:t>系统。</a:t>
            </a:r>
            <a:endParaRPr kumimoji="1" lang="en-US" altLang="zh-CN" b="1" spc="100" dirty="0">
              <a:latin typeface="微软雅黑" panose="020B0503020204020204" pitchFamily="34" charset="-122"/>
              <a:ea typeface="微软雅黑" panose="020B0503020204020204" pitchFamily="34" charset="-122"/>
            </a:endParaRPr>
          </a:p>
        </p:txBody>
      </p:sp>
      <p:sp>
        <p:nvSpPr>
          <p:cNvPr id="2" name="圆角矩形 1"/>
          <p:cNvSpPr/>
          <p:nvPr/>
        </p:nvSpPr>
        <p:spPr>
          <a:xfrm>
            <a:off x="1555526" y="5453072"/>
            <a:ext cx="6499711" cy="456426"/>
          </a:xfrm>
          <a:prstGeom prst="round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555527" y="5453071"/>
            <a:ext cx="782525" cy="456426"/>
          </a:xfrm>
          <a:prstGeom prst="round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30176" y="5496618"/>
            <a:ext cx="806569" cy="369332"/>
          </a:xfrm>
          <a:prstGeom prst="rect">
            <a:avLst/>
          </a:prstGeom>
          <a:noFill/>
        </p:spPr>
        <p:txBody>
          <a:bodyPr wrap="square" rtlCol="0">
            <a:spAutoFit/>
          </a:bodyPr>
          <a:lstStyle/>
          <a:p>
            <a:r>
              <a:rPr lang="zh-CN" altLang="en-US"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目 的</a:t>
            </a:r>
          </a:p>
        </p:txBody>
      </p:sp>
      <p:sp>
        <p:nvSpPr>
          <p:cNvPr id="11" name="矩形 10"/>
          <p:cNvSpPr/>
          <p:nvPr/>
        </p:nvSpPr>
        <p:spPr>
          <a:xfrm>
            <a:off x="2813452" y="5489394"/>
            <a:ext cx="5212668" cy="369332"/>
          </a:xfrm>
          <a:prstGeom prst="rect">
            <a:avLst/>
          </a:prstGeom>
        </p:spPr>
        <p:txBody>
          <a:bodyPr wrap="square">
            <a:spAutoFit/>
          </a:bodyPr>
          <a:lstStyle/>
          <a:p>
            <a:r>
              <a:rPr lang="zh-CN" altLang="en-US" b="1" dirty="0">
                <a:solidFill>
                  <a:schemeClr val="lt1"/>
                </a:solidFill>
                <a:latin typeface="微软雅黑" panose="020B0503020204020204" pitchFamily="34" charset="-122"/>
                <a:ea typeface="微软雅黑" panose="020B0503020204020204" pitchFamily="34" charset="-122"/>
              </a:rPr>
              <a:t>实现多元异构数据下对关节病的诊断和预警</a:t>
            </a:r>
          </a:p>
        </p:txBody>
      </p:sp>
      <p:graphicFrame>
        <p:nvGraphicFramePr>
          <p:cNvPr id="20" name="表格 19"/>
          <p:cNvGraphicFramePr>
            <a:graphicFrameLocks noGrp="1"/>
          </p:cNvGraphicFramePr>
          <p:nvPr>
            <p:extLst/>
          </p:nvPr>
        </p:nvGraphicFramePr>
        <p:xfrm>
          <a:off x="2642159" y="2316187"/>
          <a:ext cx="1077667" cy="1463040"/>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先验概率和</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先验知识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异构数据处理</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表格 20"/>
          <p:cNvGraphicFramePr>
            <a:graphicFrameLocks noGrp="1"/>
          </p:cNvGraphicFramePr>
          <p:nvPr>
            <p:extLst/>
          </p:nvPr>
        </p:nvGraphicFramePr>
        <p:xfrm>
          <a:off x="3061981" y="2787744"/>
          <a:ext cx="526040" cy="640080"/>
        </p:xfrm>
        <a:graphic>
          <a:graphicData uri="http://schemas.openxmlformats.org/drawingml/2006/table">
            <a:tbl>
              <a:tblPr firstRow="1" bandRow="1">
                <a:tableStyleId>{D7AC3CCA-C797-4891-BE02-D94E43425B78}</a:tableStyleId>
              </a:tblPr>
              <a:tblGrid>
                <a:gridCol w="526040">
                  <a:extLst>
                    <a:ext uri="{9D8B030D-6E8A-4147-A177-3AD203B41FA5}">
                      <a16:colId xmlns:a16="http://schemas.microsoft.com/office/drawing/2014/main" val="20000"/>
                    </a:ext>
                  </a:extLst>
                </a:gridCol>
              </a:tblGrid>
              <a:tr h="202609">
                <a:tc>
                  <a:txBody>
                    <a:bodyPr/>
                    <a:lstStyle/>
                    <a:p>
                      <a:r>
                        <a:rPr lang="en-US" altLang="zh-CN" sz="800" dirty="0"/>
                        <a:t>Vector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3684">
                <a:tc>
                  <a:txBody>
                    <a:bodyPr/>
                    <a:lstStyle/>
                    <a:p>
                      <a:r>
                        <a:rPr lang="en-US" altLang="zh-CN" sz="800" dirty="0"/>
                        <a:t>Matrix</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3684">
                <a:tc>
                  <a:txBody>
                    <a:bodyPr/>
                    <a:lstStyle/>
                    <a:p>
                      <a:r>
                        <a:rPr lang="en-US" altLang="zh-CN" sz="800" dirty="0"/>
                        <a:t>Tensor</a:t>
                      </a:r>
                      <a:endParaRPr lang="zh-CN" altLang="en-US" sz="8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27" name="矩形 26"/>
          <p:cNvSpPr/>
          <p:nvPr/>
        </p:nvSpPr>
        <p:spPr>
          <a:xfrm>
            <a:off x="2814567" y="3478427"/>
            <a:ext cx="1015921" cy="230832"/>
          </a:xfrm>
          <a:prstGeom prst="rect">
            <a:avLst/>
          </a:prstGeom>
        </p:spPr>
        <p:txBody>
          <a:bodyPr wrap="square">
            <a:spAutoFit/>
          </a:bodyPr>
          <a:lstStyle/>
          <a:p>
            <a:r>
              <a:rPr lang="zh-CN" altLang="en-US" sz="900" b="1" dirty="0">
                <a:latin typeface="微软雅黑" panose="020B0503020204020204" pitchFamily="34" charset="-122"/>
                <a:ea typeface="微软雅黑" panose="020B0503020204020204" pitchFamily="34" charset="-122"/>
              </a:rPr>
              <a:t>文本</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数据</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图像</a:t>
            </a:r>
          </a:p>
        </p:txBody>
      </p:sp>
      <p:pic>
        <p:nvPicPr>
          <p:cNvPr id="29" name="图片 28">
            <a:extLst>
              <a:ext uri="{FF2B5EF4-FFF2-40B4-BE49-F238E27FC236}">
                <a16:creationId xmlns:a16="http://schemas.microsoft.com/office/drawing/2014/main" id="{05B9BD51-4161-4B6F-A37B-34378E3C7E2D}"/>
              </a:ext>
            </a:extLst>
          </p:cNvPr>
          <p:cNvPicPr>
            <a:picLocks noChangeAspect="1"/>
          </p:cNvPicPr>
          <p:nvPr/>
        </p:nvPicPr>
        <p:blipFill rotWithShape="1">
          <a:blip r:embed="rId3"/>
          <a:srcRect b="26428"/>
          <a:stretch/>
        </p:blipFill>
        <p:spPr>
          <a:xfrm>
            <a:off x="1698283" y="2367789"/>
            <a:ext cx="659808" cy="407129"/>
          </a:xfrm>
          <a:prstGeom prst="rect">
            <a:avLst/>
          </a:prstGeom>
        </p:spPr>
      </p:pic>
      <p:pic>
        <p:nvPicPr>
          <p:cNvPr id="30" name="图片 29">
            <a:extLst>
              <a:ext uri="{FF2B5EF4-FFF2-40B4-BE49-F238E27FC236}">
                <a16:creationId xmlns:a16="http://schemas.microsoft.com/office/drawing/2014/main" id="{13529884-0D63-4836-8FC1-301FE25DC247}"/>
              </a:ext>
            </a:extLst>
          </p:cNvPr>
          <p:cNvPicPr>
            <a:picLocks noChangeAspect="1"/>
          </p:cNvPicPr>
          <p:nvPr/>
        </p:nvPicPr>
        <p:blipFill rotWithShape="1">
          <a:blip r:embed="rId4"/>
          <a:srcRect b="32300"/>
          <a:stretch/>
        </p:blipFill>
        <p:spPr>
          <a:xfrm>
            <a:off x="1751648" y="2906997"/>
            <a:ext cx="630233" cy="348780"/>
          </a:xfrm>
          <a:prstGeom prst="rect">
            <a:avLst/>
          </a:prstGeom>
        </p:spPr>
      </p:pic>
      <p:pic>
        <p:nvPicPr>
          <p:cNvPr id="31" name="图片 30">
            <a:extLst>
              <a:ext uri="{FF2B5EF4-FFF2-40B4-BE49-F238E27FC236}">
                <a16:creationId xmlns:a16="http://schemas.microsoft.com/office/drawing/2014/main" id="{17D9F927-4E52-41AD-A1AA-96A7B64D4820}"/>
              </a:ext>
            </a:extLst>
          </p:cNvPr>
          <p:cNvPicPr>
            <a:picLocks noChangeAspect="1"/>
          </p:cNvPicPr>
          <p:nvPr/>
        </p:nvPicPr>
        <p:blipFill rotWithShape="1">
          <a:blip r:embed="rId5"/>
          <a:srcRect b="30542"/>
          <a:stretch/>
        </p:blipFill>
        <p:spPr>
          <a:xfrm>
            <a:off x="1821170" y="3395188"/>
            <a:ext cx="471309" cy="386130"/>
          </a:xfrm>
          <a:prstGeom prst="rect">
            <a:avLst/>
          </a:prstGeom>
        </p:spPr>
      </p:pic>
      <p:sp>
        <p:nvSpPr>
          <p:cNvPr id="34" name="文本框 33"/>
          <p:cNvSpPr txBox="1"/>
          <p:nvPr/>
        </p:nvSpPr>
        <p:spPr>
          <a:xfrm>
            <a:off x="1530127" y="227300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临床</a:t>
            </a:r>
          </a:p>
        </p:txBody>
      </p:sp>
      <p:sp>
        <p:nvSpPr>
          <p:cNvPr id="36" name="文本框 35"/>
          <p:cNvSpPr txBox="1"/>
          <p:nvPr/>
        </p:nvSpPr>
        <p:spPr>
          <a:xfrm>
            <a:off x="1523339" y="2781945"/>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a:t>
            </a:r>
          </a:p>
        </p:txBody>
      </p:sp>
      <p:sp>
        <p:nvSpPr>
          <p:cNvPr id="37" name="矩形 36"/>
          <p:cNvSpPr/>
          <p:nvPr/>
        </p:nvSpPr>
        <p:spPr>
          <a:xfrm>
            <a:off x="1556925" y="2316187"/>
            <a:ext cx="736952" cy="1468118"/>
          </a:xfrm>
          <a:prstGeom prst="rect">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516378" y="3283697"/>
            <a:ext cx="411060" cy="584775"/>
          </a:xfrm>
          <a:prstGeom prst="rect">
            <a:avLst/>
          </a:prstGeom>
          <a:noFill/>
        </p:spPr>
        <p:txBody>
          <a:bodyPr wrap="square" rtlCol="0">
            <a:spAutoFit/>
          </a:bodyPr>
          <a:lstStyle/>
          <a:p>
            <a:r>
              <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检验</a:t>
            </a:r>
          </a:p>
        </p:txBody>
      </p:sp>
      <p:graphicFrame>
        <p:nvGraphicFramePr>
          <p:cNvPr id="58" name="表格 57"/>
          <p:cNvGraphicFramePr>
            <a:graphicFrameLocks noGrp="1"/>
          </p:cNvGraphicFramePr>
          <p:nvPr>
            <p:extLst/>
          </p:nvPr>
        </p:nvGraphicFramePr>
        <p:xfrm>
          <a:off x="4092217"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卷积神经网络语义关联</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1" kern="1000" baseline="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机器学习</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54" name="图片 53">
            <a:extLst>
              <a:ext uri="{FF2B5EF4-FFF2-40B4-BE49-F238E27FC236}">
                <a16:creationId xmlns:a16="http://schemas.microsoft.com/office/drawing/2014/main" id="{002B7D49-F90B-4C38-B854-18B31B3B3D79}"/>
              </a:ext>
            </a:extLst>
          </p:cNvPr>
          <p:cNvPicPr>
            <a:picLocks noChangeAspect="1"/>
          </p:cNvPicPr>
          <p:nvPr/>
        </p:nvPicPr>
        <p:blipFill rotWithShape="1">
          <a:blip r:embed="rId6"/>
          <a:srcRect l="15653" r="19699"/>
          <a:stretch/>
        </p:blipFill>
        <p:spPr>
          <a:xfrm>
            <a:off x="4332662" y="2841877"/>
            <a:ext cx="812508" cy="686874"/>
          </a:xfrm>
          <a:prstGeom prst="rect">
            <a:avLst/>
          </a:prstGeom>
        </p:spPr>
      </p:pic>
      <p:graphicFrame>
        <p:nvGraphicFramePr>
          <p:cNvPr id="59" name="表格 58"/>
          <p:cNvGraphicFramePr>
            <a:graphicFrameLocks noGrp="1"/>
          </p:cNvGraphicFramePr>
          <p:nvPr>
            <p:extLst/>
          </p:nvPr>
        </p:nvGraphicFramePr>
        <p:xfrm>
          <a:off x="5532830" y="2316827"/>
          <a:ext cx="1077667" cy="1423931"/>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贝叶斯神经网络不确定性推理</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000" baseline="0" dirty="0">
                          <a:latin typeface="微软雅黑" panose="020B0503020204020204" pitchFamily="34" charset="-122"/>
                          <a:ea typeface="微软雅黑" panose="020B0503020204020204" pitchFamily="34" charset="-122"/>
                        </a:rPr>
                        <a:t>后验概率获取</a:t>
                      </a: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0" name="图片 59">
            <a:extLst>
              <a:ext uri="{FF2B5EF4-FFF2-40B4-BE49-F238E27FC236}">
                <a16:creationId xmlns:a16="http://schemas.microsoft.com/office/drawing/2014/main" id="{7B43454E-C27B-4444-B5B0-39CF0BA6DCEF}"/>
              </a:ext>
            </a:extLst>
          </p:cNvPr>
          <p:cNvPicPr>
            <a:picLocks noChangeAspect="1"/>
          </p:cNvPicPr>
          <p:nvPr/>
        </p:nvPicPr>
        <p:blipFill rotWithShape="1">
          <a:blip r:embed="rId7"/>
          <a:srcRect l="4238" r="6904"/>
          <a:stretch/>
        </p:blipFill>
        <p:spPr>
          <a:xfrm>
            <a:off x="5815656" y="2877226"/>
            <a:ext cx="774357" cy="708369"/>
          </a:xfrm>
          <a:prstGeom prst="rect">
            <a:avLst/>
          </a:prstGeom>
        </p:spPr>
      </p:pic>
      <p:graphicFrame>
        <p:nvGraphicFramePr>
          <p:cNvPr id="61" name="表格 60"/>
          <p:cNvGraphicFramePr>
            <a:graphicFrameLocks noGrp="1"/>
          </p:cNvGraphicFramePr>
          <p:nvPr>
            <p:extLst/>
          </p:nvPr>
        </p:nvGraphicFramePr>
        <p:xfrm>
          <a:off x="6977571" y="2316187"/>
          <a:ext cx="1077667" cy="1461225"/>
        </p:xfrm>
        <a:graphic>
          <a:graphicData uri="http://schemas.openxmlformats.org/drawingml/2006/table">
            <a:tbl>
              <a:tblPr firstRow="1" bandRow="1">
                <a:tableStyleId>{5C22544A-7EE6-4342-B048-85BDC9FD1C3A}</a:tableStyleId>
              </a:tblPr>
              <a:tblGrid>
                <a:gridCol w="225519">
                  <a:extLst>
                    <a:ext uri="{9D8B030D-6E8A-4147-A177-3AD203B41FA5}">
                      <a16:colId xmlns:a16="http://schemas.microsoft.com/office/drawing/2014/main" val="20000"/>
                    </a:ext>
                  </a:extLst>
                </a:gridCol>
                <a:gridCol w="852148">
                  <a:extLst>
                    <a:ext uri="{9D8B030D-6E8A-4147-A177-3AD203B41FA5}">
                      <a16:colId xmlns:a16="http://schemas.microsoft.com/office/drawing/2014/main" val="20001"/>
                    </a:ext>
                  </a:extLst>
                </a:gridCol>
              </a:tblGrid>
              <a:tr h="41809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关节炎诊断、结构预警</a:t>
                      </a:r>
                    </a:p>
                  </a:txBody>
                  <a:tcPr>
                    <a:lnL w="12700" cap="flat" cmpd="sng" algn="ctr">
                      <a:solidFill>
                        <a:srgbClr val="0067AC"/>
                      </a:solidFill>
                      <a:prstDash val="solid"/>
                      <a:round/>
                      <a:headEnd type="none" w="med" len="med"/>
                      <a:tailEnd type="none" w="med" len="med"/>
                    </a:lnL>
                    <a:lnR w="12700" cap="flat" cmpd="sng" algn="ctr">
                      <a:solidFill>
                        <a:srgbClr val="0067AC"/>
                      </a:solidFill>
                      <a:prstDash val="solid"/>
                      <a:round/>
                      <a:headEnd type="none" w="med" len="med"/>
                      <a:tailEnd type="none" w="med" len="med"/>
                    </a:lnR>
                    <a:lnT w="12700" cap="flat" cmpd="sng" algn="ctr">
                      <a:solidFill>
                        <a:srgbClr val="0067AC"/>
                      </a:solidFill>
                      <a:prstDash val="solid"/>
                      <a:round/>
                      <a:headEnd type="none" w="med" len="med"/>
                      <a:tailEnd type="none" w="med" len="med"/>
                    </a:lnT>
                    <a:solidFill>
                      <a:srgbClr val="0067AC"/>
                    </a:solidFill>
                  </a:tcPr>
                </a:tc>
                <a:tc hMerge="1">
                  <a:txBody>
                    <a:bodyPr/>
                    <a:lstStyle/>
                    <a:p>
                      <a:endParaRPr lang="zh-CN" altLang="en-US" dirty="0"/>
                    </a:p>
                  </a:txBody>
                  <a:tcPr/>
                </a:tc>
                <a:extLst>
                  <a:ext uri="{0D108BD9-81ED-4DB2-BD59-A6C34878D82A}">
                    <a16:rowId xmlns:a16="http://schemas.microsoft.com/office/drawing/2014/main" val="10000"/>
                  </a:ext>
                </a:extLst>
              </a:tr>
              <a:tr h="100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b="1" kern="1000" baseline="0" dirty="0">
                        <a:latin typeface="微软雅黑" panose="020B0503020204020204" pitchFamily="34" charset="-122"/>
                        <a:ea typeface="微软雅黑" panose="020B0503020204020204" pitchFamily="34" charset="-122"/>
                      </a:endParaRPr>
                    </a:p>
                  </a:txBody>
                  <a:tcPr>
                    <a:lnL w="12700" cap="flat" cmpd="sng" algn="ctr">
                      <a:solidFill>
                        <a:srgbClr val="0067AC"/>
                      </a:solidFill>
                      <a:prstDash val="solid"/>
                      <a:round/>
                      <a:headEnd type="none" w="med" len="med"/>
                      <a:tailEnd type="none" w="med" len="med"/>
                    </a:lnL>
                    <a:lnB w="12700" cap="flat" cmpd="sng" algn="ctr">
                      <a:solidFill>
                        <a:srgbClr val="0067AC"/>
                      </a:solidFill>
                      <a:prstDash val="solid"/>
                      <a:round/>
                      <a:headEnd type="none" w="med" len="med"/>
                      <a:tailEnd type="none" w="med" len="med"/>
                    </a:lnB>
                    <a:solidFill>
                      <a:schemeClr val="bg1"/>
                    </a:solidFill>
                  </a:tcPr>
                </a:tc>
                <a:tc>
                  <a:txBody>
                    <a:bodyPr/>
                    <a:lstStyle/>
                    <a:p>
                      <a:endParaRPr lang="en-US" altLang="zh-CN" sz="1200" dirty="0"/>
                    </a:p>
                    <a:p>
                      <a:endParaRPr lang="en-US" altLang="zh-CN" sz="1200" dirty="0"/>
                    </a:p>
                    <a:p>
                      <a:endParaRPr lang="en-US" altLang="zh-CN" sz="1200" dirty="0"/>
                    </a:p>
                    <a:p>
                      <a:endParaRPr lang="en-US" altLang="zh-CN" sz="1200" dirty="0"/>
                    </a:p>
                  </a:txBody>
                  <a:tcPr>
                    <a:lnR w="12700" cap="flat" cmpd="sng" algn="ctr">
                      <a:solidFill>
                        <a:srgbClr val="0067AC"/>
                      </a:solidFill>
                      <a:prstDash val="solid"/>
                      <a:round/>
                      <a:headEnd type="none" w="med" len="med"/>
                      <a:tailEnd type="none" w="med" len="med"/>
                    </a:lnR>
                    <a:lnB w="12700" cap="flat" cmpd="sng" algn="ctr">
                      <a:solidFill>
                        <a:srgbClr val="0067AC"/>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62" name="图片 61">
            <a:extLst>
              <a:ext uri="{FF2B5EF4-FFF2-40B4-BE49-F238E27FC236}">
                <a16:creationId xmlns:a16="http://schemas.microsoft.com/office/drawing/2014/main" id="{AA37FAF2-A9F8-4288-8A1A-48E702770E0E}"/>
              </a:ext>
            </a:extLst>
          </p:cNvPr>
          <p:cNvPicPr>
            <a:picLocks noChangeAspect="1"/>
          </p:cNvPicPr>
          <p:nvPr/>
        </p:nvPicPr>
        <p:blipFill rotWithShape="1">
          <a:blip r:embed="rId8"/>
          <a:srcRect b="8761"/>
          <a:stretch/>
        </p:blipFill>
        <p:spPr>
          <a:xfrm>
            <a:off x="6999395" y="2800977"/>
            <a:ext cx="1034018" cy="881061"/>
          </a:xfrm>
          <a:prstGeom prst="rect">
            <a:avLst/>
          </a:prstGeom>
        </p:spPr>
      </p:pic>
      <p:sp>
        <p:nvSpPr>
          <p:cNvPr id="68" name="箭头: 上 32">
            <a:extLst>
              <a:ext uri="{FF2B5EF4-FFF2-40B4-BE49-F238E27FC236}">
                <a16:creationId xmlns:a16="http://schemas.microsoft.com/office/drawing/2014/main" id="{8106F88E-AE6F-47C1-826A-7CA231C4BCF3}"/>
              </a:ext>
            </a:extLst>
          </p:cNvPr>
          <p:cNvSpPr/>
          <p:nvPr/>
        </p:nvSpPr>
        <p:spPr>
          <a:xfrm>
            <a:off x="3061981" y="3771255"/>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69" name="箭头: 上 32">
            <a:extLst>
              <a:ext uri="{FF2B5EF4-FFF2-40B4-BE49-F238E27FC236}">
                <a16:creationId xmlns:a16="http://schemas.microsoft.com/office/drawing/2014/main" id="{8106F88E-AE6F-47C1-826A-7CA231C4BCF3}"/>
              </a:ext>
            </a:extLst>
          </p:cNvPr>
          <p:cNvSpPr/>
          <p:nvPr/>
        </p:nvSpPr>
        <p:spPr>
          <a:xfrm>
            <a:off x="4484947" y="3770229"/>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8106F88E-AE6F-47C1-826A-7CA231C4BCF3}"/>
              </a:ext>
            </a:extLst>
          </p:cNvPr>
          <p:cNvSpPr/>
          <p:nvPr/>
        </p:nvSpPr>
        <p:spPr>
          <a:xfrm>
            <a:off x="5974057" y="3784304"/>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1" name="箭头: 上 32">
            <a:extLst>
              <a:ext uri="{FF2B5EF4-FFF2-40B4-BE49-F238E27FC236}">
                <a16:creationId xmlns:a16="http://schemas.microsoft.com/office/drawing/2014/main" id="{8106F88E-AE6F-47C1-826A-7CA231C4BCF3}"/>
              </a:ext>
            </a:extLst>
          </p:cNvPr>
          <p:cNvSpPr/>
          <p:nvPr/>
        </p:nvSpPr>
        <p:spPr>
          <a:xfrm>
            <a:off x="7405504" y="3796652"/>
            <a:ext cx="332008" cy="806399"/>
          </a:xfrm>
          <a:prstGeom prst="upArrow">
            <a:avLst/>
          </a:prstGeom>
          <a:ln>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00" b="1" spc="-170"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610B1225-9126-46FB-9211-081348F6EE75}"/>
              </a:ext>
            </a:extLst>
          </p:cNvPr>
          <p:cNvSpPr/>
          <p:nvPr/>
        </p:nvSpPr>
        <p:spPr>
          <a:xfrm>
            <a:off x="1555527" y="4569893"/>
            <a:ext cx="6499711" cy="325170"/>
          </a:xfrm>
          <a:prstGeom prst="rect">
            <a:avLst/>
          </a:prstGeom>
          <a:ln w="19050">
            <a:solidFill>
              <a:srgbClr val="0067A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spc="200" dirty="0">
                <a:solidFill>
                  <a:srgbClr val="0067AC"/>
                </a:solidFill>
                <a:latin typeface="微软雅黑" panose="020B0503020204020204" pitchFamily="34" charset="-122"/>
                <a:ea typeface="微软雅黑" panose="020B0503020204020204" pitchFamily="34" charset="-122"/>
              </a:rPr>
              <a:t>多源医学数据统一语义的关系建模和推理</a:t>
            </a:r>
          </a:p>
        </p:txBody>
      </p:sp>
      <p:sp>
        <p:nvSpPr>
          <p:cNvPr id="74" name="右箭头 73"/>
          <p:cNvSpPr/>
          <p:nvPr/>
        </p:nvSpPr>
        <p:spPr>
          <a:xfrm>
            <a:off x="3834429" y="284612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右箭头 74"/>
          <p:cNvSpPr/>
          <p:nvPr/>
        </p:nvSpPr>
        <p:spPr>
          <a:xfrm>
            <a:off x="2397876" y="2800977"/>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5271262" y="2825490"/>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右箭头 76"/>
          <p:cNvSpPr/>
          <p:nvPr/>
        </p:nvSpPr>
        <p:spPr>
          <a:xfrm>
            <a:off x="6736250" y="2824485"/>
            <a:ext cx="181448" cy="56659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flipV="1">
            <a:off x="1555527" y="2794222"/>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1555527" y="3285581"/>
            <a:ext cx="736952" cy="0"/>
          </a:xfrm>
          <a:prstGeom prst="line">
            <a:avLst/>
          </a:prstGeom>
          <a:ln w="12700">
            <a:solidFill>
              <a:srgbClr val="0067AC"/>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flipH="1">
            <a:off x="3179388" y="3780198"/>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物理层统一</a:t>
            </a:r>
          </a:p>
        </p:txBody>
      </p:sp>
      <p:sp>
        <p:nvSpPr>
          <p:cNvPr id="82" name="矩形 81"/>
          <p:cNvSpPr/>
          <p:nvPr/>
        </p:nvSpPr>
        <p:spPr>
          <a:xfrm flipH="1">
            <a:off x="458843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逻辑层统一</a:t>
            </a:r>
          </a:p>
        </p:txBody>
      </p:sp>
      <p:sp>
        <p:nvSpPr>
          <p:cNvPr id="83" name="矩形 82"/>
          <p:cNvSpPr/>
          <p:nvPr/>
        </p:nvSpPr>
        <p:spPr>
          <a:xfrm flipH="1">
            <a:off x="6084446" y="3780393"/>
            <a:ext cx="111230" cy="861774"/>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分析层统一</a:t>
            </a:r>
          </a:p>
        </p:txBody>
      </p:sp>
      <p:sp>
        <p:nvSpPr>
          <p:cNvPr id="84" name="矩形 83"/>
          <p:cNvSpPr/>
          <p:nvPr/>
        </p:nvSpPr>
        <p:spPr>
          <a:xfrm flipH="1">
            <a:off x="7515893" y="3812214"/>
            <a:ext cx="111230" cy="707886"/>
          </a:xfrm>
          <a:prstGeom prst="rect">
            <a:avLst/>
          </a:prstGeom>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医学应用</a:t>
            </a:r>
          </a:p>
        </p:txBody>
      </p:sp>
      <p:sp>
        <p:nvSpPr>
          <p:cNvPr id="40" name="矩形 39"/>
          <p:cNvSpPr/>
          <p:nvPr/>
        </p:nvSpPr>
        <p:spPr>
          <a:xfrm>
            <a:off x="5436234" y="2160231"/>
            <a:ext cx="1293527" cy="1708241"/>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6258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sp>
        <p:nvSpPr>
          <p:cNvPr id="3" name="矩形 2"/>
          <p:cNvSpPr/>
          <p:nvPr/>
        </p:nvSpPr>
        <p:spPr>
          <a:xfrm>
            <a:off x="5193485" y="122812"/>
            <a:ext cx="1467068" cy="400110"/>
          </a:xfrm>
          <a:prstGeom prst="rect">
            <a:avLst/>
          </a:prstGeom>
        </p:spPr>
        <p:txBody>
          <a:bodyPr wrap="none">
            <a:spAutoFit/>
          </a:bodyPr>
          <a:lstStyle/>
          <a:p>
            <a:r>
              <a:rPr lang="zh-CN" altLang="en-US" sz="2000" b="1" spc="5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知识推理</a:t>
            </a:r>
            <a:endParaRPr lang="zh-CN" altLang="en-US" sz="2000"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矩形 1"/>
          <p:cNvSpPr/>
          <p:nvPr/>
        </p:nvSpPr>
        <p:spPr>
          <a:xfrm>
            <a:off x="172111" y="808693"/>
            <a:ext cx="2723823" cy="369332"/>
          </a:xfrm>
          <a:prstGeom prst="rect">
            <a:avLst/>
          </a:prstGeom>
        </p:spPr>
        <p:txBody>
          <a:bodyPr wrap="none">
            <a:spAutoFit/>
          </a:bodyPr>
          <a:lstStyle/>
          <a:p>
            <a:r>
              <a:rPr lang="zh-CN" altLang="en-US" dirty="0">
                <a:latin typeface="SimHei" charset="-122"/>
                <a:ea typeface="SimHei" charset="-122"/>
                <a:cs typeface="SimHei" charset="-122"/>
              </a:rPr>
              <a:t>朴素贝叶斯和贝叶斯网络</a:t>
            </a:r>
            <a:endParaRPr lang="en-US" altLang="zh-CN" dirty="0">
              <a:latin typeface="SimHei" charset="-122"/>
              <a:ea typeface="SimHei" charset="-122"/>
              <a:cs typeface="SimHei" charset="-122"/>
            </a:endParaRPr>
          </a:p>
        </p:txBody>
      </p:sp>
      <p:grpSp>
        <p:nvGrpSpPr>
          <p:cNvPr id="16" name="组 15"/>
          <p:cNvGrpSpPr/>
          <p:nvPr/>
        </p:nvGrpSpPr>
        <p:grpSpPr>
          <a:xfrm>
            <a:off x="172111" y="1128419"/>
            <a:ext cx="3964491" cy="2011624"/>
            <a:chOff x="620026" y="1701589"/>
            <a:chExt cx="5285988" cy="1608366"/>
          </a:xfrm>
        </p:grpSpPr>
        <p:sp>
          <p:nvSpPr>
            <p:cNvPr id="18" name="MH_SubTitle_1"/>
            <p:cNvSpPr>
              <a:spLocks noChangeArrowheads="1"/>
            </p:cNvSpPr>
            <p:nvPr/>
          </p:nvSpPr>
          <p:spPr bwMode="auto">
            <a:xfrm>
              <a:off x="622684" y="1701589"/>
              <a:ext cx="5283330"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为什么做</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19" name="矩形 18"/>
            <p:cNvSpPr/>
            <p:nvPr/>
          </p:nvSpPr>
          <p:spPr>
            <a:xfrm>
              <a:off x="620026" y="2100479"/>
              <a:ext cx="5213428" cy="1209476"/>
            </a:xfrm>
            <a:prstGeom prst="rect">
              <a:avLst/>
            </a:prstGeom>
          </p:spPr>
          <p:txBody>
            <a:bodyPr wrap="square">
              <a:spAutoFit/>
            </a:bodyPr>
            <a:lstStyle/>
            <a:p>
              <a:pPr algn="just">
                <a:lnSpc>
                  <a:spcPct val="120000"/>
                </a:lnSpc>
                <a:buFont typeface="Wingdings" panose="05000000000000000000" pitchFamily="2" charset="2"/>
                <a:buChar char="u"/>
              </a:pPr>
              <a:r>
                <a:rPr lang="zh-CN" altLang="en-US" sz="1300" dirty="0">
                  <a:latin typeface="SimHei" charset="-122"/>
                  <a:ea typeface="SimHei" charset="-122"/>
                  <a:cs typeface="SimHei" charset="-122"/>
                </a:rPr>
                <a:t> 不确定性推理</a:t>
              </a:r>
              <a:endParaRPr lang="en-US" altLang="zh-CN" sz="1300" dirty="0">
                <a:latin typeface="SimHei" charset="-122"/>
                <a:ea typeface="SimHei" charset="-122"/>
                <a:cs typeface="SimHei" charset="-122"/>
              </a:endParaRPr>
            </a:p>
            <a:p>
              <a:r>
                <a:rPr lang="zh-CN" altLang="en-US" sz="1300" dirty="0">
                  <a:latin typeface="SimHei" charset="-122"/>
                  <a:ea typeface="SimHei" charset="-122"/>
                  <a:cs typeface="SimHei" charset="-122"/>
                </a:rPr>
                <a:t>独立性假设在医学中并不总是成立症状之间往往存在着较强的相关性，如：</a:t>
              </a:r>
              <a:endParaRPr lang="en-US" altLang="zh-CN" sz="1300" dirty="0">
                <a:latin typeface="SimHei" charset="-122"/>
                <a:ea typeface="SimHei" charset="-122"/>
                <a:cs typeface="SimHei" charset="-122"/>
              </a:endParaRPr>
            </a:p>
            <a:p>
              <a:pPr marL="189000" lvl="1">
                <a:lnSpc>
                  <a:spcPct val="130000"/>
                </a:lnSpc>
              </a:pPr>
              <a:r>
                <a:rPr lang="zh-CN" altLang="en-US" sz="1300" dirty="0">
                  <a:latin typeface="SimHei" charset="-122"/>
                  <a:ea typeface="SimHei" charset="-122"/>
                  <a:cs typeface="SimHei" charset="-122"/>
                </a:rPr>
                <a:t>“腹泻”</a:t>
              </a:r>
              <a:r>
                <a:rPr lang="zh-CN" altLang="en-US" sz="1300" dirty="0">
                  <a:solidFill>
                    <a:srgbClr val="200AA4"/>
                  </a:solidFill>
                  <a:latin typeface="SimHei" charset="-122"/>
                  <a:ea typeface="SimHei" charset="-122"/>
                  <a:cs typeface="SimHei" charset="-122"/>
                </a:rPr>
                <a:t>引起</a:t>
              </a:r>
              <a:r>
                <a:rPr lang="zh-CN" altLang="en-US" sz="1300" dirty="0">
                  <a:solidFill>
                    <a:srgbClr val="FF0000"/>
                  </a:solidFill>
                  <a:latin typeface="SimHei" charset="-122"/>
                  <a:ea typeface="SimHei" charset="-122"/>
                  <a:cs typeface="SimHei" charset="-122"/>
                </a:rPr>
                <a:t> </a:t>
              </a:r>
              <a:r>
                <a:rPr lang="zh-CN" altLang="en-US" sz="1300" dirty="0">
                  <a:latin typeface="SimHei" charset="-122"/>
                  <a:ea typeface="SimHei" charset="-122"/>
                  <a:cs typeface="SimHei" charset="-122"/>
                </a:rPr>
                <a:t>“酸碱及电解质平衡紊乱”；</a:t>
              </a:r>
              <a:endParaRPr lang="en-US" altLang="zh-CN" sz="1300" dirty="0">
                <a:latin typeface="SimHei" charset="-122"/>
                <a:ea typeface="SimHei" charset="-122"/>
                <a:cs typeface="SimHei" charset="-122"/>
              </a:endParaRPr>
            </a:p>
            <a:p>
              <a:pPr marL="189000" lvl="1">
                <a:lnSpc>
                  <a:spcPct val="130000"/>
                </a:lnSpc>
              </a:pPr>
              <a:r>
                <a:rPr lang="zh-CN" altLang="en-US" sz="1300" dirty="0">
                  <a:latin typeface="SimHei" charset="-122"/>
                  <a:ea typeface="SimHei" charset="-122"/>
                  <a:cs typeface="SimHei" charset="-122"/>
                </a:rPr>
                <a:t>“低血钾”</a:t>
              </a:r>
              <a:r>
                <a:rPr lang="zh-CN" altLang="en-US" sz="1300" dirty="0">
                  <a:solidFill>
                    <a:srgbClr val="200AA4"/>
                  </a:solidFill>
                  <a:latin typeface="SimHei" charset="-122"/>
                  <a:ea typeface="SimHei" charset="-122"/>
                  <a:cs typeface="SimHei" charset="-122"/>
                </a:rPr>
                <a:t>引起</a:t>
              </a:r>
              <a:r>
                <a:rPr lang="zh-CN" altLang="en-US" sz="1300" dirty="0">
                  <a:latin typeface="SimHei" charset="-122"/>
                  <a:ea typeface="SimHei" charset="-122"/>
                  <a:cs typeface="SimHei" charset="-122"/>
                </a:rPr>
                <a:t> “肠蠕动减弱”，易导致“腹胀”，甚至“肠麻痹”等症状。</a:t>
              </a:r>
              <a:endParaRPr lang="en-US" altLang="zh-CN" sz="1300" dirty="0">
                <a:latin typeface="SimHei" charset="-122"/>
                <a:ea typeface="SimHei" charset="-122"/>
                <a:cs typeface="SimHei" charset="-122"/>
              </a:endParaRPr>
            </a:p>
          </p:txBody>
        </p:sp>
      </p:grpSp>
      <p:grpSp>
        <p:nvGrpSpPr>
          <p:cNvPr id="20" name="组 19"/>
          <p:cNvGrpSpPr/>
          <p:nvPr/>
        </p:nvGrpSpPr>
        <p:grpSpPr>
          <a:xfrm>
            <a:off x="183870" y="3396277"/>
            <a:ext cx="3962498" cy="2319925"/>
            <a:chOff x="631737" y="1691058"/>
            <a:chExt cx="5283330" cy="3093233"/>
          </a:xfrm>
        </p:grpSpPr>
        <p:sp>
          <p:nvSpPr>
            <p:cNvPr id="21" name="MH_SubTitle_1"/>
            <p:cNvSpPr>
              <a:spLocks noChangeArrowheads="1"/>
            </p:cNvSpPr>
            <p:nvPr/>
          </p:nvSpPr>
          <p:spPr bwMode="auto">
            <a:xfrm>
              <a:off x="631737" y="1691058"/>
              <a:ext cx="5283330" cy="5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500" b="1" dirty="0">
                  <a:solidFill>
                    <a:srgbClr val="018F89"/>
                  </a:solidFill>
                  <a:latin typeface="黑体" panose="02010609060101010101" pitchFamily="49" charset="-122"/>
                  <a:ea typeface="黑体" panose="02010609060101010101" pitchFamily="49" charset="-122"/>
                </a:rPr>
                <a:t>做了什么</a:t>
              </a:r>
              <a:endParaRPr lang="en-US" altLang="zh-CN" sz="1500" b="1" dirty="0">
                <a:solidFill>
                  <a:srgbClr val="E06A32"/>
                </a:solidFill>
                <a:latin typeface="黑体" panose="02010609060101010101" pitchFamily="49" charset="-122"/>
                <a:ea typeface="黑体" panose="02010609060101010101" pitchFamily="49" charset="-122"/>
              </a:endParaRPr>
            </a:p>
          </p:txBody>
        </p:sp>
        <p:sp>
          <p:nvSpPr>
            <p:cNvPr id="28" name="矩形 27"/>
            <p:cNvSpPr/>
            <p:nvPr/>
          </p:nvSpPr>
          <p:spPr>
            <a:xfrm>
              <a:off x="637678" y="2100479"/>
              <a:ext cx="5204829" cy="2683812"/>
            </a:xfrm>
            <a:prstGeom prst="rect">
              <a:avLst/>
            </a:prstGeom>
          </p:spPr>
          <p:txBody>
            <a:bodyPr wrap="square">
              <a:spAutoFit/>
            </a:bodyPr>
            <a:lstStyle/>
            <a:p>
              <a:pPr algn="just">
                <a:lnSpc>
                  <a:spcPct val="120000"/>
                </a:lnSpc>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en-US" sz="1300" dirty="0">
                  <a:latin typeface="黑体" panose="02010609060101010101" pitchFamily="49" charset="-122"/>
                  <a:ea typeface="黑体" panose="02010609060101010101" pitchFamily="49" charset="-122"/>
                </a:rPr>
                <a:t>根据病因</a:t>
              </a:r>
              <a:r>
                <a:rPr lang="en-US" altLang="zh-CN" sz="1300" dirty="0">
                  <a:latin typeface="黑体" panose="02010609060101010101" pitchFamily="49" charset="-122"/>
                  <a:ea typeface="黑体" panose="02010609060101010101" pitchFamily="49" charset="-122"/>
                </a:rPr>
                <a:t>/</a:t>
              </a:r>
              <a:r>
                <a:rPr lang="zh-CN" altLang="en-US" sz="1300" dirty="0">
                  <a:latin typeface="黑体" panose="02010609060101010101" pitchFamily="49" charset="-122"/>
                  <a:ea typeface="黑体" panose="02010609060101010101" pitchFamily="49" charset="-122"/>
                </a:rPr>
                <a:t>症状之间可能存在关联，</a:t>
              </a:r>
              <a:r>
                <a:rPr lang="zh-CN" altLang="en-US" sz="1300" dirty="0">
                  <a:solidFill>
                    <a:srgbClr val="200AA4"/>
                  </a:solidFill>
                  <a:latin typeface="黑体" panose="02010609060101010101" pitchFamily="49" charset="-122"/>
                  <a:ea typeface="黑体" panose="02010609060101010101" pitchFamily="49" charset="-122"/>
                </a:rPr>
                <a:t>改良朴素贝叶斯</a:t>
              </a:r>
              <a:endParaRPr lang="en-US" altLang="zh-CN" sz="1300" dirty="0">
                <a:solidFill>
                  <a:srgbClr val="200AA4"/>
                </a:solidFill>
                <a:latin typeface="黑体" panose="02010609060101010101" pitchFamily="49" charset="-122"/>
                <a:ea typeface="黑体" panose="02010609060101010101" pitchFamily="49" charset="-122"/>
              </a:endParaRPr>
            </a:p>
            <a:p>
              <a:pPr algn="just">
                <a:lnSpc>
                  <a:spcPct val="120000"/>
                </a:lnSpc>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en-US" sz="1300" dirty="0">
                  <a:solidFill>
                    <a:srgbClr val="200AA4"/>
                  </a:solidFill>
                  <a:latin typeface="黑体" panose="02010609060101010101" pitchFamily="49" charset="-122"/>
                  <a:ea typeface="黑体" panose="02010609060101010101" pitchFamily="49" charset="-122"/>
                </a:rPr>
                <a:t>贝叶斯网络拓扑结构学习</a:t>
              </a:r>
              <a:r>
                <a:rPr lang="zh-CN" altLang="en-US" sz="1300" dirty="0">
                  <a:latin typeface="黑体" panose="02010609060101010101" pitchFamily="49" charset="-122"/>
                  <a:ea typeface="黑体" panose="02010609060101010101" pitchFamily="49" charset="-122"/>
                </a:rPr>
                <a:t>：表示疾病、症状、高危因素间丰富的关联关系（</a:t>
              </a:r>
              <a:r>
                <a:rPr lang="en-US" altLang="zh-CN" sz="1300" dirty="0">
                  <a:latin typeface="黑体" panose="02010609060101010101" pitchFamily="49" charset="-122"/>
                  <a:ea typeface="黑体" panose="02010609060101010101" pitchFamily="49" charset="-122"/>
                </a:rPr>
                <a:t>K2</a:t>
              </a:r>
              <a:r>
                <a:rPr lang="zh-CN" altLang="zh-CN" sz="1300" dirty="0">
                  <a:latin typeface="黑体" panose="02010609060101010101" pitchFamily="49" charset="-122"/>
                  <a:ea typeface="黑体" panose="02010609060101010101" pitchFamily="49" charset="-122"/>
                </a:rPr>
                <a:t>算法</a:t>
              </a:r>
              <a:r>
                <a:rPr lang="zh-CN" altLang="en-US" sz="1300" dirty="0">
                  <a:latin typeface="黑体" panose="02010609060101010101" pitchFamily="49" charset="-122"/>
                  <a:ea typeface="黑体" panose="02010609060101010101" pitchFamily="49" charset="-122"/>
                </a:rPr>
                <a:t>）</a:t>
              </a:r>
              <a:endParaRPr lang="en-US" altLang="zh-CN" sz="1300" dirty="0">
                <a:latin typeface="黑体" panose="02010609060101010101" pitchFamily="49" charset="-122"/>
                <a:ea typeface="黑体" panose="02010609060101010101" pitchFamily="49" charset="-122"/>
              </a:endParaRPr>
            </a:p>
            <a:p>
              <a:pPr algn="just">
                <a:lnSpc>
                  <a:spcPct val="120000"/>
                </a:lnSpc>
                <a:buFont typeface="Wingdings" panose="05000000000000000000" pitchFamily="2" charset="2"/>
                <a:buChar char="u"/>
              </a:pPr>
              <a:r>
                <a:rPr lang="zh-CN" altLang="en-US" sz="1300" dirty="0">
                  <a:solidFill>
                    <a:srgbClr val="50505A"/>
                  </a:solidFill>
                  <a:latin typeface="黑体" panose="02010609060101010101" pitchFamily="49" charset="-122"/>
                  <a:ea typeface="黑体" panose="02010609060101010101" pitchFamily="49" charset="-122"/>
                </a:rPr>
                <a:t> </a:t>
              </a:r>
              <a:r>
                <a:rPr lang="zh-CN" altLang="en-US" sz="1300" dirty="0">
                  <a:solidFill>
                    <a:srgbClr val="200AA4"/>
                  </a:solidFill>
                  <a:latin typeface="黑体" panose="02010609060101010101" pitchFamily="49" charset="-122"/>
                  <a:ea typeface="黑体" panose="02010609060101010101" pitchFamily="49" charset="-122"/>
                </a:rPr>
                <a:t>贝叶斯网络概率分布学习</a:t>
              </a:r>
              <a:r>
                <a:rPr lang="zh-CN" altLang="en-US" sz="1300" dirty="0">
                  <a:latin typeface="黑体" panose="02010609060101010101" pitchFamily="49" charset="-122"/>
                  <a:ea typeface="黑体" panose="02010609060101010101" pitchFamily="49" charset="-122"/>
                </a:rPr>
                <a:t>：计算贝叶斯网络中各节点的先验概率、各节点间的条件概率。客观地量化疾病、症状、高危因素实体间的依赖关系强度（贝叶斯估计）</a:t>
              </a:r>
            </a:p>
          </p:txBody>
        </p:sp>
      </p:gr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602" y="740816"/>
            <a:ext cx="4948049" cy="296252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788" y="3171232"/>
            <a:ext cx="4943212" cy="3373029"/>
          </a:xfrm>
          <a:prstGeom prst="rect">
            <a:avLst/>
          </a:prstGeom>
        </p:spPr>
      </p:pic>
    </p:spTree>
    <p:extLst>
      <p:ext uri="{BB962C8B-B14F-4D97-AF65-F5344CB8AC3E}">
        <p14:creationId xmlns:p14="http://schemas.microsoft.com/office/powerpoint/2010/main" val="1067700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35488" y="1456661"/>
            <a:ext cx="1346844" cy="646331"/>
          </a:xfrm>
          <a:prstGeom prst="rect">
            <a:avLst/>
          </a:prstGeom>
          <a:noFill/>
        </p:spPr>
        <p:txBody>
          <a:bodyPr wrap="none" rtlCol="0">
            <a:spAutoFit/>
          </a:bodyPr>
          <a:lstStyle/>
          <a:p>
            <a:r>
              <a:rPr lang="zh-CN" altLang="en-US" b="1" dirty="0" smtClean="0">
                <a:solidFill>
                  <a:srgbClr val="FF0000"/>
                </a:solidFill>
              </a:rPr>
              <a:t>验证</a:t>
            </a:r>
            <a:endParaRPr lang="en-US" altLang="zh-CN" b="1" dirty="0" smtClean="0">
              <a:solidFill>
                <a:srgbClr val="FF0000"/>
              </a:solidFill>
            </a:endParaRPr>
          </a:p>
          <a:p>
            <a:r>
              <a:rPr lang="zh-CN" altLang="en-US" b="1" dirty="0" smtClean="0">
                <a:solidFill>
                  <a:srgbClr val="FF0000"/>
                </a:solidFill>
              </a:rPr>
              <a:t>准确度评估</a:t>
            </a:r>
            <a:endParaRPr lang="zh-CN" altLang="en-US" b="1" dirty="0">
              <a:solidFill>
                <a:srgbClr val="FF0000"/>
              </a:solidFill>
            </a:endParaRPr>
          </a:p>
        </p:txBody>
      </p:sp>
      <p:sp>
        <p:nvSpPr>
          <p:cNvPr id="3" name="Rectangle 2"/>
          <p:cNvSpPr>
            <a:spLocks noChangeArrowheads="1"/>
          </p:cNvSpPr>
          <p:nvPr/>
        </p:nvSpPr>
        <p:spPr bwMode="auto">
          <a:xfrm>
            <a:off x="1967023" y="22328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1082874" y="2232837"/>
            <a:ext cx="3413051" cy="2608950"/>
            <a:chOff x="1967023" y="2845552"/>
            <a:chExt cx="1860050" cy="1507872"/>
          </a:xfrm>
        </p:grpSpPr>
        <p:pic>
          <p:nvPicPr>
            <p:cNvPr id="11" name="图片 10">
              <a:extLst>
                <a:ext uri="{FF2B5EF4-FFF2-40B4-BE49-F238E27FC236}">
                  <a16:creationId xmlns:a16="http://schemas.microsoft.com/office/drawing/2014/main" id="{13529884-0D63-4836-8FC1-301FE25DC247}"/>
                </a:ext>
              </a:extLst>
            </p:cNvPr>
            <p:cNvPicPr>
              <a:picLocks noChangeAspect="1"/>
            </p:cNvPicPr>
            <p:nvPr/>
          </p:nvPicPr>
          <p:blipFill rotWithShape="1">
            <a:blip r:embed="rId2"/>
            <a:srcRect l="8918" t="5799" r="7353" b="36271"/>
            <a:stretch/>
          </p:blipFill>
          <p:spPr>
            <a:xfrm>
              <a:off x="2822057" y="2845552"/>
              <a:ext cx="1005016" cy="568411"/>
            </a:xfrm>
            <a:prstGeom prst="rect">
              <a:avLst/>
            </a:prstGeom>
          </p:spPr>
        </p:pic>
        <p:pic>
          <p:nvPicPr>
            <p:cNvPr id="12" name="图片 11"/>
            <p:cNvPicPr>
              <a:picLocks noChangeAspect="1"/>
            </p:cNvPicPr>
            <p:nvPr/>
          </p:nvPicPr>
          <p:blipFill rotWithShape="1">
            <a:blip r:embed="rId3"/>
            <a:srcRect l="19074" r="18285" b="27666"/>
            <a:stretch/>
          </p:blipFill>
          <p:spPr>
            <a:xfrm>
              <a:off x="2975034" y="3779173"/>
              <a:ext cx="634314" cy="574251"/>
            </a:xfrm>
            <a:prstGeom prst="rect">
              <a:avLst/>
            </a:prstGeom>
          </p:spPr>
        </p:pic>
        <p:pic>
          <p:nvPicPr>
            <p:cNvPr id="13" name="图片 12"/>
            <p:cNvPicPr>
              <a:picLocks noChangeAspect="1"/>
            </p:cNvPicPr>
            <p:nvPr/>
          </p:nvPicPr>
          <p:blipFill rotWithShape="1">
            <a:blip r:embed="rId4"/>
            <a:srcRect l="28880" t="1779" r="53035" b="59163"/>
            <a:stretch/>
          </p:blipFill>
          <p:spPr>
            <a:xfrm>
              <a:off x="1967023" y="3098427"/>
              <a:ext cx="691986" cy="734982"/>
            </a:xfrm>
            <a:prstGeom prst="rect">
              <a:avLst/>
            </a:prstGeom>
          </p:spPr>
        </p:pic>
        <p:cxnSp>
          <p:nvCxnSpPr>
            <p:cNvPr id="14" name="直接箭头连接符 13"/>
            <p:cNvCxnSpPr/>
            <p:nvPr/>
          </p:nvCxnSpPr>
          <p:spPr>
            <a:xfrm flipV="1">
              <a:off x="2563590" y="3296833"/>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7320000" flipV="1">
              <a:off x="3159722" y="3507721"/>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5420000" flipV="1">
              <a:off x="2636125" y="3831917"/>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3840000" flipH="1" flipV="1">
              <a:off x="2580571" y="3390319"/>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2015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820571" y="71484"/>
            <a:ext cx="4020653"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总体技术路线和目标</a:t>
            </a:r>
          </a:p>
        </p:txBody>
      </p:sp>
      <p:sp>
        <p:nvSpPr>
          <p:cNvPr id="69" name="矩形 68"/>
          <p:cNvSpPr/>
          <p:nvPr/>
        </p:nvSpPr>
        <p:spPr>
          <a:xfrm>
            <a:off x="1122054" y="1119279"/>
            <a:ext cx="4776707" cy="4219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959744" y="3711292"/>
            <a:ext cx="343453" cy="1078612"/>
          </a:xfrm>
          <a:prstGeom prst="rect">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960630" y="1538767"/>
            <a:ext cx="343453" cy="1066959"/>
          </a:xfrm>
          <a:prstGeom prst="rect">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2" name="图示 71"/>
          <p:cNvGraphicFramePr/>
          <p:nvPr>
            <p:extLst>
              <p:ext uri="{D42A27DB-BD31-4B8C-83A1-F6EECF244321}">
                <p14:modId xmlns:p14="http://schemas.microsoft.com/office/powerpoint/2010/main" val="1254831796"/>
              </p:ext>
            </p:extLst>
          </p:nvPr>
        </p:nvGraphicFramePr>
        <p:xfrm>
          <a:off x="3007307" y="1304496"/>
          <a:ext cx="849203" cy="616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3" name="图示 72"/>
          <p:cNvGraphicFramePr/>
          <p:nvPr>
            <p:extLst>
              <p:ext uri="{D42A27DB-BD31-4B8C-83A1-F6EECF244321}">
                <p14:modId xmlns:p14="http://schemas.microsoft.com/office/powerpoint/2010/main" val="4077271237"/>
              </p:ext>
            </p:extLst>
          </p:nvPr>
        </p:nvGraphicFramePr>
        <p:xfrm>
          <a:off x="3992021" y="1313984"/>
          <a:ext cx="849203" cy="6160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4" name="图示 73"/>
          <p:cNvGraphicFramePr/>
          <p:nvPr>
            <p:extLst>
              <p:ext uri="{D42A27DB-BD31-4B8C-83A1-F6EECF244321}">
                <p14:modId xmlns:p14="http://schemas.microsoft.com/office/powerpoint/2010/main" val="391192981"/>
              </p:ext>
            </p:extLst>
          </p:nvPr>
        </p:nvGraphicFramePr>
        <p:xfrm>
          <a:off x="3012512" y="2371709"/>
          <a:ext cx="849203" cy="6160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6" name="图示 75"/>
          <p:cNvGraphicFramePr/>
          <p:nvPr>
            <p:extLst>
              <p:ext uri="{D42A27DB-BD31-4B8C-83A1-F6EECF244321}">
                <p14:modId xmlns:p14="http://schemas.microsoft.com/office/powerpoint/2010/main" val="2369743392"/>
              </p:ext>
            </p:extLst>
          </p:nvPr>
        </p:nvGraphicFramePr>
        <p:xfrm>
          <a:off x="2017714" y="2371709"/>
          <a:ext cx="849203" cy="61608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77" name="图示 76"/>
          <p:cNvGraphicFramePr/>
          <p:nvPr>
            <p:extLst>
              <p:ext uri="{D42A27DB-BD31-4B8C-83A1-F6EECF244321}">
                <p14:modId xmlns:p14="http://schemas.microsoft.com/office/powerpoint/2010/main" val="2364832786"/>
              </p:ext>
            </p:extLst>
          </p:nvPr>
        </p:nvGraphicFramePr>
        <p:xfrm>
          <a:off x="2011866" y="1320972"/>
          <a:ext cx="849203" cy="61608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78" name="文本框 77"/>
          <p:cNvSpPr txBox="1"/>
          <p:nvPr/>
        </p:nvSpPr>
        <p:spPr>
          <a:xfrm>
            <a:off x="936634" y="1510304"/>
            <a:ext cx="461665" cy="1066959"/>
          </a:xfrm>
          <a:prstGeom prst="rect">
            <a:avLst/>
          </a:prstGeom>
          <a:noFill/>
        </p:spPr>
        <p:txBody>
          <a:bodyPr vert="eaVert" wrap="none" rtlCol="0">
            <a:spAutoFit/>
          </a:bodyPr>
          <a:lstStyle/>
          <a:p>
            <a:r>
              <a:rPr lang="zh-CN" altLang="en-US"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数据基础</a:t>
            </a:r>
          </a:p>
        </p:txBody>
      </p:sp>
      <p:sp>
        <p:nvSpPr>
          <p:cNvPr id="79" name="文本框 78"/>
          <p:cNvSpPr txBox="1"/>
          <p:nvPr/>
        </p:nvSpPr>
        <p:spPr>
          <a:xfrm>
            <a:off x="924052" y="3724795"/>
            <a:ext cx="461665" cy="1078612"/>
          </a:xfrm>
          <a:prstGeom prst="rect">
            <a:avLst/>
          </a:prstGeom>
          <a:noFill/>
        </p:spPr>
        <p:txBody>
          <a:bodyPr vert="eaVert" wrap="square" rtlCol="0">
            <a:spAutoFit/>
          </a:bodyPr>
          <a:lstStyle/>
          <a:p>
            <a:r>
              <a:rPr lang="zh-CN" altLang="en-US"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算法技术</a:t>
            </a:r>
          </a:p>
        </p:txBody>
      </p:sp>
      <p:grpSp>
        <p:nvGrpSpPr>
          <p:cNvPr id="80" name="组合 79"/>
          <p:cNvGrpSpPr/>
          <p:nvPr/>
        </p:nvGrpSpPr>
        <p:grpSpPr>
          <a:xfrm>
            <a:off x="1980113" y="3432864"/>
            <a:ext cx="1212800" cy="604801"/>
            <a:chOff x="-730256" y="-375449"/>
            <a:chExt cx="977207" cy="462782"/>
          </a:xfrm>
        </p:grpSpPr>
        <p:sp>
          <p:nvSpPr>
            <p:cNvPr id="81" name="圆角矩形 80"/>
            <p:cNvSpPr/>
            <p:nvPr/>
          </p:nvSpPr>
          <p:spPr>
            <a:xfrm>
              <a:off x="-708586" y="-375449"/>
              <a:ext cx="886927"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82" name="圆角矩形 4"/>
            <p:cNvSpPr/>
            <p:nvPr/>
          </p:nvSpPr>
          <p:spPr>
            <a:xfrm>
              <a:off x="-730256" y="-375449"/>
              <a:ext cx="977207" cy="4627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多目标病灶语义分割</a:t>
              </a:r>
            </a:p>
          </p:txBody>
        </p:sp>
      </p:grpSp>
      <p:grpSp>
        <p:nvGrpSpPr>
          <p:cNvPr id="83" name="组合 82"/>
          <p:cNvGrpSpPr/>
          <p:nvPr/>
        </p:nvGrpSpPr>
        <p:grpSpPr>
          <a:xfrm>
            <a:off x="3363755" y="3442086"/>
            <a:ext cx="1201471" cy="615303"/>
            <a:chOff x="-15770" y="-142055"/>
            <a:chExt cx="968078" cy="470818"/>
          </a:xfrm>
        </p:grpSpPr>
        <p:sp>
          <p:nvSpPr>
            <p:cNvPr id="98" name="圆角矩形 97"/>
            <p:cNvSpPr/>
            <p:nvPr/>
          </p:nvSpPr>
          <p:spPr>
            <a:xfrm>
              <a:off x="-8179" y="-142055"/>
              <a:ext cx="887608"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1" name="圆角矩形 4"/>
            <p:cNvSpPr/>
            <p:nvPr/>
          </p:nvSpPr>
          <p:spPr>
            <a:xfrm>
              <a:off x="-15770" y="-95540"/>
              <a:ext cx="968078" cy="424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图像征象</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量化度量</a:t>
              </a:r>
              <a:endParaRPr lang="zh-CN" altLang="en-US" sz="1600" b="1" kern="1200" dirty="0">
                <a:solidFill>
                  <a:schemeClr val="tx1"/>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4722960" y="3436984"/>
            <a:ext cx="1101550" cy="603614"/>
            <a:chOff x="0" y="53902"/>
            <a:chExt cx="1012574" cy="461874"/>
          </a:xfrm>
        </p:grpSpPr>
        <p:sp>
          <p:nvSpPr>
            <p:cNvPr id="115" name="圆角矩形 114"/>
            <p:cNvSpPr/>
            <p:nvPr/>
          </p:nvSpPr>
          <p:spPr>
            <a:xfrm>
              <a:off x="0" y="53902"/>
              <a:ext cx="1012573"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7" name="圆角矩形 4"/>
            <p:cNvSpPr/>
            <p:nvPr/>
          </p:nvSpPr>
          <p:spPr>
            <a:xfrm>
              <a:off x="44496" y="91472"/>
              <a:ext cx="968078" cy="424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可解释的</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kern="1200" dirty="0">
                  <a:solidFill>
                    <a:schemeClr val="tx1"/>
                  </a:solidFill>
                  <a:latin typeface="微软雅黑" panose="020B0503020204020204" pitchFamily="34" charset="-122"/>
                  <a:ea typeface="微软雅黑" panose="020B0503020204020204" pitchFamily="34" charset="-122"/>
                </a:rPr>
                <a:t>智能诊断</a:t>
              </a:r>
            </a:p>
          </p:txBody>
        </p:sp>
      </p:grpSp>
      <p:sp>
        <p:nvSpPr>
          <p:cNvPr id="130" name="圆角矩形 129"/>
          <p:cNvSpPr/>
          <p:nvPr/>
        </p:nvSpPr>
        <p:spPr>
          <a:xfrm flipH="1">
            <a:off x="1631201" y="3431445"/>
            <a:ext cx="4193310" cy="1716890"/>
          </a:xfrm>
          <a:prstGeom prst="roundRect">
            <a:avLst>
              <a:gd name="adj" fmla="val 6492"/>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圆角矩形 130"/>
          <p:cNvSpPr/>
          <p:nvPr/>
        </p:nvSpPr>
        <p:spPr>
          <a:xfrm>
            <a:off x="1629862" y="1320971"/>
            <a:ext cx="4200950" cy="1608751"/>
          </a:xfrm>
          <a:prstGeom prst="roundRect">
            <a:avLst>
              <a:gd name="adj" fmla="val 785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8" name="图示 33"/>
          <p:cNvGraphicFramePr/>
          <p:nvPr>
            <p:extLst>
              <p:ext uri="{D42A27DB-BD31-4B8C-83A1-F6EECF244321}">
                <p14:modId xmlns:p14="http://schemas.microsoft.com/office/powerpoint/2010/main" val="48772975"/>
              </p:ext>
            </p:extLst>
          </p:nvPr>
        </p:nvGraphicFramePr>
        <p:xfrm>
          <a:off x="3996509" y="2369146"/>
          <a:ext cx="849203" cy="616086"/>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39" name="图示 12"/>
          <p:cNvGraphicFramePr/>
          <p:nvPr>
            <p:extLst>
              <p:ext uri="{D42A27DB-BD31-4B8C-83A1-F6EECF244321}">
                <p14:modId xmlns:p14="http://schemas.microsoft.com/office/powerpoint/2010/main" val="2381789385"/>
              </p:ext>
            </p:extLst>
          </p:nvPr>
        </p:nvGraphicFramePr>
        <p:xfrm>
          <a:off x="4982621" y="1313984"/>
          <a:ext cx="849203" cy="616086"/>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140" name="图示 33"/>
          <p:cNvGraphicFramePr/>
          <p:nvPr>
            <p:extLst>
              <p:ext uri="{D42A27DB-BD31-4B8C-83A1-F6EECF244321}">
                <p14:modId xmlns:p14="http://schemas.microsoft.com/office/powerpoint/2010/main" val="1471222369"/>
              </p:ext>
            </p:extLst>
          </p:nvPr>
        </p:nvGraphicFramePr>
        <p:xfrm>
          <a:off x="4982115" y="2369146"/>
          <a:ext cx="849203" cy="616086"/>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142" name="下箭头 141"/>
          <p:cNvSpPr/>
          <p:nvPr/>
        </p:nvSpPr>
        <p:spPr>
          <a:xfrm rot="16200000">
            <a:off x="3174112" y="3708760"/>
            <a:ext cx="123825" cy="123683"/>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下箭头 143"/>
          <p:cNvSpPr/>
          <p:nvPr/>
        </p:nvSpPr>
        <p:spPr>
          <a:xfrm rot="16200000">
            <a:off x="4545752" y="3694777"/>
            <a:ext cx="123825" cy="123683"/>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515277" y="1363777"/>
            <a:ext cx="253906" cy="53297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p:cNvSpPr txBox="1"/>
          <p:nvPr/>
        </p:nvSpPr>
        <p:spPr>
          <a:xfrm>
            <a:off x="1463895" y="1368655"/>
            <a:ext cx="347214" cy="523220"/>
          </a:xfrm>
          <a:prstGeom prst="rect">
            <a:avLst/>
          </a:prstGeom>
          <a:noFill/>
          <a:ln>
            <a:noFill/>
          </a:ln>
        </p:spPr>
        <p:txBody>
          <a:bodyPr wrap="square" rtlCol="0">
            <a:spAutoFit/>
          </a:bodyPr>
          <a:lstStyle>
            <a:defPPr>
              <a:defRPr lang="zh-CN"/>
            </a:defPPr>
            <a:lvl1pPr>
              <a:defRPr sz="1600" b="1">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1400" dirty="0"/>
              <a:t>获取</a:t>
            </a:r>
          </a:p>
        </p:txBody>
      </p:sp>
      <p:sp>
        <p:nvSpPr>
          <p:cNvPr id="147" name="圆角矩形 146"/>
          <p:cNvSpPr/>
          <p:nvPr/>
        </p:nvSpPr>
        <p:spPr>
          <a:xfrm>
            <a:off x="1511808" y="2356379"/>
            <a:ext cx="253906" cy="53297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p:cNvSpPr txBox="1"/>
          <p:nvPr/>
        </p:nvSpPr>
        <p:spPr>
          <a:xfrm>
            <a:off x="1448461" y="2344116"/>
            <a:ext cx="347214" cy="523220"/>
          </a:xfrm>
          <a:prstGeom prst="rect">
            <a:avLst/>
          </a:prstGeom>
          <a:noFill/>
          <a:ln>
            <a:noFill/>
          </a:ln>
        </p:spPr>
        <p:txBody>
          <a:bodyPr wrap="square" rtlCol="0">
            <a:spAutoFit/>
          </a:bodyPr>
          <a:lstStyle>
            <a:defPPr>
              <a:defRPr lang="zh-CN"/>
            </a:defPPr>
            <a:lvl1pPr>
              <a:defRPr sz="1600" b="1">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1400" dirty="0"/>
              <a:t>加工</a:t>
            </a:r>
          </a:p>
        </p:txBody>
      </p:sp>
      <p:grpSp>
        <p:nvGrpSpPr>
          <p:cNvPr id="149" name="组合 148"/>
          <p:cNvGrpSpPr/>
          <p:nvPr/>
        </p:nvGrpSpPr>
        <p:grpSpPr>
          <a:xfrm>
            <a:off x="1981615" y="4546578"/>
            <a:ext cx="1212800" cy="604801"/>
            <a:chOff x="-730256" y="-375449"/>
            <a:chExt cx="977207" cy="462782"/>
          </a:xfrm>
        </p:grpSpPr>
        <p:sp>
          <p:nvSpPr>
            <p:cNvPr id="150" name="圆角矩形 149"/>
            <p:cNvSpPr/>
            <p:nvPr/>
          </p:nvSpPr>
          <p:spPr>
            <a:xfrm>
              <a:off x="-708586" y="-375449"/>
              <a:ext cx="886927"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151" name="圆角矩形 4"/>
            <p:cNvSpPr/>
            <p:nvPr/>
          </p:nvSpPr>
          <p:spPr>
            <a:xfrm>
              <a:off x="-730256" y="-375449"/>
              <a:ext cx="977207" cy="4627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多源异构数据统一表示</a:t>
              </a:r>
              <a:endParaRPr lang="zh-CN" altLang="en-US" sz="1600" b="1" kern="1200" dirty="0">
                <a:solidFill>
                  <a:schemeClr val="tx1"/>
                </a:solidFill>
                <a:latin typeface="微软雅黑" panose="020B0503020204020204" pitchFamily="34" charset="-122"/>
                <a:ea typeface="微软雅黑" panose="020B0503020204020204" pitchFamily="34" charset="-122"/>
              </a:endParaRPr>
            </a:p>
          </p:txBody>
        </p:sp>
      </p:grpSp>
      <p:grpSp>
        <p:nvGrpSpPr>
          <p:cNvPr id="152" name="组合 151"/>
          <p:cNvGrpSpPr/>
          <p:nvPr/>
        </p:nvGrpSpPr>
        <p:grpSpPr>
          <a:xfrm>
            <a:off x="3348139" y="4533031"/>
            <a:ext cx="1201471" cy="615303"/>
            <a:chOff x="-15770" y="-142055"/>
            <a:chExt cx="968078" cy="470818"/>
          </a:xfrm>
        </p:grpSpPr>
        <p:sp>
          <p:nvSpPr>
            <p:cNvPr id="153" name="圆角矩形 152"/>
            <p:cNvSpPr/>
            <p:nvPr/>
          </p:nvSpPr>
          <p:spPr>
            <a:xfrm>
              <a:off x="11735" y="-142055"/>
              <a:ext cx="887608"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4" name="圆角矩形 4"/>
            <p:cNvSpPr/>
            <p:nvPr/>
          </p:nvSpPr>
          <p:spPr>
            <a:xfrm>
              <a:off x="-15770" y="-95540"/>
              <a:ext cx="968078" cy="424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实体和实体关系抽取</a:t>
              </a:r>
            </a:p>
          </p:txBody>
        </p:sp>
      </p:grpSp>
      <p:grpSp>
        <p:nvGrpSpPr>
          <p:cNvPr id="155" name="组合 154"/>
          <p:cNvGrpSpPr/>
          <p:nvPr/>
        </p:nvGrpSpPr>
        <p:grpSpPr>
          <a:xfrm>
            <a:off x="4724281" y="4535055"/>
            <a:ext cx="1101550" cy="603614"/>
            <a:chOff x="0" y="53902"/>
            <a:chExt cx="1012574" cy="461874"/>
          </a:xfrm>
        </p:grpSpPr>
        <p:sp>
          <p:nvSpPr>
            <p:cNvPr id="156" name="圆角矩形 155"/>
            <p:cNvSpPr/>
            <p:nvPr/>
          </p:nvSpPr>
          <p:spPr>
            <a:xfrm>
              <a:off x="0" y="53902"/>
              <a:ext cx="1012573" cy="461874"/>
            </a:xfrm>
            <a:prstGeom prst="roundRect">
              <a:avLst/>
            </a:prstGeom>
            <a:solidFill>
              <a:schemeClr val="bg1"/>
            </a:solid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7" name="圆角矩形 4"/>
            <p:cNvSpPr/>
            <p:nvPr/>
          </p:nvSpPr>
          <p:spPr>
            <a:xfrm>
              <a:off x="44496" y="91472"/>
              <a:ext cx="968078" cy="424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ts val="2200"/>
                </a:lnSpc>
                <a:spcBef>
                  <a:spcPct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构建</a:t>
              </a:r>
              <a:endParaRPr lang="en-US" altLang="zh-CN" sz="1600" b="1" dirty="0">
                <a:solidFill>
                  <a:schemeClr val="tx1"/>
                </a:solidFill>
                <a:latin typeface="微软雅黑" panose="020B0503020204020204" pitchFamily="34" charset="-122"/>
                <a:ea typeface="微软雅黑" panose="020B0503020204020204" pitchFamily="34" charset="-122"/>
              </a:endParaRPr>
            </a:p>
            <a:p>
              <a:pPr lvl="0" algn="ctr" defTabSz="711200">
                <a:lnSpc>
                  <a:spcPts val="2200"/>
                </a:lnSpc>
                <a:spcBef>
                  <a:spcPct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知识图谱</a:t>
              </a:r>
            </a:p>
          </p:txBody>
        </p:sp>
      </p:grpSp>
      <p:sp>
        <p:nvSpPr>
          <p:cNvPr id="159" name="下箭头 158"/>
          <p:cNvSpPr/>
          <p:nvPr/>
        </p:nvSpPr>
        <p:spPr>
          <a:xfrm rot="16200000">
            <a:off x="3194052" y="4839537"/>
            <a:ext cx="123825" cy="123683"/>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下箭头 159"/>
          <p:cNvSpPr/>
          <p:nvPr/>
        </p:nvSpPr>
        <p:spPr>
          <a:xfrm rot="16200000">
            <a:off x="4547073" y="4825800"/>
            <a:ext cx="123825" cy="123683"/>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圆角矩形 160"/>
          <p:cNvSpPr/>
          <p:nvPr/>
        </p:nvSpPr>
        <p:spPr>
          <a:xfrm>
            <a:off x="1477183" y="3505141"/>
            <a:ext cx="381042" cy="53297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圆角矩形 161"/>
          <p:cNvSpPr/>
          <p:nvPr/>
        </p:nvSpPr>
        <p:spPr>
          <a:xfrm>
            <a:off x="1470207" y="4542294"/>
            <a:ext cx="380181" cy="53297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p:cNvSpPr txBox="1"/>
          <p:nvPr/>
        </p:nvSpPr>
        <p:spPr>
          <a:xfrm>
            <a:off x="1396664" y="3500237"/>
            <a:ext cx="695610" cy="523220"/>
          </a:xfrm>
          <a:prstGeom prst="rect">
            <a:avLst/>
          </a:prstGeom>
          <a:noFill/>
          <a:ln>
            <a:noFill/>
          </a:ln>
        </p:spPr>
        <p:txBody>
          <a:bodyPr wrap="square" rtlCol="0">
            <a:spAutoFit/>
          </a:bodyPr>
          <a:lstStyle/>
          <a:p>
            <a:r>
              <a:rPr lang="zh-CN" altLang="en-US" sz="1400" b="1" kern="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影像</a:t>
            </a:r>
            <a:endParaRPr lang="en-US" altLang="zh-CN" sz="1400" b="1" kern="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b="1" kern="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识别</a:t>
            </a:r>
          </a:p>
        </p:txBody>
      </p:sp>
      <p:sp>
        <p:nvSpPr>
          <p:cNvPr id="164" name="文本框 163"/>
          <p:cNvSpPr txBox="1"/>
          <p:nvPr/>
        </p:nvSpPr>
        <p:spPr>
          <a:xfrm>
            <a:off x="1402777" y="4564118"/>
            <a:ext cx="695610" cy="523220"/>
          </a:xfrm>
          <a:prstGeom prst="rect">
            <a:avLst/>
          </a:prstGeom>
          <a:noFill/>
          <a:ln>
            <a:noFill/>
          </a:ln>
        </p:spPr>
        <p:txBody>
          <a:bodyPr wrap="square" rtlCol="0">
            <a:spAutoFit/>
          </a:bodyPr>
          <a:lstStyle/>
          <a:p>
            <a:r>
              <a:rPr lang="zh-CN" altLang="en-US" sz="1400" b="1" kern="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辅助决策</a:t>
            </a:r>
          </a:p>
        </p:txBody>
      </p:sp>
      <p:sp>
        <p:nvSpPr>
          <p:cNvPr id="165" name="下箭头 164"/>
          <p:cNvSpPr/>
          <p:nvPr/>
        </p:nvSpPr>
        <p:spPr>
          <a:xfrm>
            <a:off x="3174183" y="2028706"/>
            <a:ext cx="597678" cy="184764"/>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下箭头 165"/>
          <p:cNvSpPr/>
          <p:nvPr/>
        </p:nvSpPr>
        <p:spPr>
          <a:xfrm>
            <a:off x="3128963" y="3120003"/>
            <a:ext cx="597678" cy="184764"/>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下箭头 166"/>
          <p:cNvSpPr/>
          <p:nvPr/>
        </p:nvSpPr>
        <p:spPr>
          <a:xfrm>
            <a:off x="4941278" y="4209022"/>
            <a:ext cx="597678" cy="184764"/>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文本框 168"/>
          <p:cNvSpPr txBox="1"/>
          <p:nvPr/>
        </p:nvSpPr>
        <p:spPr>
          <a:xfrm>
            <a:off x="6403983" y="1404297"/>
            <a:ext cx="1628860" cy="369332"/>
          </a:xfrm>
          <a:prstGeom prst="rect">
            <a:avLst/>
          </a:prstGeom>
          <a:noFill/>
        </p:spPr>
        <p:txBody>
          <a:bodyPr wrap="square" rtlCol="0">
            <a:spAutoFit/>
          </a:bodyPr>
          <a:lstStyle/>
          <a:p>
            <a:pPr algn="ctr"/>
            <a:r>
              <a:rPr lang="zh-CN" altLang="en-US" b="1" spc="15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总体目标</a:t>
            </a:r>
            <a:endParaRPr lang="en-US" altLang="zh-CN" b="1" spc="150" dirty="0">
              <a:solidFill>
                <a:srgbClr val="126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0" name="文本框 169"/>
          <p:cNvSpPr txBox="1"/>
          <p:nvPr/>
        </p:nvSpPr>
        <p:spPr>
          <a:xfrm>
            <a:off x="6403983" y="1968288"/>
            <a:ext cx="1959742" cy="1754326"/>
          </a:xfrm>
          <a:prstGeom prst="rect">
            <a:avLst/>
          </a:prstGeom>
          <a:noFill/>
        </p:spPr>
        <p:txBody>
          <a:bodyPr wrap="square" rtlCol="0">
            <a:spAutoFit/>
          </a:bodyPr>
          <a:lstStyle/>
          <a:p>
            <a:pPr marL="285750" indent="-285750">
              <a:lnSpc>
                <a:spcPct val="150000"/>
              </a:lnSpc>
              <a:buClr>
                <a:srgbClr val="1264AE"/>
              </a:buClr>
              <a:buSzPct val="50000"/>
              <a:buFont typeface="Wingdings" panose="05000000000000000000"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智能诊断</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0000"/>
              <a:buFont typeface="Wingdings" panose="05000000000000000000"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鉴别诊断</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0000"/>
              <a:buFont typeface="Wingdings" panose="05000000000000000000"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疗效评估</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0000"/>
              <a:buFont typeface="Wingdings" panose="05000000000000000000"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结构损伤预警</a:t>
            </a:r>
          </a:p>
        </p:txBody>
      </p:sp>
      <p:sp>
        <p:nvSpPr>
          <p:cNvPr id="171" name="矩形 170"/>
          <p:cNvSpPr/>
          <p:nvPr/>
        </p:nvSpPr>
        <p:spPr>
          <a:xfrm>
            <a:off x="6236094" y="1145601"/>
            <a:ext cx="2045847" cy="41928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2" name="图片 171">
            <a:extLst>
              <a:ext uri="{FF2B5EF4-FFF2-40B4-BE49-F238E27FC236}">
                <a16:creationId xmlns:a16="http://schemas.microsoft.com/office/drawing/2014/main" id="{13529884-0D63-4836-8FC1-301FE25DC247}"/>
              </a:ext>
            </a:extLst>
          </p:cNvPr>
          <p:cNvPicPr>
            <a:picLocks noChangeAspect="1"/>
          </p:cNvPicPr>
          <p:nvPr/>
        </p:nvPicPr>
        <p:blipFill rotWithShape="1">
          <a:blip r:embed="rId42"/>
          <a:srcRect l="8918" t="5799" r="7353" b="36271"/>
          <a:stretch/>
        </p:blipFill>
        <p:spPr>
          <a:xfrm>
            <a:off x="7259017" y="3685524"/>
            <a:ext cx="1005016" cy="568411"/>
          </a:xfrm>
          <a:prstGeom prst="rect">
            <a:avLst/>
          </a:prstGeom>
        </p:spPr>
      </p:pic>
      <p:pic>
        <p:nvPicPr>
          <p:cNvPr id="173" name="图片 172"/>
          <p:cNvPicPr>
            <a:picLocks noChangeAspect="1"/>
          </p:cNvPicPr>
          <p:nvPr/>
        </p:nvPicPr>
        <p:blipFill rotWithShape="1">
          <a:blip r:embed="rId43"/>
          <a:srcRect l="19074" r="18285" b="27666"/>
          <a:stretch/>
        </p:blipFill>
        <p:spPr>
          <a:xfrm>
            <a:off x="7411994" y="4619145"/>
            <a:ext cx="634314" cy="574251"/>
          </a:xfrm>
          <a:prstGeom prst="rect">
            <a:avLst/>
          </a:prstGeom>
        </p:spPr>
      </p:pic>
      <p:pic>
        <p:nvPicPr>
          <p:cNvPr id="174" name="图片 173"/>
          <p:cNvPicPr>
            <a:picLocks noChangeAspect="1"/>
          </p:cNvPicPr>
          <p:nvPr/>
        </p:nvPicPr>
        <p:blipFill rotWithShape="1">
          <a:blip r:embed="rId44"/>
          <a:srcRect l="28880" t="1779" r="53035" b="59163"/>
          <a:stretch/>
        </p:blipFill>
        <p:spPr>
          <a:xfrm>
            <a:off x="6403983" y="3938399"/>
            <a:ext cx="691986" cy="734982"/>
          </a:xfrm>
          <a:prstGeom prst="rect">
            <a:avLst/>
          </a:prstGeom>
        </p:spPr>
      </p:pic>
      <p:sp>
        <p:nvSpPr>
          <p:cNvPr id="175" name="下箭头 174"/>
          <p:cNvSpPr/>
          <p:nvPr/>
        </p:nvSpPr>
        <p:spPr>
          <a:xfrm rot="16200000">
            <a:off x="5785349" y="3120003"/>
            <a:ext cx="597678" cy="184764"/>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7000550" y="4136805"/>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rot="7320000" flipV="1">
            <a:off x="7596682" y="4347693"/>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rot="15420000" flipV="1">
            <a:off x="7073085" y="4671889"/>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rot="-3840000" flipH="1" flipV="1">
            <a:off x="7017531" y="4230291"/>
            <a:ext cx="264939" cy="162258"/>
          </a:xfrm>
          <a:prstGeom prst="straightConnector1">
            <a:avLst/>
          </a:prstGeom>
          <a:ln w="15875">
            <a:solidFill>
              <a:srgbClr val="1264A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98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72194" y="85007"/>
            <a:ext cx="2760692"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主要创新点</a:t>
            </a:r>
          </a:p>
        </p:txBody>
      </p:sp>
      <p:sp>
        <p:nvSpPr>
          <p:cNvPr id="25" name="矩形 24"/>
          <p:cNvSpPr/>
          <p:nvPr/>
        </p:nvSpPr>
        <p:spPr>
          <a:xfrm>
            <a:off x="2836063" y="4919499"/>
            <a:ext cx="415498" cy="369332"/>
          </a:xfrm>
          <a:prstGeom prst="rect">
            <a:avLst/>
          </a:prstGeom>
        </p:spPr>
        <p:txBody>
          <a:bodyPr wrap="none">
            <a:spAutoFit/>
          </a:bodyPr>
          <a:lstStyle/>
          <a:p>
            <a:r>
              <a:rPr lang="zh-CN" altLang="en-US" dirty="0"/>
              <a:t>？</a:t>
            </a:r>
          </a:p>
        </p:txBody>
      </p:sp>
      <p:sp>
        <p:nvSpPr>
          <p:cNvPr id="26" name="圆角矩形 25"/>
          <p:cNvSpPr/>
          <p:nvPr/>
        </p:nvSpPr>
        <p:spPr>
          <a:xfrm>
            <a:off x="935543" y="4358753"/>
            <a:ext cx="7631081" cy="1195027"/>
          </a:xfrm>
          <a:prstGeom prst="roundRect">
            <a:avLst>
              <a:gd name="adj" fmla="val 646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935541" y="4352359"/>
            <a:ext cx="1980654" cy="456426"/>
          </a:xfrm>
          <a:prstGeom prst="roundRect">
            <a:avLst/>
          </a:prstGeom>
          <a:no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1015886" y="4797928"/>
            <a:ext cx="7399435" cy="700576"/>
          </a:xfrm>
          <a:prstGeom prst="rect">
            <a:avLst/>
          </a:prstGeom>
        </p:spPr>
        <p:txBody>
          <a:bodyPr wrap="square">
            <a:spAutoFit/>
          </a:bodyPr>
          <a:lstStyle/>
          <a:p>
            <a:pPr>
              <a:lnSpc>
                <a:spcPct val="150000"/>
              </a:lnSpc>
            </a:pPr>
            <a:r>
              <a:rPr lang="zh-CN" altLang="en-US" sz="1400" b="1" dirty="0">
                <a:solidFill>
                  <a:sysClr val="windowText" lastClr="000000"/>
                </a:solidFill>
                <a:latin typeface="微软雅黑" pitchFamily="34" charset="-122"/>
                <a:ea typeface="微软雅黑" pitchFamily="34" charset="-122"/>
              </a:rPr>
              <a:t>     将多源的</a:t>
            </a:r>
            <a:r>
              <a:rPr lang="zh-CN" altLang="zh-CN" sz="1400" b="1" dirty="0">
                <a:solidFill>
                  <a:sysClr val="windowText" lastClr="000000"/>
                </a:solidFill>
                <a:latin typeface="微软雅黑" pitchFamily="34" charset="-122"/>
                <a:ea typeface="微软雅黑" pitchFamily="34" charset="-122"/>
              </a:rPr>
              <a:t>炎性关节病</a:t>
            </a:r>
            <a:r>
              <a:rPr lang="zh-CN" altLang="en-US" sz="1400" b="1" dirty="0">
                <a:solidFill>
                  <a:sysClr val="windowText" lastClr="000000"/>
                </a:solidFill>
                <a:latin typeface="微软雅黑" pitchFamily="34" charset="-122"/>
                <a:ea typeface="微软雅黑" pitchFamily="34" charset="-122"/>
              </a:rPr>
              <a:t>信息（临床、实验室和超声特征等）的数据整合，统一表示，自动</a:t>
            </a:r>
            <a:r>
              <a:rPr lang="zh-CN" altLang="zh-CN" sz="1400" b="1" dirty="0">
                <a:solidFill>
                  <a:sysClr val="windowText" lastClr="000000"/>
                </a:solidFill>
                <a:latin typeface="微软雅黑" pitchFamily="34" charset="-122"/>
                <a:ea typeface="微软雅黑" pitchFamily="34" charset="-122"/>
              </a:rPr>
              <a:t>抽取医疗信息实体和实体关系</a:t>
            </a:r>
            <a:r>
              <a:rPr lang="zh-CN" altLang="en-US" sz="1400" b="1" dirty="0">
                <a:solidFill>
                  <a:sysClr val="windowText" lastClr="000000"/>
                </a:solidFill>
                <a:latin typeface="微软雅黑" pitchFamily="34" charset="-122"/>
                <a:ea typeface="微软雅黑" pitchFamily="34" charset="-122"/>
              </a:rPr>
              <a:t>，构建炎性关节病的知识图谱，并以此搭建推理决策系统。</a:t>
            </a:r>
            <a:endParaRPr lang="en-US" altLang="zh-CN" sz="1400" b="1" dirty="0">
              <a:solidFill>
                <a:sysClr val="windowText" lastClr="000000"/>
              </a:solidFill>
              <a:latin typeface="微软雅黑" pitchFamily="34" charset="-122"/>
              <a:ea typeface="微软雅黑" pitchFamily="34" charset="-122"/>
            </a:endParaRPr>
          </a:p>
        </p:txBody>
      </p:sp>
      <p:sp>
        <p:nvSpPr>
          <p:cNvPr id="29" name="圆角矩形 28"/>
          <p:cNvSpPr/>
          <p:nvPr/>
        </p:nvSpPr>
        <p:spPr>
          <a:xfrm>
            <a:off x="8155463" y="4358751"/>
            <a:ext cx="412716" cy="458271"/>
          </a:xfrm>
          <a:prstGeom prst="round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1988907" y="4358753"/>
            <a:ext cx="6240694" cy="458270"/>
          </a:xfrm>
          <a:prstGeom prst="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999025" y="4410825"/>
            <a:ext cx="1018227" cy="338554"/>
          </a:xfrm>
          <a:prstGeom prst="rect">
            <a:avLst/>
          </a:prstGeom>
          <a:noFill/>
        </p:spPr>
        <p:txBody>
          <a:bodyPr wrap="none" rtlCol="0">
            <a:spAutoFit/>
          </a:bodyPr>
          <a:lstStyle/>
          <a:p>
            <a:r>
              <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创新点</a:t>
            </a:r>
            <a:r>
              <a:rPr lang="en-US" altLang="zh-CN"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3:</a:t>
            </a:r>
            <a:endPar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6" name="矩形 35"/>
          <p:cNvSpPr/>
          <p:nvPr/>
        </p:nvSpPr>
        <p:spPr>
          <a:xfrm>
            <a:off x="3043884" y="4373519"/>
            <a:ext cx="5701390"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lt1"/>
              </a:solidFill>
              <a:latin typeface="微软雅黑" panose="020B0503020204020204" pitchFamily="34" charset="-122"/>
              <a:ea typeface="微软雅黑" panose="020B0503020204020204" pitchFamily="34" charset="-122"/>
            </a:endParaRPr>
          </a:p>
        </p:txBody>
      </p:sp>
      <p:sp>
        <p:nvSpPr>
          <p:cNvPr id="33" name="矩形 32"/>
          <p:cNvSpPr/>
          <p:nvPr/>
        </p:nvSpPr>
        <p:spPr>
          <a:xfrm>
            <a:off x="1982701" y="4380517"/>
            <a:ext cx="5465806" cy="400110"/>
          </a:xfrm>
          <a:prstGeom prst="rect">
            <a:avLst/>
          </a:prstGeom>
        </p:spPr>
        <p:txBody>
          <a:bodyPr wrap="square">
            <a:spAutoFit/>
          </a:bodyPr>
          <a:lstStyle/>
          <a:p>
            <a:r>
              <a:rPr lang="zh-CN" altLang="en-US" sz="2000" b="1" dirty="0">
                <a:solidFill>
                  <a:schemeClr val="lt1"/>
                </a:solidFill>
                <a:latin typeface="微软雅黑" panose="020B0503020204020204" pitchFamily="34" charset="-122"/>
                <a:ea typeface="微软雅黑" panose="020B0503020204020204" pitchFamily="34" charset="-122"/>
              </a:rPr>
              <a:t>构建炎性关节病的知识图谱</a:t>
            </a:r>
          </a:p>
        </p:txBody>
      </p:sp>
      <p:sp>
        <p:nvSpPr>
          <p:cNvPr id="35" name="矩形 34"/>
          <p:cNvSpPr/>
          <p:nvPr/>
        </p:nvSpPr>
        <p:spPr>
          <a:xfrm>
            <a:off x="914296" y="1554593"/>
            <a:ext cx="7399435" cy="738664"/>
          </a:xfrm>
          <a:prstGeom prst="rect">
            <a:avLst/>
          </a:prstGeom>
        </p:spPr>
        <p:txBody>
          <a:bodyPr wrap="square">
            <a:spAutoFit/>
          </a:bodyPr>
          <a:lstStyle/>
          <a:p>
            <a:pPr>
              <a:lnSpc>
                <a:spcPct val="150000"/>
              </a:lnSpc>
            </a:pPr>
            <a:r>
              <a:rPr lang="zh-CN" altLang="en-US" sz="1400" b="1" dirty="0">
                <a:solidFill>
                  <a:sysClr val="windowText" lastClr="000000"/>
                </a:solidFill>
                <a:latin typeface="微软雅黑" pitchFamily="34" charset="-122"/>
                <a:ea typeface="微软雅黑" pitchFamily="34" charset="-122"/>
              </a:rPr>
              <a:t>     通过创新的多目标识别和自动标注等技术，有望解决常规超声对炎性关节病诊断困难和预警结构信息难以客观度量问题，减少炎性关节炎的致残水平。</a:t>
            </a:r>
          </a:p>
        </p:txBody>
      </p:sp>
      <p:sp>
        <p:nvSpPr>
          <p:cNvPr id="50" name="圆角矩形 49"/>
          <p:cNvSpPr/>
          <p:nvPr/>
        </p:nvSpPr>
        <p:spPr>
          <a:xfrm>
            <a:off x="915853" y="2758046"/>
            <a:ext cx="7631081" cy="1195027"/>
          </a:xfrm>
          <a:prstGeom prst="roundRect">
            <a:avLst>
              <a:gd name="adj" fmla="val 646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915851" y="2751652"/>
            <a:ext cx="1980654" cy="456426"/>
          </a:xfrm>
          <a:prstGeom prst="roundRect">
            <a:avLst/>
          </a:prstGeom>
          <a:no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914296" y="3177700"/>
            <a:ext cx="7604238" cy="738664"/>
          </a:xfrm>
          <a:prstGeom prst="rect">
            <a:avLst/>
          </a:prstGeom>
        </p:spPr>
        <p:txBody>
          <a:bodyPr wrap="square">
            <a:spAutoFit/>
          </a:bodyPr>
          <a:lstStyle/>
          <a:p>
            <a:pPr>
              <a:lnSpc>
                <a:spcPct val="150000"/>
              </a:lnSpc>
            </a:pPr>
            <a:r>
              <a:rPr lang="zh-CN" altLang="en-US" sz="1400" b="1" dirty="0">
                <a:solidFill>
                  <a:sysClr val="windowText" lastClr="000000"/>
                </a:solidFill>
                <a:latin typeface="微软雅黑" pitchFamily="34" charset="-122"/>
                <a:ea typeface="微软雅黑" pitchFamily="34" charset="-122"/>
              </a:rPr>
              <a:t>     提出可解释的医学影像可信分类模型，关联深度神经网络提取的特征与多类别影像病理特征，并对诊断特征量化度量，具有良好的医学解释性。</a:t>
            </a:r>
          </a:p>
        </p:txBody>
      </p:sp>
      <p:sp>
        <p:nvSpPr>
          <p:cNvPr id="53" name="圆角矩形 52"/>
          <p:cNvSpPr/>
          <p:nvPr/>
        </p:nvSpPr>
        <p:spPr>
          <a:xfrm>
            <a:off x="8135773" y="2758046"/>
            <a:ext cx="412716" cy="458270"/>
          </a:xfrm>
          <a:prstGeom prst="round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1969217" y="2758046"/>
            <a:ext cx="6240694" cy="458270"/>
          </a:xfrm>
          <a:prstGeom prst="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952302" y="2817904"/>
            <a:ext cx="1018227" cy="338554"/>
          </a:xfrm>
          <a:prstGeom prst="rect">
            <a:avLst/>
          </a:prstGeom>
          <a:noFill/>
        </p:spPr>
        <p:txBody>
          <a:bodyPr wrap="none" rtlCol="0">
            <a:spAutoFit/>
          </a:bodyPr>
          <a:lstStyle/>
          <a:p>
            <a:r>
              <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创新点</a:t>
            </a:r>
            <a:r>
              <a:rPr lang="en-US" altLang="zh-CN"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2:</a:t>
            </a:r>
            <a:endPar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56" name="矩形 55"/>
          <p:cNvSpPr/>
          <p:nvPr/>
        </p:nvSpPr>
        <p:spPr>
          <a:xfrm>
            <a:off x="3024194" y="2772812"/>
            <a:ext cx="5701390"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2042245" y="2772812"/>
            <a:ext cx="5566845" cy="400110"/>
          </a:xfrm>
          <a:prstGeom prst="rect">
            <a:avLst/>
          </a:prstGeom>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研究诊断证据量化、可信的医学智能诊断模型</a:t>
            </a:r>
          </a:p>
        </p:txBody>
      </p:sp>
      <p:sp>
        <p:nvSpPr>
          <p:cNvPr id="57" name="圆角矩形 56"/>
          <p:cNvSpPr/>
          <p:nvPr/>
        </p:nvSpPr>
        <p:spPr>
          <a:xfrm>
            <a:off x="915853" y="1129027"/>
            <a:ext cx="7631081" cy="1195027"/>
          </a:xfrm>
          <a:prstGeom prst="roundRect">
            <a:avLst>
              <a:gd name="adj" fmla="val 646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915851" y="1122633"/>
            <a:ext cx="1980654" cy="456426"/>
          </a:xfrm>
          <a:prstGeom prst="roundRect">
            <a:avLst/>
          </a:prstGeom>
          <a:no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8135773" y="1129027"/>
            <a:ext cx="412716" cy="458270"/>
          </a:xfrm>
          <a:prstGeom prst="round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a:off x="1969217" y="1129027"/>
            <a:ext cx="6240694" cy="458270"/>
          </a:xfrm>
          <a:prstGeom prst="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963989" y="1206789"/>
            <a:ext cx="1018227" cy="338554"/>
          </a:xfrm>
          <a:prstGeom prst="rect">
            <a:avLst/>
          </a:prstGeom>
          <a:noFill/>
        </p:spPr>
        <p:txBody>
          <a:bodyPr wrap="none" rtlCol="0">
            <a:spAutoFit/>
          </a:bodyPr>
          <a:lstStyle/>
          <a:p>
            <a:r>
              <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创新点</a:t>
            </a:r>
            <a:r>
              <a:rPr lang="en-US" altLang="zh-CN"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1:</a:t>
            </a:r>
            <a:endParaRPr lang="zh-CN" altLang="en-US" sz="1600" b="1" spc="5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3" name="矩形 62"/>
          <p:cNvSpPr/>
          <p:nvPr/>
        </p:nvSpPr>
        <p:spPr>
          <a:xfrm>
            <a:off x="3024194" y="1143793"/>
            <a:ext cx="5701390"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lt1"/>
              </a:solidFill>
              <a:latin typeface="微软雅黑" panose="020B0503020204020204" pitchFamily="34" charset="-122"/>
              <a:ea typeface="微软雅黑" panose="020B0503020204020204" pitchFamily="34" charset="-122"/>
            </a:endParaRPr>
          </a:p>
        </p:txBody>
      </p:sp>
      <p:sp>
        <p:nvSpPr>
          <p:cNvPr id="4" name="矩形 3"/>
          <p:cNvSpPr/>
          <p:nvPr/>
        </p:nvSpPr>
        <p:spPr>
          <a:xfrm>
            <a:off x="2011212" y="1156468"/>
            <a:ext cx="5465806" cy="400110"/>
          </a:xfrm>
          <a:prstGeom prst="rect">
            <a:avLst/>
          </a:prstGeom>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研究炎性关节病的人工智能诊断和预警系统</a:t>
            </a:r>
          </a:p>
        </p:txBody>
      </p:sp>
    </p:spTree>
    <p:extLst>
      <p:ext uri="{BB962C8B-B14F-4D97-AF65-F5344CB8AC3E}">
        <p14:creationId xmlns:p14="http://schemas.microsoft.com/office/powerpoint/2010/main" val="1687200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7229" y="2535108"/>
            <a:ext cx="1160437" cy="1014769"/>
          </a:xfrm>
          <a:prstGeom prst="rect">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47229" y="3983066"/>
            <a:ext cx="1160436" cy="1002704"/>
          </a:xfrm>
          <a:prstGeom prst="rect">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项目支撑条件</a:t>
            </a:r>
          </a:p>
        </p:txBody>
      </p:sp>
      <p:sp>
        <p:nvSpPr>
          <p:cNvPr id="3" name="文本框 2"/>
          <p:cNvSpPr txBox="1"/>
          <p:nvPr/>
        </p:nvSpPr>
        <p:spPr>
          <a:xfrm>
            <a:off x="922153" y="2613208"/>
            <a:ext cx="1210588" cy="759182"/>
          </a:xfrm>
          <a:prstGeom prst="rect">
            <a:avLst/>
          </a:prstGeom>
          <a:noFill/>
        </p:spPr>
        <p:txBody>
          <a:bodyPr wrap="none" rtlCol="0">
            <a:spAutoFit/>
          </a:bodyPr>
          <a:lstStyle/>
          <a:p>
            <a:pPr algn="ctr">
              <a:lnSpc>
                <a:spcPts val="2600"/>
              </a:lnSpc>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超声和关节</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2600"/>
              </a:lnSpc>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炎临床平台</a:t>
            </a:r>
          </a:p>
        </p:txBody>
      </p:sp>
      <p:sp>
        <p:nvSpPr>
          <p:cNvPr id="4" name="文本框 3"/>
          <p:cNvSpPr txBox="1"/>
          <p:nvPr/>
        </p:nvSpPr>
        <p:spPr>
          <a:xfrm>
            <a:off x="1024745" y="4122074"/>
            <a:ext cx="1005403" cy="724686"/>
          </a:xfrm>
          <a:prstGeom prst="rect">
            <a:avLst/>
          </a:prstGeom>
          <a:noFill/>
        </p:spPr>
        <p:txBody>
          <a:bodyPr wrap="none" rtlCol="0">
            <a:spAutoFit/>
          </a:bodyPr>
          <a:lstStyle/>
          <a:p>
            <a:pPr algn="ctr">
              <a:lnSpc>
                <a:spcPts val="2600"/>
              </a:lnSpc>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人工智能</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2600"/>
              </a:lnSpc>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研究平台</a:t>
            </a:r>
          </a:p>
        </p:txBody>
      </p:sp>
      <p:sp>
        <p:nvSpPr>
          <p:cNvPr id="9" name="圆角矩形 8"/>
          <p:cNvSpPr/>
          <p:nvPr/>
        </p:nvSpPr>
        <p:spPr>
          <a:xfrm>
            <a:off x="2080377" y="2547173"/>
            <a:ext cx="6245017" cy="1002704"/>
          </a:xfrm>
          <a:prstGeom prst="roundRect">
            <a:avLst>
              <a:gd name="adj" fmla="val 6468"/>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5882" y="1052969"/>
            <a:ext cx="7874087" cy="961289"/>
          </a:xfrm>
          <a:prstGeom prst="rect">
            <a:avLst/>
          </a:prstGeom>
          <a:noFill/>
        </p:spPr>
        <p:txBody>
          <a:bodyPr wrap="square" rtlCol="0">
            <a:spAutoFit/>
          </a:bodyPr>
          <a:lstStyle/>
          <a:p>
            <a:pPr>
              <a:lnSpc>
                <a:spcPct val="150000"/>
              </a:lnSpc>
            </a:pPr>
            <a:r>
              <a:rPr lang="zh-CN" altLang="en-US" sz="1600" b="1" dirty="0">
                <a:solidFill>
                  <a:srgbClr val="1264AE"/>
                </a:solidFill>
                <a:latin typeface="微软雅黑" panose="020B0503020204020204" pitchFamily="34" charset="-122"/>
                <a:ea typeface="微软雅黑" panose="020B0503020204020204" pitchFamily="34" charset="-122"/>
              </a:rPr>
              <a:t>      </a:t>
            </a:r>
            <a:r>
              <a:rPr lang="zh-CN" altLang="en-US" sz="2000" b="1" dirty="0">
                <a:solidFill>
                  <a:srgbClr val="1264AE"/>
                </a:solidFill>
                <a:latin typeface="微软雅黑" panose="020B0503020204020204" pitchFamily="34" charset="-122"/>
                <a:ea typeface="微软雅黑" panose="020B0503020204020204" pitchFamily="34" charset="-122"/>
              </a:rPr>
              <a:t>团队中包括教育部创新团队</a:t>
            </a:r>
            <a:r>
              <a:rPr lang="en-US" altLang="zh-CN" sz="2000" b="1" dirty="0">
                <a:solidFill>
                  <a:srgbClr val="1264AE"/>
                </a:solidFill>
                <a:latin typeface="微软雅黑" panose="020B0503020204020204" pitchFamily="34" charset="-122"/>
                <a:ea typeface="微软雅黑" panose="020B0503020204020204" pitchFamily="34" charset="-122"/>
              </a:rPr>
              <a:t>1</a:t>
            </a:r>
            <a:r>
              <a:rPr lang="zh-CN" altLang="en-US" sz="2000" b="1" dirty="0">
                <a:solidFill>
                  <a:srgbClr val="1264AE"/>
                </a:solidFill>
                <a:latin typeface="微软雅黑" panose="020B0503020204020204" pitchFamily="34" charset="-122"/>
                <a:ea typeface="微软雅黑" panose="020B0503020204020204" pitchFamily="34" charset="-122"/>
              </a:rPr>
              <a:t>个，国家和省部级重点实验室</a:t>
            </a:r>
            <a:r>
              <a:rPr lang="en-US" altLang="zh-CN" sz="2000" b="1" dirty="0">
                <a:solidFill>
                  <a:srgbClr val="1264AE"/>
                </a:solidFill>
                <a:latin typeface="微软雅黑" panose="020B0503020204020204" pitchFamily="34" charset="-122"/>
                <a:ea typeface="微软雅黑" panose="020B0503020204020204" pitchFamily="34" charset="-122"/>
              </a:rPr>
              <a:t>4</a:t>
            </a:r>
            <a:r>
              <a:rPr lang="zh-CN" altLang="en-US" sz="2000" b="1" dirty="0">
                <a:solidFill>
                  <a:srgbClr val="1264AE"/>
                </a:solidFill>
                <a:latin typeface="微软雅黑" panose="020B0503020204020204" pitchFamily="34" charset="-122"/>
                <a:ea typeface="微软雅黑" panose="020B0503020204020204" pitchFamily="34" charset="-122"/>
              </a:rPr>
              <a:t>个，国家重点学科和专科</a:t>
            </a:r>
            <a:r>
              <a:rPr lang="en-US" altLang="zh-CN" sz="2000" b="1" dirty="0">
                <a:solidFill>
                  <a:srgbClr val="1264AE"/>
                </a:solidFill>
                <a:latin typeface="微软雅黑" panose="020B0503020204020204" pitchFamily="34" charset="-122"/>
                <a:ea typeface="微软雅黑" panose="020B0503020204020204" pitchFamily="34" charset="-122"/>
              </a:rPr>
              <a:t>3</a:t>
            </a:r>
            <a:r>
              <a:rPr lang="zh-CN" altLang="en-US" sz="2000" b="1" dirty="0">
                <a:solidFill>
                  <a:srgbClr val="1264AE"/>
                </a:solidFill>
                <a:latin typeface="微软雅黑" panose="020B0503020204020204" pitchFamily="34" charset="-122"/>
                <a:ea typeface="微软雅黑" panose="020B0503020204020204" pitchFamily="34" charset="-122"/>
              </a:rPr>
              <a:t>个等。</a:t>
            </a:r>
            <a:endParaRPr lang="zh-CN" altLang="en-US" b="1" dirty="0">
              <a:solidFill>
                <a:srgbClr val="1264AE"/>
              </a:solidFill>
              <a:latin typeface="微软雅黑" panose="020B0503020204020204" pitchFamily="34" charset="-122"/>
              <a:ea typeface="微软雅黑" panose="020B0503020204020204" pitchFamily="34" charset="-122"/>
            </a:endParaRPr>
          </a:p>
        </p:txBody>
      </p:sp>
      <p:sp>
        <p:nvSpPr>
          <p:cNvPr id="13" name="矩形 12"/>
          <p:cNvSpPr/>
          <p:nvPr/>
        </p:nvSpPr>
        <p:spPr>
          <a:xfrm>
            <a:off x="2213548" y="2488048"/>
            <a:ext cx="2760944" cy="1061829"/>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国家重点学科</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卫生部</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教育部临床重点学科</a:t>
            </a: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教育部创新团队</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个</a:t>
            </a:r>
            <a:endParaRPr lang="en-US" altLang="zh-CN" sz="1600" b="1" dirty="0">
              <a:latin typeface="微软雅黑" panose="020B0503020204020204" pitchFamily="34" charset="-122"/>
              <a:ea typeface="微软雅黑" panose="020B0503020204020204" pitchFamily="34" charset="-122"/>
            </a:endParaRPr>
          </a:p>
        </p:txBody>
      </p:sp>
      <p:sp>
        <p:nvSpPr>
          <p:cNvPr id="5" name="矩形 4"/>
          <p:cNvSpPr/>
          <p:nvPr/>
        </p:nvSpPr>
        <p:spPr>
          <a:xfrm>
            <a:off x="2114246" y="3974742"/>
            <a:ext cx="6293711" cy="1061829"/>
          </a:xfrm>
          <a:prstGeom prst="rect">
            <a:avLst/>
          </a:prstGeom>
        </p:spPr>
        <p:txBody>
          <a:bodyPr wrap="non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国家重点学科</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个（哈工大）；            黑龙江生物信息技术重点实验室</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国家示范性软件学院（哈工大）          模式识别和智能系统研究中心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哈工大</a:t>
            </a:r>
            <a:r>
              <a:rPr lang="en-US" altLang="zh-CN" sz="1400" b="1" dirty="0">
                <a:latin typeface="微软雅黑" panose="020B0503020204020204" pitchFamily="34" charset="-122"/>
                <a:ea typeface="微软雅黑" panose="020B0503020204020204" pitchFamily="34" charset="-122"/>
              </a:rPr>
              <a:t>)</a:t>
            </a:r>
          </a:p>
          <a:p>
            <a:pPr>
              <a:lnSpc>
                <a:spcPct val="150000"/>
              </a:lnSpc>
            </a:pPr>
            <a:r>
              <a:rPr lang="zh-CN" altLang="en-US" sz="1400" b="1" dirty="0">
                <a:latin typeface="微软雅黑" panose="020B0503020204020204" pitchFamily="34" charset="-122"/>
                <a:ea typeface="微软雅黑" panose="020B0503020204020204" pitchFamily="34" charset="-122"/>
              </a:rPr>
              <a:t>深圳市</a:t>
            </a:r>
            <a:r>
              <a:rPr lang="zh-CN" altLang="en-US" sz="1400" b="1" dirty="0" smtClean="0">
                <a:latin typeface="微软雅黑" panose="020B0503020204020204" pitchFamily="34" charset="-122"/>
                <a:ea typeface="微软雅黑" panose="020B0503020204020204" pitchFamily="34" charset="-122"/>
              </a:rPr>
              <a:t>云</a:t>
            </a:r>
            <a:r>
              <a:rPr lang="zh-CN" altLang="en-US" sz="1400" b="1" dirty="0">
                <a:latin typeface="微软雅黑" panose="020B0503020204020204" pitchFamily="34" charset="-122"/>
                <a:ea typeface="微软雅黑" panose="020B0503020204020204" pitchFamily="34" charset="-122"/>
              </a:rPr>
              <a:t>计算关键技术与应用重点实验室（北大深圳研究生院）</a:t>
            </a:r>
            <a:endParaRPr lang="en-US" altLang="zh-CN" sz="1400" b="1" dirty="0">
              <a:latin typeface="微软雅黑" panose="020B0503020204020204" pitchFamily="34" charset="-122"/>
              <a:ea typeface="微软雅黑" panose="020B0503020204020204" pitchFamily="34" charset="-122"/>
            </a:endParaRPr>
          </a:p>
        </p:txBody>
      </p:sp>
      <p:sp>
        <p:nvSpPr>
          <p:cNvPr id="8" name="矩形 7"/>
          <p:cNvSpPr/>
          <p:nvPr/>
        </p:nvSpPr>
        <p:spPr>
          <a:xfrm>
            <a:off x="5494568" y="2535407"/>
            <a:ext cx="2339102" cy="700576"/>
          </a:xfrm>
          <a:prstGeom prst="rect">
            <a:avLst/>
          </a:prstGeom>
        </p:spPr>
        <p:txBody>
          <a:bodyPr wrap="non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北京大学关节病研究所</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北京市风湿免疫重点实验室</a:t>
            </a:r>
          </a:p>
        </p:txBody>
      </p:sp>
      <p:sp>
        <p:nvSpPr>
          <p:cNvPr id="17" name="圆角矩形 16"/>
          <p:cNvSpPr/>
          <p:nvPr/>
        </p:nvSpPr>
        <p:spPr>
          <a:xfrm>
            <a:off x="661987" y="1021996"/>
            <a:ext cx="7785615" cy="1152157"/>
          </a:xfrm>
          <a:prstGeom prst="roundRect">
            <a:avLst>
              <a:gd name="adj" fmla="val 6468"/>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107665" y="3983065"/>
            <a:ext cx="6245017" cy="1002704"/>
          </a:xfrm>
          <a:prstGeom prst="roundRect">
            <a:avLst>
              <a:gd name="adj" fmla="val 6468"/>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7362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lum bright="2000" contrast="-1000"/>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l="43718" t="6904" r="7658" b="11374"/>
          <a:stretch/>
        </p:blipFill>
        <p:spPr>
          <a:xfrm>
            <a:off x="400751" y="1196422"/>
            <a:ext cx="1308561" cy="141050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5"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项目负责人</a:t>
            </a:r>
          </a:p>
        </p:txBody>
      </p:sp>
      <p:sp>
        <p:nvSpPr>
          <p:cNvPr id="24" name="文本框 23"/>
          <p:cNvSpPr txBox="1"/>
          <p:nvPr/>
        </p:nvSpPr>
        <p:spPr>
          <a:xfrm>
            <a:off x="3402418" y="251085"/>
            <a:ext cx="5643581" cy="323165"/>
          </a:xfrm>
          <a:prstGeom prst="rect">
            <a:avLst/>
          </a:prstGeom>
          <a:noFill/>
        </p:spPr>
        <p:txBody>
          <a:bodyPr wrap="square" rtlCol="0">
            <a:spAutoFit/>
          </a:bodyPr>
          <a:lstStyle/>
          <a:p>
            <a:pPr marL="177750" algn="r">
              <a:lnSpc>
                <a:spcPts val="1800"/>
              </a:lnSpc>
              <a:buSzPct val="55000"/>
            </a:pPr>
            <a:r>
              <a:rPr lang="zh-CN" altLang="en-US" b="1" dirty="0">
                <a:latin typeface="微软雅黑" panose="020B0503020204020204" pitchFamily="34" charset="-122"/>
                <a:ea typeface="微软雅黑" panose="020B0503020204020204" pitchFamily="34" charset="-122"/>
              </a:rPr>
              <a:t>朱家安；教授，博导；北京大学人民医院超声科主任</a:t>
            </a:r>
            <a:endParaRPr lang="en-US" altLang="zh-CN"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709312" y="681267"/>
            <a:ext cx="7227392" cy="5662576"/>
          </a:xfrm>
          <a:prstGeom prst="rect">
            <a:avLst/>
          </a:prstGeom>
          <a:noFill/>
        </p:spPr>
        <p:txBody>
          <a:bodyPr wrap="square" rtlCol="0">
            <a:spAutoFit/>
          </a:bodyPr>
          <a:lstStyle/>
          <a:p>
            <a:pPr marL="108000" indent="-108000">
              <a:lnSpc>
                <a:spcPct val="150000"/>
              </a:lnSpc>
              <a:buClr>
                <a:srgbClr val="1264AE"/>
              </a:buClr>
              <a:buSzPct val="55000"/>
              <a:buFont typeface="Wingdings" panose="05000000000000000000" pitchFamily="2" charset="2"/>
              <a:buChar char="l"/>
            </a:pPr>
            <a:r>
              <a:rPr lang="zh-CN" altLang="en-US"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学术任职</a:t>
            </a:r>
            <a:endParaRPr lang="en-US" altLang="zh-CN"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77750">
              <a:lnSpc>
                <a:spcPct val="150000"/>
              </a:lnSpc>
              <a:buSzPct val="55000"/>
            </a:pPr>
            <a:r>
              <a:rPr lang="en-US" altLang="zh-CN"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中国超声医学工程学会肌骨超声专委会</a:t>
            </a:r>
            <a:r>
              <a:rPr lang="zh-CN" altLang="en-US" sz="2000" b="1" spc="100" dirty="0">
                <a:solidFill>
                  <a:srgbClr val="1264AE"/>
                </a:solidFill>
                <a:latin typeface="微软雅黑" panose="020B0503020204020204" pitchFamily="34" charset="-122"/>
                <a:ea typeface="微软雅黑" panose="020B0503020204020204" pitchFamily="34" charset="-122"/>
              </a:rPr>
              <a:t>主任委员</a:t>
            </a:r>
            <a:endParaRPr lang="en-US" altLang="zh-CN" sz="2000" b="1" spc="100" dirty="0">
              <a:solidFill>
                <a:srgbClr val="1264AE"/>
              </a:solidFill>
              <a:latin typeface="微软雅黑" panose="020B0503020204020204" pitchFamily="34" charset="-122"/>
              <a:ea typeface="微软雅黑" panose="020B0503020204020204" pitchFamily="34" charset="-122"/>
            </a:endParaRPr>
          </a:p>
          <a:p>
            <a:pPr marL="177750">
              <a:lnSpc>
                <a:spcPct val="150000"/>
              </a:lnSpc>
              <a:buSzPct val="55000"/>
            </a:pPr>
            <a:r>
              <a:rPr lang="en-US" altLang="zh-CN" b="1" spc="100" dirty="0">
                <a:latin typeface="微软雅黑" panose="020B0503020204020204" pitchFamily="34" charset="-122"/>
                <a:ea typeface="微软雅黑" panose="020B0503020204020204" pitchFamily="34" charset="-122"/>
              </a:rPr>
              <a:t>  </a:t>
            </a:r>
            <a:r>
              <a:rPr lang="zh-CN" altLang="en-US"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中国医师协会超声分会肌骨超声专委会</a:t>
            </a:r>
            <a:r>
              <a:rPr lang="zh-CN" altLang="en-US" sz="2000" b="1" spc="100" dirty="0">
                <a:solidFill>
                  <a:srgbClr val="2C6AB6"/>
                </a:solidFill>
                <a:latin typeface="微软雅黑" panose="020B0503020204020204" pitchFamily="34" charset="-122"/>
                <a:ea typeface="微软雅黑" panose="020B0503020204020204" pitchFamily="34" charset="-122"/>
              </a:rPr>
              <a:t>主任委员</a:t>
            </a:r>
            <a:endParaRPr lang="en-US" altLang="zh-CN" sz="2000" b="1" spc="100" dirty="0">
              <a:solidFill>
                <a:srgbClr val="2C6AB6"/>
              </a:solidFill>
              <a:latin typeface="微软雅黑" panose="020B0503020204020204" pitchFamily="34" charset="-122"/>
              <a:ea typeface="微软雅黑" panose="020B0503020204020204" pitchFamily="34" charset="-122"/>
            </a:endParaRPr>
          </a:p>
          <a:p>
            <a:pPr marL="177750">
              <a:lnSpc>
                <a:spcPct val="150000"/>
              </a:lnSpc>
              <a:buSzPct val="55000"/>
            </a:pPr>
            <a:r>
              <a:rPr lang="en-US" altLang="zh-CN" b="1" spc="100" dirty="0">
                <a:solidFill>
                  <a:srgbClr val="1264AE"/>
                </a:solidFill>
                <a:latin typeface="微软雅黑" panose="020B0503020204020204" pitchFamily="34" charset="-122"/>
                <a:ea typeface="微软雅黑" panose="020B0503020204020204" pitchFamily="34" charset="-122"/>
              </a:rPr>
              <a:t>       </a:t>
            </a:r>
            <a:r>
              <a:rPr lang="en-US" altLang="zh-CN" sz="2000" b="1" spc="100" dirty="0">
                <a:latin typeface="微软雅黑" panose="020B0503020204020204" pitchFamily="34" charset="-122"/>
                <a:ea typeface="微软雅黑" panose="020B0503020204020204" pitchFamily="34" charset="-122"/>
              </a:rPr>
              <a:t>BMC caner</a:t>
            </a:r>
            <a:r>
              <a:rPr lang="zh-CN" altLang="en-US" sz="2000" b="1" spc="100" dirty="0">
                <a:latin typeface="微软雅黑" panose="020B0503020204020204" pitchFamily="34" charset="-122"/>
                <a:ea typeface="微软雅黑" panose="020B0503020204020204" pitchFamily="34" charset="-122"/>
              </a:rPr>
              <a:t>：</a:t>
            </a:r>
            <a:r>
              <a:rPr lang="en-US" altLang="zh-CN" sz="2000" b="1" spc="100" dirty="0">
                <a:latin typeface="微软雅黑" panose="020B0503020204020204" pitchFamily="34" charset="-122"/>
                <a:ea typeface="微软雅黑" panose="020B0503020204020204" pitchFamily="34" charset="-122"/>
              </a:rPr>
              <a:t>Associate Editor</a:t>
            </a:r>
          </a:p>
          <a:p>
            <a:pPr marL="108000" indent="-108000">
              <a:lnSpc>
                <a:spcPct val="150000"/>
              </a:lnSpc>
              <a:buClr>
                <a:srgbClr val="1264AE"/>
              </a:buClr>
              <a:buSzPct val="55000"/>
              <a:buFont typeface="Wingdings" panose="05000000000000000000" pitchFamily="2" charset="2"/>
              <a:buChar char="l"/>
            </a:pPr>
            <a:r>
              <a:rPr lang="zh-CN" altLang="en-US"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科研课题</a:t>
            </a:r>
            <a:endParaRPr lang="en-US" altLang="zh-CN"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400"/>
              </a:lnSpc>
              <a:buClr>
                <a:srgbClr val="1264AE"/>
              </a:buClr>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主持的国家自然科学基金</a:t>
            </a:r>
            <a:r>
              <a:rPr lang="en-US" altLang="zh-CN" sz="2000" b="1" spc="100" dirty="0">
                <a:latin typeface="微软雅黑" panose="020B0503020204020204" pitchFamily="34" charset="-122"/>
                <a:ea typeface="微软雅黑" panose="020B0503020204020204" pitchFamily="34" charset="-122"/>
              </a:rPr>
              <a:t>(2/3</a:t>
            </a:r>
            <a:r>
              <a:rPr lang="zh-CN" altLang="en-US" sz="2000" b="1" spc="100" dirty="0">
                <a:latin typeface="微软雅黑" panose="020B0503020204020204" pitchFamily="34" charset="-122"/>
                <a:ea typeface="微软雅黑" panose="020B0503020204020204" pitchFamily="34" charset="-122"/>
              </a:rPr>
              <a:t>项</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latin typeface="微软雅黑" panose="020B0503020204020204" pitchFamily="34" charset="-122"/>
                <a:ea typeface="微软雅黑" panose="020B0503020204020204" pitchFamily="34" charset="-122"/>
              </a:rPr>
              <a:t>和省部级重点项</a:t>
            </a:r>
            <a:endParaRPr lang="en-US" altLang="zh-CN" sz="2000" b="1" spc="100" dirty="0">
              <a:latin typeface="微软雅黑" panose="020B0503020204020204" pitchFamily="34" charset="-122"/>
              <a:ea typeface="微软雅黑" panose="020B0503020204020204" pitchFamily="34" charset="-122"/>
            </a:endParaRPr>
          </a:p>
          <a:p>
            <a:pPr>
              <a:lnSpc>
                <a:spcPts val="2400"/>
              </a:lnSpc>
              <a:buClr>
                <a:srgbClr val="1264AE"/>
              </a:buClr>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目（</a:t>
            </a:r>
            <a:r>
              <a:rPr lang="en-US" altLang="zh-CN" sz="2000" b="1" spc="100" dirty="0">
                <a:latin typeface="微软雅黑" panose="020B0503020204020204" pitchFamily="34" charset="-122"/>
                <a:ea typeface="微软雅黑" panose="020B0503020204020204" pitchFamily="34" charset="-122"/>
              </a:rPr>
              <a:t>3/4</a:t>
            </a:r>
            <a:r>
              <a:rPr lang="zh-CN" altLang="en-US" sz="2000" b="1" spc="100" dirty="0">
                <a:latin typeface="微软雅黑" panose="020B0503020204020204" pitchFamily="34" charset="-122"/>
                <a:ea typeface="微软雅黑" panose="020B0503020204020204" pitchFamily="34" charset="-122"/>
              </a:rPr>
              <a:t>）集中在肌骨超声领域。</a:t>
            </a:r>
            <a:endParaRPr lang="en-US" altLang="zh-CN" sz="2000" b="1" spc="100" dirty="0">
              <a:latin typeface="微软雅黑" panose="020B0503020204020204" pitchFamily="34" charset="-122"/>
              <a:ea typeface="微软雅黑" panose="020B0503020204020204" pitchFamily="34" charset="-122"/>
            </a:endParaRPr>
          </a:p>
          <a:p>
            <a:pPr marL="108000" indent="-108000">
              <a:lnSpc>
                <a:spcPct val="150000"/>
              </a:lnSpc>
              <a:buClr>
                <a:srgbClr val="1264AE"/>
              </a:buClr>
              <a:buSzPct val="55000"/>
              <a:buFont typeface="Wingdings" panose="05000000000000000000" pitchFamily="2" charset="2"/>
              <a:buChar char="l"/>
            </a:pPr>
            <a:r>
              <a:rPr lang="zh-CN" altLang="en-US"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专长和成绩</a:t>
            </a:r>
            <a:endParaRPr lang="en-US" altLang="zh-CN" sz="20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69750">
              <a:lnSpc>
                <a:spcPct val="120000"/>
              </a:lnSpc>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中国肌骨超声检查指南</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solidFill>
                  <a:srgbClr val="2C6AB6"/>
                </a:solidFill>
                <a:latin typeface="微软雅黑" panose="020B0503020204020204" pitchFamily="34" charset="-122"/>
                <a:ea typeface="微软雅黑" panose="020B0503020204020204" pitchFamily="34" charset="-122"/>
              </a:rPr>
              <a:t>专家组组长</a:t>
            </a:r>
            <a:endParaRPr lang="en-US" altLang="zh-CN" sz="2000" b="1" spc="100" dirty="0">
              <a:solidFill>
                <a:srgbClr val="2C6AB6"/>
              </a:solidFill>
              <a:latin typeface="微软雅黑" panose="020B0503020204020204" pitchFamily="34" charset="-122"/>
              <a:ea typeface="微软雅黑" panose="020B0503020204020204" pitchFamily="34" charset="-122"/>
            </a:endParaRPr>
          </a:p>
          <a:p>
            <a:pPr marL="69750">
              <a:lnSpc>
                <a:spcPct val="120000"/>
              </a:lnSpc>
              <a:buSzPct val="55000"/>
            </a:pPr>
            <a:r>
              <a:rPr lang="zh-CN" altLang="en-US" sz="2000" b="1" spc="100" dirty="0">
                <a:latin typeface="微软雅黑" panose="020B0503020204020204" pitchFamily="34" charset="-122"/>
                <a:ea typeface="微软雅黑" panose="020B0503020204020204" pitchFamily="34" charset="-122"/>
              </a:rPr>
              <a:t>        卫计委研究生规范教材</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latin typeface="微软雅黑" panose="020B0503020204020204" pitchFamily="34" charset="-122"/>
                <a:ea typeface="微软雅黑" panose="020B0503020204020204" pitchFamily="34" charset="-122"/>
              </a:rPr>
              <a:t>肌骨超声诊断学</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solidFill>
                  <a:srgbClr val="1264AE"/>
                </a:solidFill>
                <a:latin typeface="微软雅黑" panose="020B0503020204020204" pitchFamily="34" charset="-122"/>
                <a:ea typeface="微软雅黑" panose="020B0503020204020204" pitchFamily="34" charset="-122"/>
              </a:rPr>
              <a:t>主编</a:t>
            </a:r>
            <a:endParaRPr lang="en-US" altLang="zh-CN" sz="2000" b="1" spc="100" dirty="0">
              <a:solidFill>
                <a:srgbClr val="1264AE"/>
              </a:solidFill>
              <a:latin typeface="微软雅黑" panose="020B0503020204020204" pitchFamily="34" charset="-122"/>
              <a:ea typeface="微软雅黑" panose="020B0503020204020204" pitchFamily="34" charset="-122"/>
            </a:endParaRPr>
          </a:p>
          <a:p>
            <a:pPr marL="69750">
              <a:lnSpc>
                <a:spcPct val="120000"/>
              </a:lnSpc>
              <a:buSzPct val="55000"/>
            </a:pPr>
            <a:r>
              <a:rPr lang="zh-CN" altLang="en-US" sz="2000" b="1" spc="100" dirty="0">
                <a:latin typeface="微软雅黑" panose="020B0503020204020204" pitchFamily="34" charset="-122"/>
                <a:ea typeface="微软雅黑" panose="020B0503020204020204" pitchFamily="34" charset="-122"/>
              </a:rPr>
              <a:t>        卫计委研究生规范教材</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latin typeface="微软雅黑" panose="020B0503020204020204" pitchFamily="34" charset="-122"/>
                <a:ea typeface="微软雅黑" panose="020B0503020204020204" pitchFamily="34" charset="-122"/>
              </a:rPr>
              <a:t>临床超声诊断学</a:t>
            </a:r>
            <a:r>
              <a:rPr lang="en-US" altLang="zh-CN" sz="2000" b="1" spc="100" dirty="0">
                <a:latin typeface="微软雅黑" panose="020B0503020204020204" pitchFamily="34" charset="-122"/>
                <a:ea typeface="微软雅黑" panose="020B0503020204020204" pitchFamily="34" charset="-122"/>
              </a:rPr>
              <a:t>》</a:t>
            </a:r>
            <a:r>
              <a:rPr lang="zh-CN" altLang="en-US" sz="2000" b="1" spc="100" dirty="0">
                <a:solidFill>
                  <a:srgbClr val="1264AE"/>
                </a:solidFill>
                <a:latin typeface="微软雅黑" panose="020B0503020204020204" pitchFamily="34" charset="-122"/>
                <a:ea typeface="微软雅黑" panose="020B0503020204020204" pitchFamily="34" charset="-122"/>
              </a:rPr>
              <a:t>副主编</a:t>
            </a:r>
            <a:endParaRPr lang="en-US" altLang="zh-CN" sz="2000" b="1" spc="100" dirty="0">
              <a:solidFill>
                <a:srgbClr val="1264AE"/>
              </a:solidFill>
              <a:latin typeface="微软雅黑" panose="020B0503020204020204" pitchFamily="34" charset="-122"/>
              <a:ea typeface="微软雅黑" panose="020B0503020204020204" pitchFamily="34" charset="-122"/>
            </a:endParaRPr>
          </a:p>
          <a:p>
            <a:pPr marL="177750">
              <a:lnSpc>
                <a:spcPct val="120000"/>
              </a:lnSpc>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开发强直性脊柱炎、周围神经等多项适宜性新技术</a:t>
            </a:r>
            <a:endParaRPr lang="en-US" altLang="zh-CN" sz="2000" b="1" spc="100" dirty="0">
              <a:latin typeface="微软雅黑" panose="020B0503020204020204" pitchFamily="34" charset="-122"/>
              <a:ea typeface="微软雅黑" panose="020B0503020204020204" pitchFamily="34" charset="-122"/>
            </a:endParaRPr>
          </a:p>
          <a:p>
            <a:pPr marL="177750">
              <a:lnSpc>
                <a:spcPct val="120000"/>
              </a:lnSpc>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上海市科技进步二等奖</a:t>
            </a:r>
            <a:r>
              <a:rPr lang="en-US" altLang="zh-CN" sz="1600" b="1" spc="100" dirty="0">
                <a:latin typeface="微软雅黑" panose="020B0503020204020204" pitchFamily="34" charset="-122"/>
                <a:ea typeface="微软雅黑" panose="020B0503020204020204" pitchFamily="34" charset="-122"/>
              </a:rPr>
              <a:t>(2)</a:t>
            </a:r>
          </a:p>
          <a:p>
            <a:pPr marL="177750">
              <a:lnSpc>
                <a:spcPct val="120000"/>
              </a:lnSpc>
              <a:buSzPct val="55000"/>
            </a:pPr>
            <a:r>
              <a:rPr lang="en-US" altLang="zh-CN" sz="2000" b="1" spc="100" dirty="0">
                <a:latin typeface="微软雅黑" panose="020B0503020204020204" pitchFamily="34" charset="-122"/>
                <a:ea typeface="微软雅黑" panose="020B0503020204020204" pitchFamily="34" charset="-122"/>
              </a:rPr>
              <a:t>       </a:t>
            </a:r>
            <a:r>
              <a:rPr lang="zh-CN" altLang="en-US" sz="2000" b="1" spc="100" dirty="0">
                <a:latin typeface="微软雅黑" panose="020B0503020204020204" pitchFamily="34" charset="-122"/>
                <a:ea typeface="微软雅黑" panose="020B0503020204020204" pitchFamily="34" charset="-122"/>
              </a:rPr>
              <a:t>获中国杰出超声医师奖</a:t>
            </a:r>
            <a:endParaRPr lang="en-US" altLang="zh-CN" b="1" spc="100" dirty="0">
              <a:solidFill>
                <a:srgbClr val="1264AE"/>
              </a:solidFill>
              <a:latin typeface="微软雅黑" panose="020B0503020204020204" pitchFamily="34" charset="-122"/>
              <a:ea typeface="微软雅黑" panose="020B0503020204020204" pitchFamily="34" charset="-122"/>
            </a:endParaRPr>
          </a:p>
        </p:txBody>
      </p:sp>
      <p:sp>
        <p:nvSpPr>
          <p:cNvPr id="3" name="矩形 2"/>
          <p:cNvSpPr/>
          <p:nvPr/>
        </p:nvSpPr>
        <p:spPr>
          <a:xfrm>
            <a:off x="597213" y="2637340"/>
            <a:ext cx="915635" cy="369332"/>
          </a:xfrm>
          <a:prstGeom prst="rect">
            <a:avLst/>
          </a:prstGeom>
        </p:spPr>
        <p:txBody>
          <a:bodyPr wrap="none">
            <a:spAutoFit/>
          </a:bodyPr>
          <a:lstStyle/>
          <a:p>
            <a:r>
              <a:rPr lang="zh-CN" altLang="en-US" b="1" spc="100" dirty="0">
                <a:solidFill>
                  <a:srgbClr val="1264AE"/>
                </a:solidFill>
                <a:latin typeface="微软雅黑" panose="020B0503020204020204" pitchFamily="34" charset="-122"/>
                <a:ea typeface="微软雅黑" panose="020B0503020204020204" pitchFamily="34" charset="-122"/>
              </a:rPr>
              <a:t>朱家安</a:t>
            </a:r>
            <a:endParaRPr lang="zh-CN" altLang="en-US" spc="100" dirty="0">
              <a:solidFill>
                <a:srgbClr val="1264AE"/>
              </a:solidFill>
            </a:endParaRPr>
          </a:p>
        </p:txBody>
      </p:sp>
    </p:spTree>
    <p:extLst>
      <p:ext uri="{BB962C8B-B14F-4D97-AF65-F5344CB8AC3E}">
        <p14:creationId xmlns:p14="http://schemas.microsoft.com/office/powerpoint/2010/main" val="876671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37106" y="1135984"/>
            <a:ext cx="7369103" cy="2087407"/>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14344" y="1453506"/>
            <a:ext cx="362916" cy="1508421"/>
          </a:xfrm>
          <a:prstGeom prst="rect">
            <a:avLst/>
          </a:prstGeom>
          <a:noFill/>
          <a:ln w="15875">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defTabSz="514312"/>
            <a:endParaRPr lang="zh-CN" altLang="en-US"/>
          </a:p>
        </p:txBody>
      </p:sp>
      <p:sp>
        <p:nvSpPr>
          <p:cNvPr id="5" name="矩形 4"/>
          <p:cNvSpPr/>
          <p:nvPr/>
        </p:nvSpPr>
        <p:spPr>
          <a:xfrm>
            <a:off x="822960" y="145624"/>
            <a:ext cx="1601721" cy="502766"/>
          </a:xfrm>
          <a:prstGeom prst="rect">
            <a:avLst/>
          </a:prstGeom>
        </p:spPr>
        <p:txBody>
          <a:bodyPr wrap="none">
            <a:spAutoFit/>
          </a:bodyPr>
          <a:lstStyle/>
          <a:p>
            <a:r>
              <a:rPr lang="zh-CN" altLang="en-US" sz="2667"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项目背景</a:t>
            </a:r>
            <a:endParaRPr lang="zh-CN" altLang="en-US" sz="2667"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5" name="矩形 7"/>
          <p:cNvSpPr>
            <a:spLocks noChangeArrowheads="1"/>
          </p:cNvSpPr>
          <p:nvPr/>
        </p:nvSpPr>
        <p:spPr bwMode="auto">
          <a:xfrm>
            <a:off x="481867" y="1450289"/>
            <a:ext cx="34109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关节</a:t>
            </a:r>
            <a:endParaRPr lang="en-US" altLang="zh-CN"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病现状</a:t>
            </a:r>
          </a:p>
        </p:txBody>
      </p:sp>
      <p:sp>
        <p:nvSpPr>
          <p:cNvPr id="16" name="矩形 7"/>
          <p:cNvSpPr>
            <a:spLocks noChangeArrowheads="1"/>
          </p:cNvSpPr>
          <p:nvPr/>
        </p:nvSpPr>
        <p:spPr bwMode="auto">
          <a:xfrm>
            <a:off x="481089" y="3907741"/>
            <a:ext cx="33156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面临的挑战</a:t>
            </a:r>
          </a:p>
        </p:txBody>
      </p:sp>
      <p:sp>
        <p:nvSpPr>
          <p:cNvPr id="9" name="矩形 8"/>
          <p:cNvSpPr/>
          <p:nvPr/>
        </p:nvSpPr>
        <p:spPr>
          <a:xfrm>
            <a:off x="361159" y="6550223"/>
            <a:ext cx="8748007" cy="307777"/>
          </a:xfrm>
          <a:prstGeom prst="rect">
            <a:avLst/>
          </a:prstGeom>
        </p:spPr>
        <p:txBody>
          <a:bodyPr wrap="square">
            <a:spAutoFit/>
          </a:bodyPr>
          <a:lstStyle/>
          <a:p>
            <a:pPr algn="r"/>
            <a:r>
              <a:rPr lang="en-US" altLang="zh-CN" sz="1400" b="1" dirty="0">
                <a:solidFill>
                  <a:srgbClr val="0067AC"/>
                </a:solidFill>
                <a:latin typeface="微软雅黑" panose="020B0503020204020204" pitchFamily="34" charset="-122"/>
                <a:ea typeface="微软雅黑" panose="020B0503020204020204" pitchFamily="34" charset="-122"/>
              </a:rPr>
              <a:t>Lancet 2017</a:t>
            </a:r>
            <a:r>
              <a:rPr lang="zh-CN" altLang="en-US" sz="1400" b="1" dirty="0">
                <a:solidFill>
                  <a:srgbClr val="0067AC"/>
                </a:solidFill>
                <a:latin typeface="微软雅黑" panose="020B0503020204020204" pitchFamily="34" charset="-122"/>
                <a:ea typeface="微软雅黑" panose="020B0503020204020204" pitchFamily="34" charset="-122"/>
              </a:rPr>
              <a:t>：</a:t>
            </a:r>
            <a:r>
              <a:rPr lang="en-US" altLang="zh-CN" sz="1400" b="1" dirty="0">
                <a:solidFill>
                  <a:srgbClr val="0067AC"/>
                </a:solidFill>
                <a:latin typeface="微软雅黑" panose="020B0503020204020204" pitchFamily="34" charset="-122"/>
                <a:ea typeface="微软雅黑" panose="020B0503020204020204" pitchFamily="34" charset="-122"/>
              </a:rPr>
              <a:t>1211-1216; </a:t>
            </a:r>
            <a:r>
              <a:rPr lang="sv-SE" altLang="zh-CN" sz="1400" b="1" dirty="0">
                <a:solidFill>
                  <a:srgbClr val="0067AC"/>
                </a:solidFill>
                <a:latin typeface="微软雅黑" panose="020B0503020204020204" pitchFamily="34" charset="-122"/>
                <a:ea typeface="微软雅黑" panose="020B0503020204020204" pitchFamily="34" charset="-122"/>
              </a:rPr>
              <a:t>Nat Rev Rheumatol 2018</a:t>
            </a:r>
            <a:r>
              <a:rPr lang="zh-CN" altLang="en-US" sz="1400" b="1" dirty="0">
                <a:solidFill>
                  <a:srgbClr val="0067AC"/>
                </a:solidFill>
                <a:latin typeface="微软雅黑" panose="020B0503020204020204" pitchFamily="34" charset="-122"/>
                <a:ea typeface="微软雅黑" panose="020B0503020204020204" pitchFamily="34" charset="-122"/>
              </a:rPr>
              <a:t>：</a:t>
            </a:r>
            <a:r>
              <a:rPr lang="sv-SE" altLang="zh-CN" sz="1400" b="1" dirty="0">
                <a:solidFill>
                  <a:srgbClr val="0067AC"/>
                </a:solidFill>
                <a:latin typeface="微软雅黑" panose="020B0503020204020204" pitchFamily="34" charset="-122"/>
                <a:ea typeface="微软雅黑" panose="020B0503020204020204" pitchFamily="34" charset="-122"/>
              </a:rPr>
              <a:t>191-92</a:t>
            </a:r>
            <a:r>
              <a:rPr lang="zh-CN" altLang="en-US" sz="1400" b="1" dirty="0">
                <a:solidFill>
                  <a:srgbClr val="0067AC"/>
                </a:solidFill>
                <a:latin typeface="微软雅黑" panose="020B0503020204020204" pitchFamily="34" charset="-122"/>
                <a:ea typeface="微软雅黑" panose="020B0503020204020204" pitchFamily="34" charset="-122"/>
              </a:rPr>
              <a:t>；</a:t>
            </a:r>
            <a:r>
              <a:rPr lang="en-US" altLang="zh-CN" sz="1400" b="1" dirty="0">
                <a:solidFill>
                  <a:srgbClr val="0067AC"/>
                </a:solidFill>
                <a:latin typeface="微软雅黑" panose="020B0503020204020204" pitchFamily="34" charset="-122"/>
                <a:ea typeface="微软雅黑" panose="020B0503020204020204" pitchFamily="34" charset="-122"/>
              </a:rPr>
              <a:t>Lancet 2017</a:t>
            </a:r>
            <a:r>
              <a:rPr lang="zh-CN" altLang="en-US" sz="1400" b="1" dirty="0">
                <a:solidFill>
                  <a:srgbClr val="0067AC"/>
                </a:solidFill>
                <a:latin typeface="微软雅黑" panose="020B0503020204020204" pitchFamily="34" charset="-122"/>
                <a:ea typeface="微软雅黑" panose="020B0503020204020204" pitchFamily="34" charset="-122"/>
              </a:rPr>
              <a:t>：</a:t>
            </a:r>
            <a:r>
              <a:rPr lang="en-US" altLang="zh-CN" sz="1400" b="1" dirty="0">
                <a:solidFill>
                  <a:srgbClr val="0067AC"/>
                </a:solidFill>
                <a:latin typeface="微软雅黑" panose="020B0503020204020204" pitchFamily="34" charset="-122"/>
                <a:ea typeface="微软雅黑" panose="020B0503020204020204" pitchFamily="34" charset="-122"/>
              </a:rPr>
              <a:t>2338–48</a:t>
            </a:r>
            <a:endParaRPr lang="zh-CN" altLang="en-US" sz="1400" b="1" dirty="0">
              <a:solidFill>
                <a:srgbClr val="0067AC"/>
              </a:solidFill>
              <a:latin typeface="微软雅黑" panose="020B0503020204020204" pitchFamily="34" charset="-122"/>
              <a:ea typeface="微软雅黑" panose="020B0503020204020204" pitchFamily="34" charset="-122"/>
            </a:endParaRPr>
          </a:p>
        </p:txBody>
      </p:sp>
      <p:sp>
        <p:nvSpPr>
          <p:cNvPr id="21" name="矩形 20"/>
          <p:cNvSpPr/>
          <p:nvPr/>
        </p:nvSpPr>
        <p:spPr>
          <a:xfrm>
            <a:off x="1501513" y="1241443"/>
            <a:ext cx="5433475" cy="1877437"/>
          </a:xfrm>
          <a:prstGeom prst="rect">
            <a:avLst/>
          </a:prstGeom>
        </p:spPr>
        <p:txBody>
          <a:bodyPr wrap="square">
            <a:spAutoFit/>
          </a:bodyPr>
          <a:lstStyle/>
          <a:p>
            <a:pPr marL="285750" indent="-285750">
              <a:lnSpc>
                <a:spcPct val="150000"/>
              </a:lnSpc>
              <a:buClr>
                <a:schemeClr val="bg1"/>
              </a:buClr>
              <a:buSzPct val="50000"/>
              <a:buFont typeface="Wingdings" panose="05000000000000000000" pitchFamily="2" charset="2"/>
              <a:buChar char="n"/>
            </a:pPr>
            <a:r>
              <a:rPr lang="en-US" altLang="zh-CN" sz="1600" b="1" dirty="0">
                <a:solidFill>
                  <a:schemeClr val="bg1"/>
                </a:solidFill>
                <a:latin typeface="微软雅黑" panose="020B0503020204020204" pitchFamily="34" charset="-122"/>
                <a:ea typeface="微软雅黑" panose="020B0503020204020204" pitchFamily="34" charset="-122"/>
              </a:rPr>
              <a:t>2006-2016</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buClr>
                <a:schemeClr val="bg1"/>
              </a:buClr>
              <a:buSzPct val="50000"/>
            </a:pPr>
            <a:r>
              <a:rPr lang="zh-CN" altLang="en-US" sz="1600" b="1" dirty="0">
                <a:solidFill>
                  <a:schemeClr val="bg1"/>
                </a:solidFill>
                <a:latin typeface="微软雅黑" panose="020B0503020204020204" pitchFamily="34" charset="-122"/>
                <a:ea typeface="微软雅黑" panose="020B0503020204020204" pitchFamily="34" charset="-122"/>
              </a:rPr>
              <a:t>     类风湿关节炎</a:t>
            </a:r>
            <a:r>
              <a:rPr lang="en-US" altLang="zh-CN" sz="1600" b="1" dirty="0">
                <a:solidFill>
                  <a:schemeClr val="bg1"/>
                </a:solidFill>
                <a:latin typeface="微软雅黑" panose="020B0503020204020204" pitchFamily="34" charset="-122"/>
                <a:ea typeface="微软雅黑" panose="020B0503020204020204" pitchFamily="34" charset="-122"/>
              </a:rPr>
              <a:t>(RA)</a:t>
            </a:r>
            <a:r>
              <a:rPr lang="zh-CN" altLang="en-US" sz="1600" b="1" dirty="0">
                <a:solidFill>
                  <a:schemeClr val="bg1"/>
                </a:solidFill>
                <a:latin typeface="微软雅黑" panose="020B0503020204020204" pitchFamily="34" charset="-122"/>
                <a:ea typeface="微软雅黑" panose="020B0503020204020204" pitchFamily="34" charset="-122"/>
              </a:rPr>
              <a:t>增长</a:t>
            </a:r>
            <a:r>
              <a:rPr lang="en-US" altLang="zh-CN" sz="1600" b="1" dirty="0">
                <a:solidFill>
                  <a:schemeClr val="bg1"/>
                </a:solidFill>
                <a:latin typeface="微软雅黑" panose="020B0503020204020204" pitchFamily="34" charset="-122"/>
                <a:ea typeface="微软雅黑" panose="020B0503020204020204" pitchFamily="34" charset="-122"/>
              </a:rPr>
              <a:t>28.8%; </a:t>
            </a:r>
            <a:r>
              <a:rPr lang="zh-CN" altLang="en-US" sz="1600" b="1" dirty="0">
                <a:solidFill>
                  <a:schemeClr val="bg1"/>
                </a:solidFill>
                <a:latin typeface="微软雅黑" panose="020B0503020204020204" pitchFamily="34" charset="-122"/>
                <a:ea typeface="微软雅黑" panose="020B0503020204020204" pitchFamily="34" charset="-122"/>
              </a:rPr>
              <a:t>痛风增长</a:t>
            </a:r>
            <a:r>
              <a:rPr lang="en-US" altLang="zh-CN" sz="1600" b="1" dirty="0">
                <a:solidFill>
                  <a:schemeClr val="bg1"/>
                </a:solidFill>
                <a:latin typeface="微软雅黑" panose="020B0503020204020204" pitchFamily="34" charset="-122"/>
                <a:ea typeface="微软雅黑" panose="020B0503020204020204" pitchFamily="34" charset="-122"/>
              </a:rPr>
              <a:t>26.2%</a:t>
            </a:r>
          </a:p>
          <a:p>
            <a:pPr marL="285750" indent="-285750">
              <a:lnSpc>
                <a:spcPct val="150000"/>
              </a:lnSpc>
              <a:buClr>
                <a:schemeClr val="bg1"/>
              </a:buClr>
              <a:buSzPct val="50000"/>
              <a:buFont typeface="Wingdings" panose="05000000000000000000" pitchFamily="2" charset="2"/>
              <a:buChar char="n"/>
            </a:pPr>
            <a:r>
              <a:rPr lang="zh-CN" altLang="en-US" sz="1600" b="1" dirty="0">
                <a:solidFill>
                  <a:schemeClr val="bg1"/>
                </a:solidFill>
                <a:latin typeface="微软雅黑" panose="020B0503020204020204" pitchFamily="34" charset="-122"/>
                <a:ea typeface="微软雅黑" panose="020B0503020204020204" pitchFamily="34" charset="-122"/>
              </a:rPr>
              <a:t>国人超过</a:t>
            </a:r>
            <a:r>
              <a:rPr lang="en-US" altLang="zh-CN" sz="1600" b="1" dirty="0">
                <a:solidFill>
                  <a:schemeClr val="bg1"/>
                </a:solidFill>
                <a:latin typeface="微软雅黑" panose="020B0503020204020204" pitchFamily="34" charset="-122"/>
                <a:ea typeface="微软雅黑" panose="020B0503020204020204" pitchFamily="34" charset="-122"/>
              </a:rPr>
              <a:t>1</a:t>
            </a:r>
            <a:r>
              <a:rPr lang="zh-CN" altLang="en-US" sz="1600" b="1" dirty="0">
                <a:solidFill>
                  <a:schemeClr val="bg1"/>
                </a:solidFill>
                <a:latin typeface="微软雅黑" panose="020B0503020204020204" pitchFamily="34" charset="-122"/>
                <a:ea typeface="微软雅黑" panose="020B0503020204020204" pitchFamily="34" charset="-122"/>
              </a:rPr>
              <a:t>亿人受到关节病困扰</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Clr>
                <a:schemeClr val="bg1"/>
              </a:buClr>
              <a:buSzPct val="50000"/>
              <a:buFont typeface="Wingdings" panose="05000000000000000000" pitchFamily="2" charset="2"/>
              <a:buChar char="n"/>
            </a:pPr>
            <a:r>
              <a:rPr lang="zh-CN" altLang="en-US" sz="1600" b="1" dirty="0">
                <a:solidFill>
                  <a:schemeClr val="bg1"/>
                </a:solidFill>
                <a:latin typeface="微软雅黑" panose="020B0503020204020204" pitchFamily="34" charset="-122"/>
                <a:ea typeface="微软雅黑" panose="020B0503020204020204" pitchFamily="34" charset="-122"/>
              </a:rPr>
              <a:t>依托单位报道：</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ts val="2400"/>
              </a:lnSpc>
              <a:buClr>
                <a:schemeClr val="bg1"/>
              </a:buClr>
              <a:buSzPct val="50000"/>
            </a:pP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国内</a:t>
            </a:r>
            <a:r>
              <a:rPr lang="en-US" altLang="zh-CN" sz="1600" b="1" dirty="0">
                <a:solidFill>
                  <a:schemeClr val="bg1"/>
                </a:solidFill>
                <a:latin typeface="微软雅黑" panose="020B0503020204020204" pitchFamily="34" charset="-122"/>
                <a:ea typeface="微软雅黑" panose="020B0503020204020204" pitchFamily="34" charset="-122"/>
              </a:rPr>
              <a:t>RA</a:t>
            </a:r>
            <a:r>
              <a:rPr lang="zh-CN" altLang="en-US" sz="1600" b="1" dirty="0">
                <a:solidFill>
                  <a:schemeClr val="bg1"/>
                </a:solidFill>
                <a:latin typeface="微软雅黑" panose="020B0503020204020204" pitchFamily="34" charset="-122"/>
                <a:ea typeface="微软雅黑" panose="020B0503020204020204" pitchFamily="34" charset="-122"/>
              </a:rPr>
              <a:t>：</a:t>
            </a:r>
            <a:r>
              <a:rPr lang="en-US" altLang="zh-CN" sz="1600" b="1" dirty="0">
                <a:solidFill>
                  <a:schemeClr val="bg1"/>
                </a:solidFill>
                <a:latin typeface="微软雅黑" panose="020B0503020204020204" pitchFamily="34" charset="-122"/>
                <a:ea typeface="微软雅黑" panose="020B0503020204020204" pitchFamily="34" charset="-122"/>
              </a:rPr>
              <a:t>0.28%</a:t>
            </a:r>
            <a:r>
              <a:rPr lang="zh-CN" altLang="en-US" sz="1600" b="1" dirty="0">
                <a:solidFill>
                  <a:schemeClr val="bg1"/>
                </a:solidFill>
                <a:latin typeface="微软雅黑" panose="020B0503020204020204" pitchFamily="34" charset="-122"/>
                <a:ea typeface="微软雅黑" panose="020B0503020204020204" pitchFamily="34" charset="-122"/>
              </a:rPr>
              <a:t>；常见炎性关节病</a:t>
            </a:r>
            <a:r>
              <a:rPr lang="en-US" altLang="zh-CN" sz="1600" b="1" dirty="0">
                <a:solidFill>
                  <a:schemeClr val="bg1"/>
                </a:solidFill>
                <a:latin typeface="微软雅黑" panose="020B0503020204020204" pitchFamily="34" charset="-122"/>
                <a:ea typeface="微软雅黑" panose="020B0503020204020204" pitchFamily="34" charset="-122"/>
              </a:rPr>
              <a:t>5200</a:t>
            </a:r>
            <a:r>
              <a:rPr lang="zh-CN" altLang="en-US" sz="1600" b="1" dirty="0">
                <a:solidFill>
                  <a:schemeClr val="bg1"/>
                </a:solidFill>
                <a:latin typeface="微软雅黑" panose="020B0503020204020204" pitchFamily="34" charset="-122"/>
                <a:ea typeface="微软雅黑" panose="020B0503020204020204" pitchFamily="34" charset="-122"/>
              </a:rPr>
              <a:t>万；</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882" r="1316" b="79199"/>
          <a:stretch/>
        </p:blipFill>
        <p:spPr>
          <a:xfrm>
            <a:off x="6751817" y="4633768"/>
            <a:ext cx="1832400" cy="446378"/>
          </a:xfrm>
          <a:prstGeom prst="rect">
            <a:avLst/>
          </a:prstGeom>
        </p:spPr>
      </p:pic>
      <p:sp>
        <p:nvSpPr>
          <p:cNvPr id="22" name="矩形 21"/>
          <p:cNvSpPr/>
          <p:nvPr/>
        </p:nvSpPr>
        <p:spPr>
          <a:xfrm>
            <a:off x="1334474" y="3705176"/>
            <a:ext cx="7369103" cy="2037816"/>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527361" y="3668911"/>
            <a:ext cx="5341623" cy="1615827"/>
          </a:xfrm>
          <a:prstGeom prst="rect">
            <a:avLst/>
          </a:prstGeom>
        </p:spPr>
        <p:txBody>
          <a:bodyPr wrap="square">
            <a:spAutoFit/>
          </a:bodyPr>
          <a:lstStyle>
            <a:defPPr>
              <a:defRPr lang="zh-CN"/>
            </a:defPPr>
            <a:lvl1pPr marL="285750" indent="-285750">
              <a:lnSpc>
                <a:spcPct val="150000"/>
              </a:lnSpc>
              <a:buClr>
                <a:schemeClr val="bg1"/>
              </a:buClr>
              <a:buSzPct val="50000"/>
              <a:buFont typeface="Wingdings" panose="05000000000000000000" pitchFamily="2" charset="2"/>
              <a:buChar char="n"/>
              <a:defRPr sz="16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缓</a:t>
            </a:r>
            <a:r>
              <a:rPr lang="zh-CN" altLang="en-US" dirty="0"/>
              <a:t>解率</a:t>
            </a:r>
            <a:r>
              <a:rPr lang="zh-CN" altLang="en-US" dirty="0" smtClean="0"/>
              <a:t>低，</a:t>
            </a:r>
            <a:r>
              <a:rPr lang="en-US" altLang="zh-CN" dirty="0" smtClean="0"/>
              <a:t>66.7%; </a:t>
            </a:r>
          </a:p>
          <a:p>
            <a:r>
              <a:rPr lang="zh-CN" altLang="en-US" dirty="0" smtClean="0"/>
              <a:t>完全</a:t>
            </a:r>
            <a:r>
              <a:rPr lang="zh-CN" altLang="en-US" dirty="0"/>
              <a:t>缓解者，</a:t>
            </a:r>
            <a:r>
              <a:rPr lang="en-US" altLang="zh-CN" dirty="0"/>
              <a:t>1</a:t>
            </a:r>
            <a:r>
              <a:rPr lang="zh-CN" altLang="en-US" dirty="0"/>
              <a:t>年后</a:t>
            </a:r>
            <a:r>
              <a:rPr lang="en-US" altLang="zh-CN" dirty="0"/>
              <a:t>30%</a:t>
            </a:r>
            <a:r>
              <a:rPr lang="zh-CN" altLang="en-US" dirty="0"/>
              <a:t>患者可能</a:t>
            </a:r>
            <a:r>
              <a:rPr lang="zh-CN" altLang="en-US" dirty="0" smtClean="0"/>
              <a:t>结构破坏</a:t>
            </a:r>
            <a:endParaRPr lang="en-US" altLang="zh-CN" dirty="0" smtClean="0"/>
          </a:p>
          <a:p>
            <a:r>
              <a:rPr lang="zh-CN" altLang="en-US" dirty="0" smtClean="0"/>
              <a:t>治疗目标改变：</a:t>
            </a:r>
            <a:endParaRPr lang="en-US" altLang="zh-CN" dirty="0" smtClean="0"/>
          </a:p>
          <a:p>
            <a:pPr marL="0" indent="0">
              <a:buNone/>
            </a:pPr>
            <a:r>
              <a:rPr lang="en-US" altLang="zh-CN" dirty="0" smtClean="0"/>
              <a:t>     </a:t>
            </a:r>
            <a:r>
              <a:rPr lang="zh-CN" altLang="en-US" sz="1800" dirty="0">
                <a:solidFill>
                  <a:schemeClr val="accent2"/>
                </a:solidFill>
              </a:rPr>
              <a:t>减少致残，提高生存质量！</a:t>
            </a:r>
            <a:endParaRPr lang="en-US" altLang="zh-CN" sz="2000" dirty="0">
              <a:solidFill>
                <a:schemeClr val="accent2"/>
              </a:solidFill>
            </a:endParaRPr>
          </a:p>
        </p:txBody>
      </p:sp>
      <p:sp>
        <p:nvSpPr>
          <p:cNvPr id="46" name="文本框 45"/>
          <p:cNvSpPr txBox="1"/>
          <p:nvPr/>
        </p:nvSpPr>
        <p:spPr>
          <a:xfrm>
            <a:off x="4663176" y="274416"/>
            <a:ext cx="4591390" cy="369332"/>
          </a:xfrm>
          <a:prstGeom prst="rect">
            <a:avLst/>
          </a:prstGeom>
          <a:noFill/>
        </p:spPr>
        <p:txBody>
          <a:bodyPr wrap="square" rtlCol="0">
            <a:spAutoFit/>
          </a:bodyPr>
          <a:lstStyle/>
          <a:p>
            <a:r>
              <a:rPr lang="zh-CN" altLang="en-US" dirty="0">
                <a:solidFill>
                  <a:srgbClr val="002FA7"/>
                </a:solidFill>
                <a:latin typeface="微软雅黑" panose="020B0503020204020204" pitchFamily="34" charset="-122"/>
                <a:ea typeface="微软雅黑" panose="020B0503020204020204" pitchFamily="34" charset="-122"/>
              </a:rPr>
              <a:t>炎性关节病面临</a:t>
            </a:r>
            <a:r>
              <a:rPr lang="zh-CN" altLang="en-US"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低缓解率</a:t>
            </a:r>
            <a:r>
              <a:rPr lang="zh-CN" altLang="en-US" dirty="0">
                <a:solidFill>
                  <a:srgbClr val="002FA7"/>
                </a:solidFill>
                <a:latin typeface="微软雅黑" panose="020B0503020204020204" pitchFamily="34" charset="-122"/>
                <a:ea typeface="微软雅黑" panose="020B0503020204020204" pitchFamily="34" charset="-122"/>
              </a:rPr>
              <a:t>和</a:t>
            </a:r>
            <a:r>
              <a:rPr lang="zh-CN" altLang="en-US"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高致残率</a:t>
            </a:r>
            <a:r>
              <a:rPr lang="zh-CN" altLang="en-US" dirty="0">
                <a:solidFill>
                  <a:srgbClr val="002FA7"/>
                </a:solidFill>
                <a:latin typeface="微软雅黑" panose="020B0503020204020204" pitchFamily="34" charset="-122"/>
                <a:ea typeface="微软雅黑" panose="020B0503020204020204" pitchFamily="34" charset="-122"/>
              </a:rPr>
              <a:t>等挑战</a:t>
            </a:r>
          </a:p>
        </p:txBody>
      </p:sp>
      <p:cxnSp>
        <p:nvCxnSpPr>
          <p:cNvPr id="26" name="直接箭头连接符 25"/>
          <p:cNvCxnSpPr>
            <a:cxnSpLocks/>
          </p:cNvCxnSpPr>
          <p:nvPr/>
        </p:nvCxnSpPr>
        <p:spPr>
          <a:xfrm flipH="1">
            <a:off x="6301946" y="1863604"/>
            <a:ext cx="858979" cy="0"/>
          </a:xfrm>
          <a:prstGeom prst="straightConnector1">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467" y="1144771"/>
            <a:ext cx="744196" cy="999200"/>
          </a:xfrm>
          <a:prstGeom prst="rect">
            <a:avLst/>
          </a:prstGeom>
        </p:spPr>
      </p:pic>
      <p:pic>
        <p:nvPicPr>
          <p:cNvPr id="13" name="图片 6"/>
          <p:cNvPicPr>
            <a:picLocks noChangeAspect="1"/>
          </p:cNvPicPr>
          <p:nvPr/>
        </p:nvPicPr>
        <p:blipFill rotWithShape="1">
          <a:blip r:embed="rId4" cstate="print">
            <a:extLst>
              <a:ext uri="{28A0092B-C50C-407E-A947-70E740481C1C}">
                <a14:useLocalDpi xmlns:a14="http://schemas.microsoft.com/office/drawing/2010/main" val="0"/>
              </a:ext>
            </a:extLst>
          </a:blip>
          <a:srcRect l="3235" r="3685" b="1392"/>
          <a:stretch/>
        </p:blipFill>
        <p:spPr bwMode="auto">
          <a:xfrm>
            <a:off x="7923841" y="1144222"/>
            <a:ext cx="782368" cy="9997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1" t="1588" r="314" b="206"/>
          <a:stretch/>
        </p:blipFill>
        <p:spPr>
          <a:xfrm>
            <a:off x="7179467" y="2203439"/>
            <a:ext cx="753751" cy="1000800"/>
          </a:xfrm>
          <a:prstGeom prst="rect">
            <a:avLst/>
          </a:prstGeom>
          <a:noFill/>
          <a:ln w="9525">
            <a:noFill/>
            <a:miter lim="800000"/>
            <a:headEnd/>
            <a:tailEnd/>
          </a:ln>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t="2464"/>
          <a:stretch/>
        </p:blipFill>
        <p:spPr>
          <a:xfrm>
            <a:off x="7933921" y="2203439"/>
            <a:ext cx="761418" cy="100080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t="1" b="5257"/>
          <a:stretch/>
        </p:blipFill>
        <p:spPr>
          <a:xfrm>
            <a:off x="7187002" y="3716529"/>
            <a:ext cx="1516575" cy="1984055"/>
          </a:xfrm>
          <a:prstGeom prst="rect">
            <a:avLst/>
          </a:prstGeom>
        </p:spPr>
      </p:pic>
      <p:cxnSp>
        <p:nvCxnSpPr>
          <p:cNvPr id="38" name="直接箭头连接符 37"/>
          <p:cNvCxnSpPr>
            <a:cxnSpLocks/>
          </p:cNvCxnSpPr>
          <p:nvPr/>
        </p:nvCxnSpPr>
        <p:spPr>
          <a:xfrm>
            <a:off x="8195634" y="4700393"/>
            <a:ext cx="0" cy="313205"/>
          </a:xfrm>
          <a:prstGeom prst="straightConnector1">
            <a:avLst/>
          </a:prstGeom>
          <a:ln w="3492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14344" y="3876648"/>
            <a:ext cx="362916" cy="1508421"/>
          </a:xfrm>
          <a:prstGeom prst="rect">
            <a:avLst/>
          </a:prstGeom>
          <a:noFill/>
          <a:ln w="15875">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defTabSz="514312"/>
            <a:endParaRPr lang="zh-CN" altLang="en-US"/>
          </a:p>
        </p:txBody>
      </p:sp>
      <p:cxnSp>
        <p:nvCxnSpPr>
          <p:cNvPr id="34" name="直接箭头连接符 33">
            <a:extLst>
              <a:ext uri="{FF2B5EF4-FFF2-40B4-BE49-F238E27FC236}">
                <a16:creationId xmlns:a16="http://schemas.microsoft.com/office/drawing/2014/main" id="{4EEAD093-5ABC-493F-A80D-16C796BF0B49}"/>
              </a:ext>
            </a:extLst>
          </p:cNvPr>
          <p:cNvCxnSpPr>
            <a:cxnSpLocks/>
          </p:cNvCxnSpPr>
          <p:nvPr/>
        </p:nvCxnSpPr>
        <p:spPr>
          <a:xfrm flipH="1">
            <a:off x="6301946" y="2619691"/>
            <a:ext cx="851580" cy="0"/>
          </a:xfrm>
          <a:prstGeom prst="straightConnector1">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AA31858-718F-4391-BD59-C04915022C6B}"/>
              </a:ext>
            </a:extLst>
          </p:cNvPr>
          <p:cNvCxnSpPr>
            <a:cxnSpLocks/>
          </p:cNvCxnSpPr>
          <p:nvPr/>
        </p:nvCxnSpPr>
        <p:spPr>
          <a:xfrm flipH="1" flipV="1">
            <a:off x="4218250" y="3915864"/>
            <a:ext cx="2935277" cy="374850"/>
          </a:xfrm>
          <a:prstGeom prst="straightConnector1">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8" cstate="print">
            <a:extLst>
              <a:ext uri="{28A0092B-C50C-407E-A947-70E740481C1C}">
                <a14:useLocalDpi xmlns:a14="http://schemas.microsoft.com/office/drawing/2010/main" val="0"/>
              </a:ext>
            </a:extLst>
          </a:blip>
          <a:srcRect t="16102"/>
          <a:stretch/>
        </p:blipFill>
        <p:spPr>
          <a:xfrm>
            <a:off x="7186011" y="4086086"/>
            <a:ext cx="1513799" cy="686180"/>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87002" y="5252111"/>
            <a:ext cx="1506264" cy="293172"/>
          </a:xfrm>
          <a:prstGeom prst="rect">
            <a:avLst/>
          </a:prstGeom>
        </p:spPr>
      </p:pic>
      <p:cxnSp>
        <p:nvCxnSpPr>
          <p:cNvPr id="42" name="直接箭头连接符 41">
            <a:extLst>
              <a:ext uri="{FF2B5EF4-FFF2-40B4-BE49-F238E27FC236}">
                <a16:creationId xmlns:a16="http://schemas.microsoft.com/office/drawing/2014/main" id="{2AA31858-718F-4391-BD59-C04915022C6B}"/>
              </a:ext>
            </a:extLst>
          </p:cNvPr>
          <p:cNvCxnSpPr>
            <a:cxnSpLocks/>
            <a:stCxn id="17" idx="1"/>
          </p:cNvCxnSpPr>
          <p:nvPr/>
        </p:nvCxnSpPr>
        <p:spPr>
          <a:xfrm flipH="1" flipV="1">
            <a:off x="5626443" y="4448432"/>
            <a:ext cx="1560559" cy="950265"/>
          </a:xfrm>
          <a:prstGeom prst="straightConnector1">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786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jhblue"/>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483" y="931945"/>
            <a:ext cx="1310400" cy="141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主要研究者</a:t>
            </a:r>
          </a:p>
        </p:txBody>
      </p:sp>
      <p:pic>
        <p:nvPicPr>
          <p:cNvPr id="4" name="图片 3">
            <a:extLst>
              <a:ext uri="{FF2B5EF4-FFF2-40B4-BE49-F238E27FC236}">
                <a16:creationId xmlns:a16="http://schemas.microsoft.com/office/drawing/2014/main" id="{298FBD2A-CAB9-9C40-92A6-923E7A758CF9}"/>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t="6167"/>
          <a:stretch/>
        </p:blipFill>
        <p:spPr>
          <a:xfrm>
            <a:off x="1124483" y="2727794"/>
            <a:ext cx="1310400" cy="141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图片 4">
            <a:extLst>
              <a:ext uri="{FF2B5EF4-FFF2-40B4-BE49-F238E27FC236}">
                <a16:creationId xmlns:a16="http://schemas.microsoft.com/office/drawing/2014/main" id="{C1FB77DE-4209-5542-8C3E-7FE29736F0A7}"/>
              </a:ext>
            </a:extLst>
          </p:cNvPr>
          <p:cNvPicPr preferRelativeResize="0">
            <a:picLocks/>
          </p:cNvPicPr>
          <p:nvPr/>
        </p:nvPicPr>
        <p:blipFill rotWithShape="1">
          <a:blip r:embed="rId4" cstate="print">
            <a:lum bright="2000" contrast="-1000"/>
            <a:extLst>
              <a:ext uri="{28A0092B-C50C-407E-A947-70E740481C1C}">
                <a14:useLocalDpi xmlns:a14="http://schemas.microsoft.com/office/drawing/2010/main" val="0"/>
              </a:ext>
            </a:extLst>
          </a:blip>
          <a:srcRect l="22929" t="16092" r="12960" b="47846"/>
          <a:stretch/>
        </p:blipFill>
        <p:spPr>
          <a:xfrm>
            <a:off x="1017270" y="4523643"/>
            <a:ext cx="1417613" cy="141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文本框 5"/>
          <p:cNvSpPr txBox="1"/>
          <p:nvPr/>
        </p:nvSpPr>
        <p:spPr>
          <a:xfrm>
            <a:off x="2462754" y="1045303"/>
            <a:ext cx="1765153" cy="1249188"/>
          </a:xfrm>
          <a:prstGeom prst="rect">
            <a:avLst/>
          </a:prstGeom>
          <a:noFill/>
        </p:spPr>
        <p:txBody>
          <a:bodyPr wrap="square" rtlCol="0">
            <a:spAutoFit/>
          </a:bodyPr>
          <a:lstStyle/>
          <a:p>
            <a:pPr algn="ctr">
              <a:lnSpc>
                <a:spcPct val="150000"/>
              </a:lnSpc>
            </a:pPr>
            <a:r>
              <a:rPr lang="zh-CN" altLang="en-US" sz="2000" b="1" dirty="0">
                <a:solidFill>
                  <a:srgbClr val="1264AE"/>
                </a:solidFill>
                <a:latin typeface="微软雅黑" panose="020B0503020204020204" pitchFamily="34" charset="-122"/>
                <a:ea typeface="微软雅黑" panose="020B0503020204020204" pitchFamily="34" charset="-122"/>
              </a:rPr>
              <a:t>黄剑华   教 授</a:t>
            </a:r>
            <a:endParaRPr lang="en-US" altLang="zh-CN" sz="2000" b="1" dirty="0">
              <a:solidFill>
                <a:srgbClr val="1264AE"/>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1264AE"/>
                </a:solidFill>
                <a:latin typeface="微软雅黑" panose="020B0503020204020204" pitchFamily="34" charset="-122"/>
                <a:ea typeface="微软雅黑" panose="020B0503020204020204" pitchFamily="34" charset="-122"/>
              </a:rPr>
              <a:t>哈尔滨工业大学</a:t>
            </a:r>
            <a:endParaRPr lang="en-US" altLang="zh-CN" sz="1600" b="1" dirty="0">
              <a:solidFill>
                <a:srgbClr val="1264AE"/>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人工智能研究</a:t>
            </a:r>
            <a:endParaRPr lang="en-US" altLang="zh-CN"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462754" y="2799575"/>
            <a:ext cx="1822240" cy="1249188"/>
          </a:xfrm>
          <a:prstGeom prst="rect">
            <a:avLst/>
          </a:prstGeom>
          <a:noFill/>
        </p:spPr>
        <p:txBody>
          <a:bodyPr wrap="square" rtlCol="0">
            <a:spAutoFit/>
          </a:bodyPr>
          <a:lstStyle/>
          <a:p>
            <a:pPr algn="ctr">
              <a:lnSpc>
                <a:spcPct val="150000"/>
              </a:lnSpc>
            </a:pPr>
            <a:r>
              <a:rPr lang="zh-CN" altLang="en-US" sz="2000" b="1" dirty="0">
                <a:solidFill>
                  <a:srgbClr val="1264AE"/>
                </a:solidFill>
                <a:latin typeface="微软雅黑" panose="020B0503020204020204" pitchFamily="34" charset="-122"/>
                <a:ea typeface="微软雅黑" panose="020B0503020204020204" pitchFamily="34" charset="-122"/>
              </a:rPr>
              <a:t>雷凯 副教授</a:t>
            </a:r>
            <a:endParaRPr lang="en-US" altLang="zh-CN" sz="2000" b="1" dirty="0">
              <a:solidFill>
                <a:srgbClr val="1264AE"/>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1264AE"/>
                </a:solidFill>
                <a:latin typeface="微软雅黑" panose="020B0503020204020204" pitchFamily="34" charset="-122"/>
                <a:ea typeface="微软雅黑" panose="020B0503020204020204" pitchFamily="34" charset="-122"/>
              </a:rPr>
              <a:t>北大深圳研究生院</a:t>
            </a:r>
            <a:endParaRPr lang="en-US" altLang="zh-CN" sz="1600" b="1" dirty="0">
              <a:solidFill>
                <a:srgbClr val="1264AE"/>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知识图谱 大数据</a:t>
            </a:r>
          </a:p>
        </p:txBody>
      </p:sp>
      <p:sp>
        <p:nvSpPr>
          <p:cNvPr id="8" name="文本框 7"/>
          <p:cNvSpPr txBox="1"/>
          <p:nvPr/>
        </p:nvSpPr>
        <p:spPr>
          <a:xfrm>
            <a:off x="2426548" y="4702069"/>
            <a:ext cx="1894652" cy="1164550"/>
          </a:xfrm>
          <a:prstGeom prst="rect">
            <a:avLst/>
          </a:prstGeom>
          <a:noFill/>
        </p:spPr>
        <p:txBody>
          <a:bodyPr wrap="square" rtlCol="0">
            <a:spAutoFit/>
          </a:bodyPr>
          <a:lstStyle/>
          <a:p>
            <a:pPr algn="ctr">
              <a:lnSpc>
                <a:spcPct val="150000"/>
              </a:lnSpc>
            </a:pPr>
            <a:r>
              <a:rPr lang="zh-CN" altLang="en-US" sz="2000" b="1" dirty="0">
                <a:solidFill>
                  <a:srgbClr val="1264AE"/>
                </a:solidFill>
                <a:latin typeface="微软雅黑" panose="020B0503020204020204" pitchFamily="34" charset="-122"/>
                <a:ea typeface="微软雅黑" panose="020B0503020204020204" pitchFamily="34" charset="-122"/>
              </a:rPr>
              <a:t>沈 颖  讲师</a:t>
            </a:r>
            <a:endParaRPr lang="en-US" altLang="zh-CN" sz="2000" b="1" dirty="0">
              <a:solidFill>
                <a:srgbClr val="1264AE"/>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1264AE"/>
                </a:solidFill>
                <a:latin typeface="微软雅黑" panose="020B0503020204020204" pitchFamily="34" charset="-122"/>
                <a:ea typeface="微软雅黑" panose="020B0503020204020204" pitchFamily="34" charset="-122"/>
              </a:rPr>
              <a:t>北大深圳研究生院</a:t>
            </a:r>
            <a:endParaRPr lang="en-US" altLang="zh-CN" sz="1600" b="1" dirty="0">
              <a:solidFill>
                <a:srgbClr val="1264AE"/>
              </a:solidFill>
              <a:latin typeface="微软雅黑" panose="020B0503020204020204" pitchFamily="34" charset="-122"/>
              <a:ea typeface="微软雅黑" panose="020B0503020204020204" pitchFamily="34" charset="-122"/>
            </a:endParaRPr>
          </a:p>
          <a:p>
            <a:pPr algn="ctr">
              <a:lnSpc>
                <a:spcPts val="2000"/>
              </a:lnSpc>
            </a:pPr>
            <a:r>
              <a:rPr lang="zh-CN" altLang="en-US" sz="1600" b="1" dirty="0">
                <a:latin typeface="微软雅黑" panose="020B0503020204020204" pitchFamily="34" charset="-122"/>
                <a:ea typeface="微软雅黑" panose="020B0503020204020204" pitchFamily="34" charset="-122"/>
              </a:rPr>
              <a:t>人工智能 </a:t>
            </a:r>
            <a:r>
              <a:rPr lang="zh-CN" altLang="en-US" sz="1200" b="1" dirty="0">
                <a:solidFill>
                  <a:srgbClr val="1264AE"/>
                </a:solidFill>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4312865" y="1164870"/>
            <a:ext cx="4320433" cy="830997"/>
          </a:xfrm>
          <a:prstGeom prst="rect">
            <a:avLst/>
          </a:prstGeom>
          <a:noFill/>
        </p:spPr>
        <p:txBody>
          <a:bodyPr wrap="square" rtlCol="0">
            <a:spAutoFit/>
          </a:bodyPr>
          <a:lstStyle/>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省部级一等奖</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项，二等奖</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项，三等奖</a:t>
            </a: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项</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中国人工智能学会科普工委会副秘书长</a:t>
            </a:r>
            <a:endParaRPr lang="en-US" altLang="zh-CN" sz="1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312865" y="2729381"/>
            <a:ext cx="4593762" cy="1569660"/>
          </a:xfrm>
          <a:prstGeom prst="rect">
            <a:avLst/>
          </a:prstGeom>
          <a:noFill/>
        </p:spPr>
        <p:txBody>
          <a:bodyPr wrap="square" rtlCol="0">
            <a:spAutoFit/>
          </a:bodyPr>
          <a:lstStyle/>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深圳云计算关键技术与应用重点实验室主任</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深圳市高层次人才</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YOCSEF</a:t>
            </a:r>
            <a:r>
              <a:rPr lang="zh-CN" altLang="en-US" sz="1600" b="1" dirty="0">
                <a:latin typeface="微软雅黑" panose="020B0503020204020204" pitchFamily="34" charset="-122"/>
                <a:ea typeface="微软雅黑" panose="020B0503020204020204" pitchFamily="34" charset="-122"/>
              </a:rPr>
              <a:t>（深圳）主席</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授权专利</a:t>
            </a:r>
            <a:r>
              <a:rPr lang="en-US" altLang="zh-CN" sz="1600" b="1" dirty="0">
                <a:latin typeface="微软雅黑" panose="020B0503020204020204" pitchFamily="34" charset="-122"/>
                <a:ea typeface="微软雅黑" panose="020B0503020204020204" pitchFamily="34" charset="-122"/>
              </a:rPr>
              <a:t>8</a:t>
            </a:r>
            <a:r>
              <a:rPr lang="zh-CN" altLang="en-US" sz="1600" b="1" dirty="0">
                <a:latin typeface="微软雅黑" panose="020B0503020204020204" pitchFamily="34" charset="-122"/>
                <a:ea typeface="微软雅黑" panose="020B0503020204020204" pitchFamily="34" charset="-122"/>
              </a:rPr>
              <a:t>个；软件著作权</a:t>
            </a:r>
            <a:r>
              <a:rPr lang="en-US" altLang="zh-CN" sz="1600" b="1" dirty="0">
                <a:latin typeface="微软雅黑" panose="020B0503020204020204" pitchFamily="34" charset="-122"/>
                <a:ea typeface="微软雅黑" panose="020B0503020204020204" pitchFamily="34" charset="-122"/>
              </a:rPr>
              <a:t>21</a:t>
            </a:r>
            <a:r>
              <a:rPr lang="zh-CN" altLang="en-US" sz="1600" b="1" dirty="0">
                <a:latin typeface="微软雅黑" panose="020B0503020204020204" pitchFamily="34" charset="-122"/>
                <a:ea typeface="微软雅黑" panose="020B0503020204020204" pitchFamily="34" charset="-122"/>
              </a:rPr>
              <a:t>项</a:t>
            </a:r>
            <a:endParaRPr lang="en-US" altLang="zh-CN"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282258" y="4647728"/>
            <a:ext cx="4375067" cy="1569660"/>
          </a:xfrm>
          <a:prstGeom prst="rect">
            <a:avLst/>
          </a:prstGeom>
          <a:noFill/>
        </p:spPr>
        <p:txBody>
          <a:bodyPr wrap="square" rtlCol="0">
            <a:spAutoFit/>
          </a:bodyPr>
          <a:lstStyle/>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深圳市海外高层次人才（孔雀</a:t>
            </a:r>
            <a:r>
              <a:rPr lang="en-US" altLang="zh-CN" sz="1600" b="1" dirty="0">
                <a:latin typeface="微软雅黑" panose="020B0503020204020204" pitchFamily="34" charset="-122"/>
                <a:ea typeface="微软雅黑" panose="020B0503020204020204" pitchFamily="34" charset="-122"/>
              </a:rPr>
              <a:t>C</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深圳南山区领航人才</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发表</a:t>
            </a:r>
            <a:r>
              <a:rPr lang="en-US" altLang="zh-CN" sz="1600" b="1" dirty="0">
                <a:latin typeface="微软雅黑" panose="020B0503020204020204" pitchFamily="34" charset="-122"/>
                <a:ea typeface="微软雅黑" panose="020B0503020204020204" pitchFamily="34" charset="-122"/>
              </a:rPr>
              <a:t>AI</a:t>
            </a:r>
            <a:r>
              <a:rPr lang="zh-CN" altLang="en-US" sz="1600" b="1" dirty="0">
                <a:latin typeface="微软雅黑" panose="020B0503020204020204" pitchFamily="34" charset="-122"/>
                <a:ea typeface="微软雅黑" panose="020B0503020204020204" pitchFamily="34" charset="-122"/>
              </a:rPr>
              <a:t>和大数据论文</a:t>
            </a:r>
            <a:r>
              <a:rPr lang="en-US" altLang="zh-CN" sz="1600" b="1" dirty="0">
                <a:latin typeface="微软雅黑" panose="020B0503020204020204" pitchFamily="34" charset="-122"/>
                <a:ea typeface="微软雅黑" panose="020B0503020204020204" pitchFamily="34" charset="-122"/>
              </a:rPr>
              <a:t>30</a:t>
            </a:r>
            <a:r>
              <a:rPr lang="zh-CN" altLang="en-US" sz="1600" b="1" dirty="0">
                <a:latin typeface="微软雅黑" panose="020B0503020204020204" pitchFamily="34" charset="-122"/>
                <a:ea typeface="微软雅黑" panose="020B0503020204020204" pitchFamily="34" charset="-122"/>
              </a:rPr>
              <a:t>篇</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1264AE"/>
              </a:buClr>
              <a:buSzPct val="55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发明专利</a:t>
            </a:r>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项；</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软件著作权</a:t>
            </a: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项</a:t>
            </a:r>
          </a:p>
        </p:txBody>
      </p:sp>
      <p:cxnSp>
        <p:nvCxnSpPr>
          <p:cNvPr id="18" name="直接连接符 17"/>
          <p:cNvCxnSpPr/>
          <p:nvPr/>
        </p:nvCxnSpPr>
        <p:spPr>
          <a:xfrm>
            <a:off x="2527073" y="2501921"/>
            <a:ext cx="6106225" cy="0"/>
          </a:xfrm>
          <a:prstGeom prst="line">
            <a:avLst/>
          </a:prstGeom>
          <a:solidFill>
            <a:srgbClr val="00544A"/>
          </a:solidFill>
          <a:ln>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2426548" y="4425455"/>
            <a:ext cx="6106225" cy="0"/>
          </a:xfrm>
          <a:prstGeom prst="line">
            <a:avLst/>
          </a:prstGeom>
          <a:solidFill>
            <a:srgbClr val="00544A"/>
          </a:solidFill>
          <a:ln>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655560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086" y="1933688"/>
            <a:ext cx="8214990" cy="3785652"/>
          </a:xfrm>
          <a:prstGeom prst="rect">
            <a:avLst/>
          </a:prstGeom>
          <a:noFill/>
        </p:spPr>
        <p:txBody>
          <a:bodyPr wrap="square" rtlCol="0">
            <a:spAutoFit/>
          </a:bodyPr>
          <a:lstStyle/>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朱家安</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国自然面上，基于可逆性骨皮质损伤的</a:t>
            </a:r>
            <a:r>
              <a:rPr lang="zh-CN" altLang="zh-CN" sz="1600" b="1" dirty="0">
                <a:solidFill>
                  <a:srgbClr val="2C6AB6"/>
                </a:solidFill>
                <a:latin typeface="微软雅黑" panose="020B0503020204020204" pitchFamily="34" charset="-122"/>
                <a:ea typeface="微软雅黑" panose="020B0503020204020204" pitchFamily="34" charset="-122"/>
              </a:rPr>
              <a:t>类风湿性关节</a:t>
            </a:r>
            <a:r>
              <a:rPr lang="zh-CN" altLang="zh-CN" sz="1600" dirty="0">
                <a:latin typeface="微软雅黑" panose="020B0503020204020204" pitchFamily="34" charset="-122"/>
                <a:ea typeface="微软雅黑" panose="020B0503020204020204" pitchFamily="34" charset="-122"/>
              </a:rPr>
              <a:t>炎结构损伤的超声</a:t>
            </a:r>
            <a:endParaRPr lang="en-US" altLang="zh-CN" sz="1600" dirty="0">
              <a:latin typeface="微软雅黑" panose="020B0503020204020204" pitchFamily="34" charset="-122"/>
              <a:ea typeface="微软雅黑" panose="020B0503020204020204" pitchFamily="34" charset="-122"/>
            </a:endParaRPr>
          </a:p>
          <a:p>
            <a:pPr>
              <a:lnSpc>
                <a:spcPct val="150000"/>
              </a:lnSpc>
              <a:buClr>
                <a:srgbClr val="1264AE"/>
              </a:buClr>
              <a:buSzPct val="50000"/>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预警研究</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2016 </a:t>
            </a:r>
            <a:endParaRPr lang="zh-CN" altLang="zh-CN" sz="1400" dirty="0">
              <a:latin typeface="微软雅黑" panose="020B0503020204020204" pitchFamily="34" charset="-122"/>
              <a:ea typeface="微软雅黑" panose="020B0503020204020204" pitchFamily="34" charset="-122"/>
            </a:endParaRPr>
          </a:p>
          <a:p>
            <a:pPr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朱家安</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国自然面上，基于骶髂关节炎的</a:t>
            </a:r>
            <a:r>
              <a:rPr lang="zh-CN" altLang="zh-CN" sz="1600" b="1" dirty="0">
                <a:solidFill>
                  <a:srgbClr val="2C6AB6"/>
                </a:solidFill>
                <a:latin typeface="微软雅黑" panose="020B0503020204020204" pitchFamily="34" charset="-122"/>
                <a:ea typeface="微软雅黑" panose="020B0503020204020204" pitchFamily="34" charset="-122"/>
              </a:rPr>
              <a:t>强直性脊柱炎</a:t>
            </a:r>
            <a:r>
              <a:rPr lang="zh-CN" altLang="zh-CN" sz="1600" dirty="0">
                <a:latin typeface="微软雅黑" panose="020B0503020204020204" pitchFamily="34" charset="-122"/>
                <a:ea typeface="微软雅黑" panose="020B0503020204020204" pitchFamily="34" charset="-122"/>
              </a:rPr>
              <a:t>早期诊断超声研究</a:t>
            </a:r>
            <a:r>
              <a:rPr lang="en-US" altLang="zh-CN" sz="1400" dirty="0">
                <a:latin typeface="微软雅黑" panose="020B0503020204020204" pitchFamily="34" charset="-122"/>
                <a:ea typeface="微软雅黑" panose="020B0503020204020204" pitchFamily="34" charset="-122"/>
              </a:rPr>
              <a:t> 2012 </a:t>
            </a:r>
            <a:endParaRPr lang="zh-CN" altLang="zh-CN" sz="1400" dirty="0">
              <a:latin typeface="微软雅黑" panose="020B0503020204020204" pitchFamily="34" charset="-122"/>
              <a:ea typeface="微软雅黑" panose="020B0503020204020204" pitchFamily="34" charset="-122"/>
            </a:endParaRPr>
          </a:p>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朱家安</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北京市医药协同创新项目，乳腺癌超声</a:t>
            </a:r>
            <a:r>
              <a:rPr lang="zh-CN" altLang="zh-CN" sz="1600" b="1" dirty="0">
                <a:solidFill>
                  <a:srgbClr val="2C6AB6"/>
                </a:solidFill>
                <a:latin typeface="微软雅黑" panose="020B0503020204020204" pitchFamily="34" charset="-122"/>
                <a:ea typeface="微软雅黑" panose="020B0503020204020204" pitchFamily="34" charset="-122"/>
              </a:rPr>
              <a:t>智能诊断系统</a:t>
            </a:r>
            <a:r>
              <a:rPr lang="zh-CN" altLang="zh-CN" sz="1600" dirty="0">
                <a:latin typeface="微软雅黑" panose="020B0503020204020204" pitchFamily="34" charset="-122"/>
                <a:ea typeface="微软雅黑" panose="020B0503020204020204" pitchFamily="34" charset="-122"/>
              </a:rPr>
              <a:t>研发</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2018</a:t>
            </a:r>
            <a:r>
              <a:rPr lang="en-US" altLang="zh-CN" sz="1600" dirty="0">
                <a:latin typeface="微软雅黑" panose="020B0503020204020204" pitchFamily="34" charset="-122"/>
                <a:ea typeface="微软雅黑" panose="020B0503020204020204" pitchFamily="34" charset="-122"/>
              </a:rPr>
              <a:t> </a:t>
            </a:r>
            <a:endParaRPr lang="zh-CN" altLang="zh-CN" sz="1600" dirty="0">
              <a:latin typeface="微软雅黑" panose="020B0503020204020204" pitchFamily="34" charset="-122"/>
              <a:ea typeface="微软雅黑" panose="020B0503020204020204" pitchFamily="34" charset="-122"/>
            </a:endParaRPr>
          </a:p>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张晓盈</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国自然青年，低剂量白细胞介素</a:t>
            </a: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调控滤泡辅助</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淋巴细胞治疗类风湿</a:t>
            </a:r>
            <a:endParaRPr lang="en-US" altLang="zh-CN" sz="1600" dirty="0">
              <a:latin typeface="微软雅黑" panose="020B0503020204020204" pitchFamily="34" charset="-122"/>
              <a:ea typeface="微软雅黑" panose="020B0503020204020204" pitchFamily="34" charset="-122"/>
            </a:endParaRPr>
          </a:p>
          <a:p>
            <a:pPr>
              <a:lnSpc>
                <a:spcPct val="150000"/>
              </a:lnSpc>
              <a:buClr>
                <a:srgbClr val="1264AE"/>
              </a:buClr>
              <a:buSzPct val="50000"/>
            </a:pPr>
            <a:r>
              <a:rPr lang="en-US" altLang="zh-CN" sz="1600" b="1" dirty="0">
                <a:solidFill>
                  <a:srgbClr val="2C6AB6"/>
                </a:solidFill>
                <a:latin typeface="微软雅黑" panose="020B0503020204020204" pitchFamily="34" charset="-122"/>
                <a:ea typeface="微软雅黑" panose="020B0503020204020204" pitchFamily="34" charset="-122"/>
              </a:rPr>
              <a:t>                       </a:t>
            </a:r>
            <a:r>
              <a:rPr lang="zh-CN" altLang="zh-CN" sz="1600" b="1" dirty="0">
                <a:solidFill>
                  <a:srgbClr val="2C6AB6"/>
                </a:solidFill>
                <a:latin typeface="微软雅黑" panose="020B0503020204020204" pitchFamily="34" charset="-122"/>
                <a:ea typeface="微软雅黑" panose="020B0503020204020204" pitchFamily="34" charset="-122"/>
              </a:rPr>
              <a:t>关节炎</a:t>
            </a:r>
            <a:r>
              <a:rPr lang="zh-CN" altLang="zh-CN" sz="1600" dirty="0">
                <a:latin typeface="微软雅黑" panose="020B0503020204020204" pitchFamily="34" charset="-122"/>
                <a:ea typeface="微软雅黑" panose="020B0503020204020204" pitchFamily="34" charset="-122"/>
              </a:rPr>
              <a:t>的机制研究</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2018</a:t>
            </a:r>
            <a:endParaRPr lang="zh-CN" altLang="zh-CN" sz="1400" dirty="0">
              <a:latin typeface="微软雅黑" panose="020B0503020204020204" pitchFamily="34" charset="-122"/>
              <a:ea typeface="微软雅黑" panose="020B0503020204020204" pitchFamily="34" charset="-122"/>
            </a:endParaRPr>
          </a:p>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黄剑华</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国自然面上</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基于</a:t>
            </a:r>
            <a:r>
              <a:rPr lang="zh-CN" altLang="zh-CN" sz="1600" b="1" dirty="0">
                <a:solidFill>
                  <a:srgbClr val="2C6AB6"/>
                </a:solidFill>
                <a:latin typeface="微软雅黑" panose="020B0503020204020204" pitchFamily="34" charset="-122"/>
                <a:ea typeface="微软雅黑" panose="020B0503020204020204" pitchFamily="34" charset="-122"/>
              </a:rPr>
              <a:t>彩超图像</a:t>
            </a:r>
            <a:r>
              <a:rPr lang="zh-CN" altLang="zh-CN" sz="1600" spc="-100" dirty="0">
                <a:latin typeface="微软雅黑" panose="020B0503020204020204" pitchFamily="34" charset="-122"/>
                <a:ea typeface="微软雅黑" panose="020B0503020204020204" pitchFamily="34" charset="-122"/>
              </a:rPr>
              <a:t>序列中血流信息分析的癌症识别方法研究</a:t>
            </a:r>
            <a:r>
              <a:rPr lang="en-US" altLang="zh-CN" sz="1400" spc="-1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2009 </a:t>
            </a:r>
            <a:endParaRPr lang="zh-CN" altLang="zh-CN" sz="1600" dirty="0">
              <a:latin typeface="微软雅黑" panose="020B0503020204020204" pitchFamily="34" charset="-122"/>
              <a:ea typeface="微软雅黑" panose="020B0503020204020204" pitchFamily="34" charset="-122"/>
            </a:endParaRPr>
          </a:p>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黄剑华</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国自然面上</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基于超声的早期乳腺癌</a:t>
            </a:r>
            <a:r>
              <a:rPr lang="zh-CN" altLang="zh-CN" sz="1600" b="1" dirty="0">
                <a:solidFill>
                  <a:srgbClr val="2C6AB6"/>
                </a:solidFill>
                <a:latin typeface="微软雅黑" panose="020B0503020204020204" pitchFamily="34" charset="-122"/>
                <a:ea typeface="微软雅黑" panose="020B0503020204020204" pitchFamily="34" charset="-122"/>
              </a:rPr>
              <a:t>计算机辅助诊断</a:t>
            </a:r>
            <a:r>
              <a:rPr lang="zh-CN" altLang="zh-CN" sz="1600" dirty="0">
                <a:latin typeface="微软雅黑" panose="020B0503020204020204" pitchFamily="34" charset="-122"/>
                <a:ea typeface="微软雅黑" panose="020B0503020204020204" pitchFamily="34" charset="-122"/>
              </a:rPr>
              <a:t>关键技术研究</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2006</a:t>
            </a:r>
            <a:r>
              <a:rPr lang="en-US" altLang="zh-CN" sz="1600" dirty="0">
                <a:latin typeface="微软雅黑" panose="020B0503020204020204" pitchFamily="34" charset="-122"/>
                <a:ea typeface="微软雅黑" panose="020B0503020204020204" pitchFamily="34" charset="-122"/>
              </a:rPr>
              <a:t> </a:t>
            </a:r>
            <a:endParaRPr lang="zh-CN" altLang="zh-CN" sz="1600" dirty="0">
              <a:latin typeface="微软雅黑" panose="020B0503020204020204" pitchFamily="34" charset="-122"/>
              <a:ea typeface="微软雅黑" panose="020B0503020204020204" pitchFamily="34" charset="-122"/>
            </a:endParaRPr>
          </a:p>
          <a:p>
            <a:pPr marL="108000"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雷凯，沈颖（参与）</a:t>
            </a:r>
            <a:r>
              <a:rPr lang="en-US" altLang="zh-CN" sz="1600" b="1"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深圳基础重点</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全科医学决策</a:t>
            </a:r>
            <a:r>
              <a:rPr lang="zh-CN" altLang="zh-CN" sz="1600" b="1" dirty="0">
                <a:solidFill>
                  <a:srgbClr val="2C6AB6"/>
                </a:solidFill>
                <a:latin typeface="微软雅黑" panose="020B0503020204020204" pitchFamily="34" charset="-122"/>
                <a:ea typeface="微软雅黑" panose="020B0503020204020204" pitchFamily="34" charset="-122"/>
              </a:rPr>
              <a:t>知识图谱</a:t>
            </a:r>
            <a:r>
              <a:rPr lang="zh-CN" altLang="zh-CN" sz="1600" dirty="0">
                <a:latin typeface="微软雅黑" panose="020B0503020204020204" pitchFamily="34" charset="-122"/>
                <a:ea typeface="微软雅黑" panose="020B0503020204020204" pitchFamily="34" charset="-122"/>
              </a:rPr>
              <a:t>构建方法和技术研究</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2016</a:t>
            </a:r>
            <a:r>
              <a:rPr lang="en-US" altLang="zh-CN" sz="1600" dirty="0">
                <a:latin typeface="微软雅黑" panose="020B0503020204020204" pitchFamily="34" charset="-122"/>
                <a:ea typeface="微软雅黑" panose="020B0503020204020204" pitchFamily="34" charset="-122"/>
              </a:rPr>
              <a:t> </a:t>
            </a:r>
            <a:endParaRPr lang="zh-CN" altLang="zh-CN" sz="1600" dirty="0">
              <a:latin typeface="微软雅黑" panose="020B0503020204020204" pitchFamily="34" charset="-122"/>
              <a:ea typeface="微软雅黑" panose="020B0503020204020204" pitchFamily="34" charset="-122"/>
            </a:endParaRPr>
          </a:p>
          <a:p>
            <a:pPr indent="-180000">
              <a:lnSpc>
                <a:spcPct val="150000"/>
              </a:lnSpc>
              <a:buClr>
                <a:srgbClr val="1264AE"/>
              </a:buClr>
              <a:buSzPct val="50000"/>
              <a:buFont typeface="Wingdings" panose="05000000000000000000" pitchFamily="2" charset="2"/>
              <a:buChar char="l"/>
            </a:pPr>
            <a:r>
              <a:rPr lang="zh-CN" altLang="zh-CN" sz="1600" b="1" dirty="0">
                <a:latin typeface="微软雅黑" panose="020B0503020204020204" pitchFamily="34" charset="-122"/>
                <a:ea typeface="微软雅黑" panose="020B0503020204020204" pitchFamily="34" charset="-122"/>
              </a:rPr>
              <a:t>沈颖</a:t>
            </a:r>
            <a:r>
              <a:rPr lang="en-US" altLang="zh-CN"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主持</a:t>
            </a:r>
            <a:r>
              <a:rPr lang="en-US" altLang="zh-CN"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国自然青年，医学诊治过程中</a:t>
            </a:r>
            <a:r>
              <a:rPr lang="zh-CN" altLang="zh-CN" sz="1600" b="1" dirty="0">
                <a:solidFill>
                  <a:srgbClr val="2C6AB6"/>
                </a:solidFill>
                <a:latin typeface="微软雅黑" panose="020B0503020204020204" pitchFamily="34" charset="-122"/>
                <a:ea typeface="微软雅黑" panose="020B0503020204020204" pitchFamily="34" charset="-122"/>
              </a:rPr>
              <a:t>知识推理</a:t>
            </a:r>
            <a:r>
              <a:rPr lang="zh-CN" altLang="zh-CN" sz="1600" dirty="0">
                <a:latin typeface="微软雅黑" panose="020B0503020204020204" pitchFamily="34" charset="-122"/>
                <a:ea typeface="微软雅黑" panose="020B0503020204020204" pitchFamily="34" charset="-122"/>
              </a:rPr>
              <a:t>的关键技术研究</a:t>
            </a: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2016</a:t>
            </a:r>
            <a:endParaRPr lang="zh-CN" altLang="zh-CN" sz="1400" dirty="0">
              <a:latin typeface="微软雅黑" panose="020B0503020204020204" pitchFamily="34" charset="-122"/>
              <a:ea typeface="微软雅黑" panose="020B0503020204020204" pitchFamily="34" charset="-122"/>
            </a:endParaRPr>
          </a:p>
        </p:txBody>
      </p:sp>
      <p:sp>
        <p:nvSpPr>
          <p:cNvPr id="3"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4" name="文本框 3"/>
          <p:cNvSpPr txBox="1"/>
          <p:nvPr/>
        </p:nvSpPr>
        <p:spPr>
          <a:xfrm>
            <a:off x="687084" y="955843"/>
            <a:ext cx="7874087" cy="961289"/>
          </a:xfrm>
          <a:prstGeom prst="rect">
            <a:avLst/>
          </a:prstGeom>
          <a:noFill/>
        </p:spPr>
        <p:txBody>
          <a:bodyPr wrap="square" rtlCol="0">
            <a:spAutoFit/>
          </a:bodyPr>
          <a:lstStyle/>
          <a:p>
            <a:pPr>
              <a:lnSpc>
                <a:spcPct val="150000"/>
              </a:lnSpc>
            </a:pPr>
            <a:r>
              <a:rPr lang="zh-CN" altLang="en-US" b="1" dirty="0">
                <a:solidFill>
                  <a:srgbClr val="1264AE"/>
                </a:solidFill>
                <a:latin typeface="微软雅黑" panose="020B0503020204020204" pitchFamily="34" charset="-122"/>
                <a:ea typeface="微软雅黑" panose="020B0503020204020204" pitchFamily="34" charset="-122"/>
              </a:rPr>
              <a:t>     </a:t>
            </a:r>
            <a:r>
              <a:rPr lang="zh-CN" altLang="en-US" sz="2000" b="1" dirty="0">
                <a:solidFill>
                  <a:srgbClr val="1264AE"/>
                </a:solidFill>
                <a:latin typeface="微软雅黑" panose="020B0503020204020204" pitchFamily="34" charset="-122"/>
                <a:ea typeface="微软雅黑" panose="020B0503020204020204" pitchFamily="34" charset="-122"/>
              </a:rPr>
              <a:t>承担了本项目相关的课题</a:t>
            </a:r>
            <a:r>
              <a:rPr lang="en-US" altLang="zh-CN" sz="2000" b="1" dirty="0">
                <a:solidFill>
                  <a:srgbClr val="1264AE"/>
                </a:solidFill>
                <a:latin typeface="微软雅黑" panose="020B0503020204020204" pitchFamily="34" charset="-122"/>
                <a:ea typeface="微软雅黑" panose="020B0503020204020204" pitchFamily="34" charset="-122"/>
              </a:rPr>
              <a:t>8</a:t>
            </a:r>
            <a:r>
              <a:rPr lang="zh-CN" altLang="en-US" sz="2000" b="1" dirty="0">
                <a:solidFill>
                  <a:srgbClr val="1264AE"/>
                </a:solidFill>
                <a:latin typeface="微软雅黑" panose="020B0503020204020204" pitchFamily="34" charset="-122"/>
                <a:ea typeface="微软雅黑" panose="020B0503020204020204" pitchFamily="34" charset="-122"/>
              </a:rPr>
              <a:t>项，包括国自然基金</a:t>
            </a:r>
            <a:r>
              <a:rPr lang="en-US" altLang="zh-CN" sz="2000" b="1" dirty="0">
                <a:solidFill>
                  <a:srgbClr val="1264AE"/>
                </a:solidFill>
                <a:latin typeface="微软雅黑" panose="020B0503020204020204" pitchFamily="34" charset="-122"/>
                <a:ea typeface="微软雅黑" panose="020B0503020204020204" pitchFamily="34" charset="-122"/>
              </a:rPr>
              <a:t>6</a:t>
            </a:r>
            <a:r>
              <a:rPr lang="zh-CN" altLang="en-US" sz="2000" b="1" dirty="0">
                <a:solidFill>
                  <a:srgbClr val="1264AE"/>
                </a:solidFill>
                <a:latin typeface="微软雅黑" panose="020B0503020204020204" pitchFamily="34" charset="-122"/>
                <a:ea typeface="微软雅黑" panose="020B0503020204020204" pitchFamily="34" charset="-122"/>
              </a:rPr>
              <a:t>项，省级重点项目</a:t>
            </a:r>
            <a:r>
              <a:rPr lang="en-US" altLang="zh-CN" sz="2000" b="1" dirty="0">
                <a:solidFill>
                  <a:srgbClr val="1264AE"/>
                </a:solidFill>
                <a:latin typeface="微软雅黑" panose="020B0503020204020204" pitchFamily="34" charset="-122"/>
                <a:ea typeface="微软雅黑" panose="020B0503020204020204" pitchFamily="34" charset="-122"/>
              </a:rPr>
              <a:t>2</a:t>
            </a:r>
            <a:r>
              <a:rPr lang="zh-CN" altLang="en-US" sz="2000" b="1" dirty="0">
                <a:solidFill>
                  <a:srgbClr val="1264AE"/>
                </a:solidFill>
                <a:latin typeface="微软雅黑" panose="020B0503020204020204" pitchFamily="34" charset="-122"/>
                <a:ea typeface="微软雅黑" panose="020B0503020204020204" pitchFamily="34" charset="-122"/>
              </a:rPr>
              <a:t>项。积累的技术和成果为本项目的实施提供了重要的支持。</a:t>
            </a:r>
            <a:endParaRPr lang="zh-CN" altLang="en-US" b="1" dirty="0">
              <a:solidFill>
                <a:srgbClr val="1264A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87085" y="1087431"/>
            <a:ext cx="7785615" cy="784899"/>
          </a:xfrm>
          <a:prstGeom prst="roundRect">
            <a:avLst>
              <a:gd name="adj" fmla="val 6468"/>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7085" y="1933687"/>
            <a:ext cx="7785615" cy="3848803"/>
          </a:xfrm>
          <a:prstGeom prst="rect">
            <a:avLst/>
          </a:prstGeom>
          <a:noFill/>
          <a:ln>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6428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3" name="矩形 2"/>
          <p:cNvSpPr/>
          <p:nvPr/>
        </p:nvSpPr>
        <p:spPr>
          <a:xfrm>
            <a:off x="705480" y="797217"/>
            <a:ext cx="3297698" cy="356112"/>
          </a:xfrm>
          <a:prstGeom prst="rect">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05480" y="814775"/>
            <a:ext cx="3079689" cy="338554"/>
          </a:xfrm>
          <a:prstGeom prst="rect">
            <a:avLst/>
          </a:prstGeom>
          <a:noFill/>
        </p:spPr>
        <p:txBody>
          <a:bodyPr wrap="none" rtlCol="0">
            <a:spAutoFit/>
          </a:bodyPr>
          <a:lstStyle/>
          <a:p>
            <a:r>
              <a:rPr lang="zh-CN" altLang="en-US" sz="16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发表与本课题相关的论文</a:t>
            </a:r>
            <a:r>
              <a:rPr lang="en-US" altLang="zh-CN" sz="16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lang="zh-CN" altLang="en-US" sz="16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篇</a:t>
            </a:r>
          </a:p>
        </p:txBody>
      </p:sp>
      <p:sp>
        <p:nvSpPr>
          <p:cNvPr id="5" name="矩形 4"/>
          <p:cNvSpPr/>
          <p:nvPr/>
        </p:nvSpPr>
        <p:spPr>
          <a:xfrm>
            <a:off x="742021" y="1106330"/>
            <a:ext cx="7619384" cy="5384423"/>
          </a:xfrm>
          <a:prstGeom prst="rect">
            <a:avLst/>
          </a:prstGeom>
        </p:spPr>
        <p:txBody>
          <a:bodyPr wrap="square">
            <a:spAutoFit/>
          </a:bodyPr>
          <a:lstStyle/>
          <a:p>
            <a:pPr>
              <a:lnSpc>
                <a:spcPts val="1800"/>
              </a:lnSpc>
            </a:pPr>
            <a:r>
              <a:rPr lang="en-US" altLang="zh-CN" sz="1200" kern="100" dirty="0"/>
              <a:t>1 </a:t>
            </a:r>
            <a:r>
              <a:rPr lang="en-US" altLang="zh-CN" sz="1200" b="1" kern="100" dirty="0" err="1">
                <a:effectLst>
                  <a:outerShdw blurRad="38100" dist="38100" dir="2700000" algn="tl">
                    <a:srgbClr val="000000">
                      <a:alpha val="43137"/>
                    </a:srgbClr>
                  </a:outerShdw>
                </a:effectLst>
              </a:rPr>
              <a:t>zhu</a:t>
            </a:r>
            <a:r>
              <a:rPr lang="en-US" altLang="zh-CN" sz="1200" b="1" kern="100" dirty="0">
                <a:effectLst>
                  <a:outerShdw blurRad="38100" dist="38100" dir="2700000" algn="tl">
                    <a:srgbClr val="000000">
                      <a:alpha val="43137"/>
                    </a:srgbClr>
                  </a:outerShdw>
                </a:effectLst>
              </a:rPr>
              <a:t> J</a:t>
            </a:r>
            <a:r>
              <a:rPr lang="en-US" altLang="zh-CN" sz="1200" b="1" kern="100" dirty="0"/>
              <a:t>. </a:t>
            </a:r>
            <a:r>
              <a:rPr lang="en-US" altLang="zh-CN" sz="1200" kern="100" dirty="0"/>
              <a:t>Effect of the probe frequency on sensitivity of color Doppler ultrasound to color blood flow. Arthritis </a:t>
            </a:r>
            <a:r>
              <a:rPr lang="en-US" altLang="zh-CN" sz="1200" kern="100" dirty="0" err="1"/>
              <a:t>Rheumatlo</a:t>
            </a:r>
            <a:r>
              <a:rPr lang="en-US" altLang="zh-CN" sz="1200" kern="100" dirty="0"/>
              <a:t>, 2015, 67: 1681-1683 </a:t>
            </a:r>
            <a:r>
              <a:rPr lang="zh-CN" altLang="zh-CN" sz="1200" kern="100" dirty="0"/>
              <a:t>（</a:t>
            </a:r>
            <a:r>
              <a:rPr lang="en-US" altLang="zh-CN" sz="1200" b="1" kern="100" dirty="0"/>
              <a:t>IF:7.871</a:t>
            </a:r>
            <a:r>
              <a:rPr lang="zh-CN" altLang="zh-CN" sz="1200" kern="100" dirty="0"/>
              <a:t>）</a:t>
            </a:r>
            <a:endParaRPr lang="zh-CN" altLang="zh-CN" sz="1100" kern="100" dirty="0"/>
          </a:p>
          <a:p>
            <a:pPr>
              <a:lnSpc>
                <a:spcPts val="1800"/>
              </a:lnSpc>
            </a:pPr>
            <a:r>
              <a:rPr lang="en-US" altLang="zh-CN" sz="1200" kern="100" dirty="0"/>
              <a:t>2 </a:t>
            </a:r>
            <a:r>
              <a:rPr lang="en-US" altLang="zh-CN" sz="1200" b="1" kern="100" dirty="0">
                <a:effectLst>
                  <a:outerShdw blurRad="38100" dist="38100" dir="2700000" algn="tl">
                    <a:srgbClr val="000000">
                      <a:alpha val="43137"/>
                    </a:srgbClr>
                  </a:outerShdw>
                </a:effectLst>
              </a:rPr>
              <a:t>Zhu J</a:t>
            </a:r>
            <a:r>
              <a:rPr lang="en-US" altLang="zh-CN" sz="1200" kern="100" dirty="0"/>
              <a:t>, Liu F</a:t>
            </a:r>
            <a:r>
              <a:rPr lang="zh-CN" altLang="zh-CN" sz="1200" kern="100" dirty="0"/>
              <a:t> </a:t>
            </a:r>
            <a:r>
              <a:rPr lang="en-US" altLang="zh-CN" sz="1200" kern="100" dirty="0"/>
              <a:t>. Paying attention to carpal tunnel contents lesions: us for evaluation of carpal tunnel syndrome. Annals of the Rheumatic Diseases, 2014, 73(4): e16</a:t>
            </a:r>
            <a:r>
              <a:rPr lang="zh-CN" altLang="zh-CN" sz="1200" kern="100" dirty="0"/>
              <a:t>（</a:t>
            </a:r>
            <a:r>
              <a:rPr lang="en-US" altLang="zh-CN" sz="1200" b="1" kern="100" dirty="0"/>
              <a:t>IF:12.811</a:t>
            </a:r>
            <a:r>
              <a:rPr lang="zh-CN" altLang="zh-CN" sz="1200" kern="100" dirty="0"/>
              <a:t>）</a:t>
            </a:r>
            <a:endParaRPr lang="en-US" altLang="zh-CN" sz="1200" kern="100" dirty="0"/>
          </a:p>
          <a:p>
            <a:pPr>
              <a:lnSpc>
                <a:spcPts val="1800"/>
              </a:lnSpc>
            </a:pPr>
            <a:r>
              <a:rPr lang="en-US" altLang="zh-CN" sz="1200" kern="100" dirty="0"/>
              <a:t>3</a:t>
            </a:r>
            <a:r>
              <a:rPr lang="en-US" altLang="zh-CN" sz="1200" dirty="0">
                <a:latin typeface="微软雅黑" panose="020B0503020204020204" pitchFamily="34" charset="-122"/>
                <a:ea typeface="微软雅黑" panose="020B0503020204020204" pitchFamily="34" charset="-122"/>
              </a:rPr>
              <a:t> </a:t>
            </a:r>
            <a:r>
              <a:rPr lang="en-US" altLang="zh-CN" sz="1200" dirty="0"/>
              <a:t>Hu Y, </a:t>
            </a:r>
            <a:r>
              <a:rPr lang="en-US" altLang="zh-CN" sz="1200" b="1" dirty="0"/>
              <a:t>Zhu J</a:t>
            </a:r>
            <a:r>
              <a:rPr lang="en-US" altLang="zh-CN" sz="1200" dirty="0"/>
              <a:t>, </a:t>
            </a:r>
            <a:r>
              <a:rPr lang="en-US" altLang="zh-CN" sz="1200" dirty="0" err="1"/>
              <a:t>Xue</a:t>
            </a:r>
            <a:r>
              <a:rPr lang="en-US" altLang="zh-CN" sz="1200" dirty="0"/>
              <a:t> Q, et al. Scanning of the sacroiliac joint and </a:t>
            </a:r>
            <a:r>
              <a:rPr lang="en-US" altLang="zh-CN" sz="1200" dirty="0" err="1"/>
              <a:t>entheses</a:t>
            </a:r>
            <a:r>
              <a:rPr lang="en-US" altLang="zh-CN" sz="1200" dirty="0"/>
              <a:t> by color Doppler ultrasonography in patients with </a:t>
            </a:r>
            <a:r>
              <a:rPr lang="en-US" altLang="zh-CN" sz="1200" dirty="0" err="1"/>
              <a:t>ankylosing</a:t>
            </a:r>
            <a:r>
              <a:rPr lang="en-US" altLang="zh-CN" sz="1200" dirty="0"/>
              <a:t> spondylitis, Journal of Rheumatology, 2011,38: 1651-1655</a:t>
            </a:r>
            <a:r>
              <a:rPr lang="zh-CN" altLang="zh-CN" sz="1200" kern="100" dirty="0"/>
              <a:t>（</a:t>
            </a:r>
            <a:r>
              <a:rPr lang="en-US" altLang="zh-CN" sz="1200" b="1" kern="100" dirty="0"/>
              <a:t>IF:3.470</a:t>
            </a:r>
            <a:r>
              <a:rPr lang="zh-CN" altLang="zh-CN" sz="1200" kern="100" dirty="0"/>
              <a:t>）</a:t>
            </a:r>
            <a:endParaRPr lang="en-US" altLang="zh-CN" sz="1200" kern="100" dirty="0"/>
          </a:p>
          <a:p>
            <a:pPr>
              <a:lnSpc>
                <a:spcPts val="1800"/>
              </a:lnSpc>
            </a:pPr>
            <a:r>
              <a:rPr lang="en-US" altLang="zh-CN" sz="1200" kern="100" dirty="0"/>
              <a:t>4</a:t>
            </a:r>
            <a:r>
              <a:rPr lang="en-US" altLang="zh-CN" sz="1200" dirty="0">
                <a:latin typeface="微软雅黑" panose="020B0503020204020204" pitchFamily="34" charset="-122"/>
                <a:ea typeface="微软雅黑" panose="020B0503020204020204" pitchFamily="34" charset="-122"/>
              </a:rPr>
              <a:t> </a:t>
            </a:r>
            <a:r>
              <a:rPr lang="en-US" altLang="zh-CN" sz="1200" dirty="0"/>
              <a:t>Hu Z, </a:t>
            </a:r>
            <a:r>
              <a:rPr lang="en-US" altLang="zh-CN" sz="1200" b="1" dirty="0">
                <a:effectLst>
                  <a:outerShdw blurRad="38100" dist="38100" dir="2700000" algn="tl">
                    <a:srgbClr val="000000">
                      <a:alpha val="43137"/>
                    </a:srgbClr>
                  </a:outerShdw>
                </a:effectLst>
              </a:rPr>
              <a:t>Zhu J</a:t>
            </a:r>
            <a:r>
              <a:rPr lang="en-US" altLang="zh-CN" sz="1200" dirty="0"/>
              <a:t>, Liu F, et al. Feasibility of US-CT image fusion to identify the sources of abnormal vascularization in posterior sacroiliac joints of </a:t>
            </a:r>
            <a:r>
              <a:rPr lang="en-US" altLang="zh-CN" sz="1200" dirty="0" err="1"/>
              <a:t>ankylosing</a:t>
            </a:r>
            <a:r>
              <a:rPr lang="en-US" altLang="zh-CN" sz="1200" dirty="0"/>
              <a:t> spondylitis patients, Scientific Reports, 2015,5: 18356</a:t>
            </a:r>
            <a:r>
              <a:rPr lang="zh-CN" altLang="zh-CN" sz="1200" kern="100" dirty="0"/>
              <a:t>（</a:t>
            </a:r>
            <a:r>
              <a:rPr lang="en-US" altLang="zh-CN" sz="1200" b="1" kern="100" dirty="0"/>
              <a:t>IF:5.078</a:t>
            </a:r>
            <a:r>
              <a:rPr lang="zh-CN" altLang="zh-CN" sz="1200" kern="100" dirty="0"/>
              <a:t>）</a:t>
            </a:r>
            <a:endParaRPr lang="en-US" altLang="zh-CN" sz="1200" kern="100" dirty="0"/>
          </a:p>
          <a:p>
            <a:pPr>
              <a:lnSpc>
                <a:spcPts val="1800"/>
              </a:lnSpc>
            </a:pPr>
            <a:r>
              <a:rPr lang="en-US" altLang="zh-CN" sz="1200" kern="100" dirty="0"/>
              <a:t>5</a:t>
            </a:r>
            <a:r>
              <a:rPr lang="en-US" altLang="zh-CN" sz="1200" dirty="0">
                <a:latin typeface="微软雅黑" panose="020B0503020204020204" pitchFamily="34" charset="-122"/>
                <a:ea typeface="微软雅黑" panose="020B0503020204020204" pitchFamily="34" charset="-122"/>
              </a:rPr>
              <a:t> </a:t>
            </a:r>
            <a:r>
              <a:rPr lang="en-US" altLang="zh-CN" sz="1200" dirty="0"/>
              <a:t>Yin L, </a:t>
            </a:r>
            <a:r>
              <a:rPr lang="en-US" altLang="zh-CN" sz="1200" b="1" dirty="0"/>
              <a:t>Zhu J</a:t>
            </a:r>
            <a:r>
              <a:rPr lang="en-US" altLang="zh-CN" sz="1200" dirty="0"/>
              <a:t>, </a:t>
            </a:r>
            <a:r>
              <a:rPr lang="en-US" altLang="zh-CN" sz="1200" dirty="0" err="1"/>
              <a:t>Xue</a:t>
            </a:r>
            <a:r>
              <a:rPr lang="en-US" altLang="zh-CN" sz="1200" dirty="0"/>
              <a:t> Q, et al. </a:t>
            </a:r>
            <a:r>
              <a:rPr lang="en-US" altLang="zh-CN" sz="1200" dirty="0" err="1"/>
              <a:t>MicroPure</a:t>
            </a:r>
            <a:r>
              <a:rPr lang="en-US" altLang="zh-CN" sz="1200" dirty="0"/>
              <a:t> Imaging for the Evaluation of </a:t>
            </a:r>
            <a:r>
              <a:rPr lang="en-US" altLang="zh-CN" sz="1200" dirty="0" err="1"/>
              <a:t>Microcalcifications</a:t>
            </a:r>
            <a:r>
              <a:rPr lang="en-US" altLang="zh-CN" sz="1200" dirty="0"/>
              <a:t> in gouty arthritis involving the first metatarsophalangeal joint: A preliminary study, </a:t>
            </a:r>
            <a:r>
              <a:rPr lang="en-US" altLang="zh-CN" sz="1200" dirty="0" err="1"/>
              <a:t>PLos</a:t>
            </a:r>
            <a:r>
              <a:rPr lang="en-US" altLang="zh-CN" sz="1200" dirty="0"/>
              <a:t> One, 2014,9: e95743</a:t>
            </a:r>
            <a:r>
              <a:rPr lang="zh-CN" altLang="zh-CN" sz="1200" kern="100" dirty="0"/>
              <a:t>（</a:t>
            </a:r>
            <a:r>
              <a:rPr lang="en-US" altLang="zh-CN" sz="1200" b="1" kern="100" dirty="0"/>
              <a:t>IF:3.234</a:t>
            </a:r>
            <a:r>
              <a:rPr lang="zh-CN" altLang="zh-CN" sz="1200" kern="100" dirty="0"/>
              <a:t>）</a:t>
            </a:r>
            <a:endParaRPr lang="en-US" altLang="zh-CN" sz="1200" kern="100" dirty="0"/>
          </a:p>
          <a:p>
            <a:pPr>
              <a:lnSpc>
                <a:spcPts val="1800"/>
              </a:lnSpc>
            </a:pPr>
            <a:r>
              <a:rPr lang="en-US" altLang="zh-CN" sz="1200" kern="100" dirty="0"/>
              <a:t>6 </a:t>
            </a:r>
            <a:r>
              <a:rPr lang="de-DE" altLang="zh-CN" sz="1200" b="1" dirty="0">
                <a:effectLst>
                  <a:outerShdw blurRad="38100" dist="38100" dir="2700000" algn="tl">
                    <a:srgbClr val="000000">
                      <a:alpha val="43137"/>
                    </a:srgbClr>
                  </a:outerShdw>
                </a:effectLst>
              </a:rPr>
              <a:t>Zhang X</a:t>
            </a:r>
            <a:r>
              <a:rPr lang="de-DE" altLang="zh-CN" sz="1200" dirty="0"/>
              <a:t>, </a:t>
            </a:r>
            <a:r>
              <a:rPr lang="de-DE" altLang="zh-CN" sz="1200" kern="100" dirty="0"/>
              <a:t>Mu R, </a:t>
            </a:r>
            <a:r>
              <a:rPr lang="de-DE" altLang="zh-CN" sz="1200" dirty="0"/>
              <a:t>Wang X,et al. </a:t>
            </a:r>
            <a:r>
              <a:rPr lang="en-US" altLang="zh-CN" sz="1200" kern="100" dirty="0"/>
              <a:t>The impact of rheumatoid arthritis on Chinese patients: a cross-sectional study, Rheumatology, 2015, 54: 1478-1487.</a:t>
            </a:r>
            <a:r>
              <a:rPr lang="zh-CN" altLang="zh-CN" sz="1200" kern="100" dirty="0"/>
              <a:t> （</a:t>
            </a:r>
            <a:r>
              <a:rPr lang="en-US" altLang="zh-CN" sz="1200" b="1" kern="100" dirty="0"/>
              <a:t>IF:4.818</a:t>
            </a:r>
            <a:r>
              <a:rPr lang="zh-CN" altLang="zh-CN" sz="1200" kern="100" dirty="0"/>
              <a:t>）</a:t>
            </a:r>
            <a:endParaRPr lang="en-US" altLang="zh-CN" sz="1200" kern="100" dirty="0"/>
          </a:p>
          <a:p>
            <a:pPr>
              <a:lnSpc>
                <a:spcPts val="1800"/>
              </a:lnSpc>
            </a:pPr>
            <a:r>
              <a:rPr lang="en-US" altLang="zh-CN" sz="1200" kern="100" dirty="0"/>
              <a:t>7 </a:t>
            </a:r>
            <a:r>
              <a:rPr lang="en-US" altLang="zh-CN" sz="1200" dirty="0"/>
              <a:t>Y Zhang, HD Cheng</a:t>
            </a:r>
            <a:r>
              <a:rPr lang="en-US" altLang="zh-CN" sz="1200" b="1" dirty="0">
                <a:effectLst>
                  <a:outerShdw blurRad="38100" dist="38100" dir="2700000" algn="tl">
                    <a:srgbClr val="000000">
                      <a:alpha val="43137"/>
                    </a:srgbClr>
                  </a:outerShdw>
                </a:effectLst>
              </a:rPr>
              <a:t>, J Huang</a:t>
            </a:r>
            <a:r>
              <a:rPr lang="en-US" altLang="zh-CN" sz="1200" dirty="0"/>
              <a:t>, et al. An effective and objective criterion for evaluating the performance of </a:t>
            </a:r>
            <a:r>
              <a:rPr lang="en-US" altLang="zh-CN" sz="1200" dirty="0" err="1"/>
              <a:t>denoising</a:t>
            </a:r>
            <a:r>
              <a:rPr lang="en-US" altLang="zh-CN" sz="1200" dirty="0"/>
              <a:t> filters. Pattern Recognition, 2012, 45:2743-2757.</a:t>
            </a:r>
            <a:r>
              <a:rPr lang="zh-CN" altLang="zh-CN" sz="1200" kern="100" dirty="0"/>
              <a:t> （</a:t>
            </a:r>
            <a:r>
              <a:rPr lang="en-US" altLang="zh-CN" sz="1200" b="1" kern="100" dirty="0"/>
              <a:t>IF:3.962</a:t>
            </a:r>
            <a:r>
              <a:rPr lang="zh-CN" altLang="zh-CN" sz="1200" kern="100" dirty="0"/>
              <a:t>）</a:t>
            </a:r>
            <a:endParaRPr lang="en-US" altLang="zh-CN" sz="1200" kern="100" dirty="0"/>
          </a:p>
          <a:p>
            <a:pPr>
              <a:lnSpc>
                <a:spcPts val="1800"/>
              </a:lnSpc>
            </a:pPr>
            <a:r>
              <a:rPr lang="en-US" altLang="zh-CN" sz="1200" kern="100" dirty="0"/>
              <a:t>8 </a:t>
            </a:r>
            <a:r>
              <a:rPr lang="zh-CN" altLang="en-US" sz="1200" kern="100" dirty="0"/>
              <a:t> </a:t>
            </a:r>
            <a:r>
              <a:rPr lang="en-US" altLang="zh-CN" sz="1200" b="1" dirty="0"/>
              <a:t>J </a:t>
            </a:r>
            <a:r>
              <a:rPr lang="en-US" altLang="zh-CN" sz="1200" b="1" dirty="0" err="1"/>
              <a:t>huang</a:t>
            </a:r>
            <a:r>
              <a:rPr lang="en-US" altLang="zh-CN" sz="1200" b="1" dirty="0"/>
              <a:t>,</a:t>
            </a:r>
            <a:r>
              <a:rPr lang="en-US" altLang="zh-CN" sz="1200" dirty="0"/>
              <a:t> C Hu, Y Zhang, et al. </a:t>
            </a:r>
            <a:r>
              <a:rPr lang="en-US" altLang="zh-CN" sz="1200" kern="100" dirty="0"/>
              <a:t>Ultrasonic classification of breast tumors based on multi-instance learning, Parallel Processing of Images and Optimization and Medical Imaging Processing, Guilin, P.R. China, 2011. 11.04-11.06</a:t>
            </a:r>
          </a:p>
          <a:p>
            <a:pPr>
              <a:lnSpc>
                <a:spcPts val="1800"/>
              </a:lnSpc>
            </a:pPr>
            <a:r>
              <a:rPr lang="en-US" altLang="zh-CN" sz="1200" kern="100" dirty="0"/>
              <a:t>9 </a:t>
            </a:r>
            <a:r>
              <a:rPr lang="en-US" altLang="zh-CN" sz="1200" b="1" dirty="0"/>
              <a:t>Y Shen</a:t>
            </a:r>
            <a:r>
              <a:rPr lang="en-US" altLang="zh-CN" sz="1200" dirty="0"/>
              <a:t>, J </a:t>
            </a:r>
            <a:r>
              <a:rPr lang="en-US" altLang="zh-CN" sz="1200" dirty="0" err="1"/>
              <a:t>Colloc</a:t>
            </a:r>
            <a:r>
              <a:rPr lang="en-US" altLang="zh-CN" sz="1200" dirty="0"/>
              <a:t>, A </a:t>
            </a:r>
            <a:r>
              <a:rPr lang="en-US" altLang="zh-CN" sz="1200" dirty="0" err="1"/>
              <a:t>Jacquet-Andrieu</a:t>
            </a:r>
            <a:r>
              <a:rPr lang="en-US" altLang="zh-CN" sz="1200" dirty="0"/>
              <a:t>, et al</a:t>
            </a:r>
            <a:r>
              <a:rPr lang="en-US" altLang="zh-CN" sz="1200" kern="100" dirty="0"/>
              <a:t>. Emerging medical informatics with case-based reasoning for aiding clinical decision in multi-agent system, J Biomed Inform, 2015, 56: 307-317</a:t>
            </a:r>
            <a:r>
              <a:rPr lang="zh-CN" altLang="zh-CN" sz="1200" kern="100" dirty="0"/>
              <a:t>（</a:t>
            </a:r>
            <a:r>
              <a:rPr lang="en-US" altLang="zh-CN" sz="1200" b="1" kern="100" dirty="0"/>
              <a:t>IF:2.882</a:t>
            </a:r>
            <a:r>
              <a:rPr lang="zh-CN" altLang="zh-CN" sz="1200" kern="100" dirty="0"/>
              <a:t>）</a:t>
            </a:r>
            <a:endParaRPr lang="en-US" altLang="zh-CN" sz="1200" kern="100" dirty="0"/>
          </a:p>
          <a:p>
            <a:pPr>
              <a:lnSpc>
                <a:spcPts val="1800"/>
              </a:lnSpc>
            </a:pPr>
            <a:r>
              <a:rPr lang="en-US" altLang="zh-CN" sz="1200" kern="100" dirty="0"/>
              <a:t>10 </a:t>
            </a:r>
            <a:r>
              <a:rPr lang="en-US" altLang="zh-CN" sz="1200" b="1" dirty="0"/>
              <a:t>Y Shen</a:t>
            </a:r>
            <a:r>
              <a:rPr lang="en-US" altLang="zh-CN" sz="1200" dirty="0"/>
              <a:t>, Y Deng , K Yuan, et al. </a:t>
            </a:r>
            <a:r>
              <a:rPr lang="en-US" altLang="zh-CN" sz="1200" kern="100" dirty="0"/>
              <a:t>Ontology-Driven Clinical Decision Support System (IDDAP) for Infectious Disease Diagnosis and Antibiotic Prescription, </a:t>
            </a:r>
            <a:r>
              <a:rPr lang="en-US" altLang="zh-CN" sz="1200" kern="100" dirty="0" err="1"/>
              <a:t>Artif</a:t>
            </a:r>
            <a:r>
              <a:rPr lang="en-US" altLang="zh-CN" sz="1200" kern="100" dirty="0"/>
              <a:t> </a:t>
            </a:r>
            <a:r>
              <a:rPr lang="en-US" altLang="zh-CN" sz="1200" kern="100" dirty="0" err="1"/>
              <a:t>Intell</a:t>
            </a:r>
            <a:r>
              <a:rPr lang="en-US" altLang="zh-CN" sz="1200" kern="100" dirty="0"/>
              <a:t> Med, 2018,86:20-32</a:t>
            </a:r>
          </a:p>
          <a:p>
            <a:pPr>
              <a:lnSpc>
                <a:spcPts val="1800"/>
              </a:lnSpc>
            </a:pPr>
            <a:r>
              <a:rPr lang="en-US" altLang="zh-CN" sz="1200" dirty="0"/>
              <a:t>11</a:t>
            </a:r>
            <a:r>
              <a:rPr lang="en-US" altLang="zh-CN" sz="1200" b="1" dirty="0"/>
              <a:t> K Lei </a:t>
            </a:r>
            <a:r>
              <a:rPr lang="en-US" altLang="zh-CN" sz="1200" dirty="0"/>
              <a:t>, L Zhang L,</a:t>
            </a:r>
            <a:r>
              <a:rPr lang="en-US" altLang="zh-CN" sz="1200" b="1" dirty="0"/>
              <a:t> Y Shen Y</a:t>
            </a:r>
            <a:r>
              <a:rPr lang="en-US" altLang="zh-CN" sz="1200" dirty="0"/>
              <a:t>. </a:t>
            </a:r>
            <a:r>
              <a:rPr lang="en-US" altLang="zh-CN" sz="1200" kern="100" dirty="0"/>
              <a:t>Syndromes diagnostic model for coronary artery disease (CAD): An improved naïve Bayesian classification model based on attribute relevancy, Big Data Analysis (ICBDA), 2017 IEEE 2nd International Conference on., Beijing, P.R. China, 2017.03.10-03.12</a:t>
            </a:r>
          </a:p>
        </p:txBody>
      </p:sp>
      <p:sp>
        <p:nvSpPr>
          <p:cNvPr id="6" name="圆角矩形 5"/>
          <p:cNvSpPr/>
          <p:nvPr/>
        </p:nvSpPr>
        <p:spPr>
          <a:xfrm>
            <a:off x="705481" y="1106993"/>
            <a:ext cx="7655924" cy="5293094"/>
          </a:xfrm>
          <a:prstGeom prst="roundRect">
            <a:avLst>
              <a:gd name="adj" fmla="val 6468"/>
            </a:avLst>
          </a:prstGeom>
          <a:noFill/>
          <a:ln w="12700">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150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pic>
        <p:nvPicPr>
          <p:cNvPr id="19" name="图片 18"/>
          <p:cNvPicPr preferRelativeResize="0">
            <a:picLocks/>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5055" t="4652" r="10486" b="62566"/>
          <a:stretch/>
        </p:blipFill>
        <p:spPr>
          <a:xfrm rot="5400000">
            <a:off x="2395422" y="2695586"/>
            <a:ext cx="2472119" cy="1698845"/>
          </a:xfrm>
          <a:prstGeom prst="rect">
            <a:avLst/>
          </a:prstGeom>
          <a:ln>
            <a:solidFill>
              <a:srgbClr val="1264AE"/>
            </a:solidFill>
          </a:ln>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1211" t="511" r="4103" b="56005"/>
          <a:stretch/>
        </p:blipFill>
        <p:spPr>
          <a:xfrm rot="5400000">
            <a:off x="543161" y="2764113"/>
            <a:ext cx="2472118" cy="1561791"/>
          </a:xfrm>
          <a:prstGeom prst="rect">
            <a:avLst/>
          </a:prstGeom>
        </p:spPr>
      </p:pic>
      <p:sp>
        <p:nvSpPr>
          <p:cNvPr id="22" name="矩形 21"/>
          <p:cNvSpPr/>
          <p:nvPr/>
        </p:nvSpPr>
        <p:spPr>
          <a:xfrm>
            <a:off x="998324" y="1068046"/>
            <a:ext cx="7037184" cy="1015663"/>
          </a:xfrm>
          <a:prstGeom prst="rect">
            <a:avLst/>
          </a:prstGeom>
          <a:ln>
            <a:solidFill>
              <a:srgbClr val="1264AE"/>
            </a:solidFill>
          </a:ln>
        </p:spPr>
        <p:txBody>
          <a:bodyPr wrap="square">
            <a:spAutoFit/>
          </a:bodyPr>
          <a:lstStyle/>
          <a:p>
            <a:pPr>
              <a:lnSpc>
                <a:spcPct val="150000"/>
              </a:lnSpc>
            </a:pP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       作为专家组组长，</a:t>
            </a:r>
            <a:r>
              <a:rPr lang="en-US" altLang="zh-CN"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中国肌骨超声检查指南</a:t>
            </a:r>
            <a:r>
              <a:rPr lang="en-US" altLang="zh-CN"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规范了主要关节的声像图，为图像标准化和标注提供了重要技术支持。</a:t>
            </a:r>
          </a:p>
        </p:txBody>
      </p:sp>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847" y="2308949"/>
            <a:ext cx="1557909" cy="2477282"/>
          </a:xfrm>
          <a:prstGeom prst="rect">
            <a:avLst/>
          </a:prstGeom>
          <a:ln>
            <a:solidFill>
              <a:srgbClr val="1264AE"/>
            </a:solidFill>
          </a:ln>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2699" y="2308949"/>
            <a:ext cx="1552809" cy="2472119"/>
          </a:xfrm>
          <a:prstGeom prst="rect">
            <a:avLst/>
          </a:prstGeom>
          <a:ln>
            <a:solidFill>
              <a:srgbClr val="1264AE"/>
            </a:solidFill>
          </a:ln>
        </p:spPr>
      </p:pic>
    </p:spTree>
    <p:extLst>
      <p:ext uri="{BB962C8B-B14F-4D97-AF65-F5344CB8AC3E}">
        <p14:creationId xmlns:p14="http://schemas.microsoft.com/office/powerpoint/2010/main" val="3712399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2220" y="3926531"/>
            <a:ext cx="1348907" cy="1768567"/>
          </a:xfrm>
          <a:prstGeom prst="rect">
            <a:avLst/>
          </a:prstGeom>
          <a:noFill/>
          <a:ln w="9525">
            <a:noFill/>
            <a:miter lim="800000"/>
            <a:headEnd/>
            <a:tailEnd/>
          </a:ln>
        </p:spPr>
      </p:pic>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22" name="矩形 21"/>
          <p:cNvSpPr/>
          <p:nvPr/>
        </p:nvSpPr>
        <p:spPr>
          <a:xfrm>
            <a:off x="776687" y="934721"/>
            <a:ext cx="7724376" cy="499624"/>
          </a:xfrm>
          <a:prstGeom prst="rect">
            <a:avLst/>
          </a:prstGeom>
          <a:ln>
            <a:solidFill>
              <a:srgbClr val="1264AE"/>
            </a:solidFill>
          </a:ln>
        </p:spPr>
        <p:txBody>
          <a:bodyPr wrap="square">
            <a:spAutoFit/>
          </a:bodyPr>
          <a:lstStyle/>
          <a:p>
            <a:pPr algn="ctr">
              <a:lnSpc>
                <a:spcPct val="150000"/>
              </a:lnSpc>
            </a:pPr>
            <a:endPar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矩形 3"/>
          <p:cNvSpPr/>
          <p:nvPr/>
        </p:nvSpPr>
        <p:spPr>
          <a:xfrm>
            <a:off x="867650" y="975296"/>
            <a:ext cx="7542449" cy="400110"/>
          </a:xfrm>
          <a:prstGeom prst="rect">
            <a:avLst/>
          </a:prstGeom>
        </p:spPr>
        <p:txBody>
          <a:bodyPr wrap="none">
            <a:spAutoFit/>
          </a:bodyPr>
          <a:lstStyle/>
          <a:p>
            <a:pPr algn="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具有</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一定</a:t>
            </a: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的临床</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和</a:t>
            </a: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优势</a:t>
            </a:r>
            <a:r>
              <a:rPr lang="en-US" altLang="zh-CN"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20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有重要的临床</a:t>
            </a:r>
            <a:r>
              <a:rPr lang="zh-CN" altLang="en-US" sz="2000"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支撑，减少数据偏移</a:t>
            </a:r>
            <a:endParaRPr lang="zh-CN" altLang="en-US" sz="2000" spc="100" dirty="0"/>
          </a:p>
        </p:txBody>
      </p:sp>
      <p:pic>
        <p:nvPicPr>
          <p:cNvPr id="30" name="Picture 4" descr="C:\Users\栗占国\Desktop\木托 牌 竖.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73" t="9399" r="17248" b="11814"/>
          <a:stretch/>
        </p:blipFill>
        <p:spPr bwMode="auto">
          <a:xfrm>
            <a:off x="947351" y="1714370"/>
            <a:ext cx="1375719" cy="209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p:cNvSpPr/>
          <p:nvPr/>
        </p:nvSpPr>
        <p:spPr>
          <a:xfrm>
            <a:off x="2385437" y="2624586"/>
            <a:ext cx="5955954" cy="1289905"/>
          </a:xfrm>
          <a:prstGeom prst="rect">
            <a:avLst/>
          </a:prstGeom>
        </p:spPr>
        <p:txBody>
          <a:bodyPr wrap="square">
            <a:spAutoFit/>
          </a:bodyPr>
          <a:lstStyle/>
          <a:p>
            <a:pPr marL="108000" indent="-108000">
              <a:lnSpc>
                <a:spcPct val="150000"/>
              </a:lnSpc>
              <a:spcBef>
                <a:spcPct val="0"/>
              </a:spcBef>
              <a:buClr>
                <a:srgbClr val="2C6AB6"/>
              </a:buClr>
              <a:buSzPct val="50000"/>
              <a:buFont typeface="Wingdings" panose="05000000000000000000" pitchFamily="2" charset="2"/>
              <a:buChar char="l"/>
            </a:pPr>
            <a:r>
              <a:rPr lang="zh-CN" altLang="en-US" b="1" spc="1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b="1" spc="100" dirty="0">
                <a:latin typeface="微软雅黑" panose="020B0503020204020204" pitchFamily="34" charset="-122"/>
                <a:ea typeface="微软雅黑" panose="020B0503020204020204" pitchFamily="34" charset="-122"/>
              </a:rPr>
              <a:t>研究</a:t>
            </a:r>
            <a:r>
              <a:rPr lang="zh-CN" altLang="en-US" b="1" spc="100" dirty="0">
                <a:latin typeface="微软雅黑" panose="020B0503020204020204" pitchFamily="34" charset="-122"/>
                <a:ea typeface="微软雅黑" panose="020B0503020204020204" pitchFamily="34" charset="-122"/>
                <a:sym typeface="Times New Roman" panose="02020603050405020304" pitchFamily="18" charset="0"/>
              </a:rPr>
              <a:t>成为</a:t>
            </a:r>
            <a:r>
              <a:rPr lang="en-US" altLang="zh-CN" b="1" spc="100" dirty="0">
                <a:latin typeface="微软雅黑" panose="020B0503020204020204" pitchFamily="34" charset="-122"/>
                <a:ea typeface="微软雅黑" panose="020B0503020204020204" pitchFamily="34" charset="-122"/>
                <a:sym typeface="Times New Roman" panose="02020603050405020304" pitchFamily="18" charset="0"/>
              </a:rPr>
              <a:t>EULAR</a:t>
            </a:r>
            <a:r>
              <a:rPr lang="zh-CN" altLang="en-US" b="1" spc="100" dirty="0">
                <a:latin typeface="微软雅黑" panose="020B0503020204020204" pitchFamily="34" charset="-122"/>
                <a:ea typeface="微软雅黑" panose="020B0503020204020204" pitchFamily="34" charset="-122"/>
                <a:sym typeface="Times New Roman" panose="02020603050405020304" pitchFamily="18" charset="0"/>
              </a:rPr>
              <a:t>的</a:t>
            </a:r>
            <a:r>
              <a:rPr lang="en-US" altLang="zh-CN" b="1" spc="100" dirty="0">
                <a:latin typeface="微软雅黑" panose="020B0503020204020204" pitchFamily="34" charset="-122"/>
                <a:ea typeface="微软雅黑" panose="020B0503020204020204" pitchFamily="34" charset="-122"/>
                <a:sym typeface="Times New Roman" panose="02020603050405020304" pitchFamily="18" charset="0"/>
              </a:rPr>
              <a:t>RA</a:t>
            </a:r>
            <a:r>
              <a:rPr lang="zh-CN" altLang="en-US" b="1" spc="100" dirty="0">
                <a:latin typeface="微软雅黑" panose="020B0503020204020204" pitchFamily="34" charset="-122"/>
                <a:ea typeface="微软雅黑" panose="020B0503020204020204" pitchFamily="34" charset="-122"/>
                <a:sym typeface="Times New Roman" panose="02020603050405020304" pitchFamily="18" charset="0"/>
              </a:rPr>
              <a:t>治疗指南修订的循证证据之一</a:t>
            </a:r>
            <a:endParaRPr lang="zh-CN" altLang="zh-CN" b="1" spc="100" dirty="0">
              <a:latin typeface="微软雅黑" panose="020B0503020204020204" pitchFamily="34" charset="-122"/>
              <a:ea typeface="微软雅黑" panose="020B0503020204020204" pitchFamily="34" charset="-122"/>
              <a:sym typeface="Times New Roman" panose="02020603050405020304" pitchFamily="18" charset="0"/>
            </a:endParaRPr>
          </a:p>
          <a:p>
            <a:pPr marL="108000" indent="-108000">
              <a:lnSpc>
                <a:spcPct val="150000"/>
              </a:lnSpc>
              <a:spcBef>
                <a:spcPct val="0"/>
              </a:spcBef>
              <a:buClr>
                <a:srgbClr val="2C6AB6"/>
              </a:buClr>
              <a:buSzPct val="50000"/>
              <a:buFont typeface="Wingdings" panose="05000000000000000000" pitchFamily="2" charset="2"/>
              <a:buChar char="l"/>
            </a:pPr>
            <a:r>
              <a:rPr lang="zh-CN" altLang="en-US" b="1" spc="100" dirty="0">
                <a:latin typeface="微软雅黑" panose="020B0503020204020204" pitchFamily="34" charset="-122"/>
                <a:ea typeface="微软雅黑" panose="020B0503020204020204" pitchFamily="34" charset="-122"/>
                <a:sym typeface="Symbol" panose="05050102010706020507" pitchFamily="18" charset="2"/>
              </a:rPr>
              <a:t> 完成国内主要风湿病的患病率大样本现场调查</a:t>
            </a:r>
            <a:endParaRPr lang="en-US" altLang="zh-CN" b="1" spc="100" dirty="0">
              <a:latin typeface="微软雅黑" panose="020B0503020204020204" pitchFamily="34" charset="-122"/>
              <a:ea typeface="微软雅黑" panose="020B0503020204020204" pitchFamily="34" charset="-122"/>
              <a:sym typeface="Symbol" panose="05050102010706020507" pitchFamily="18" charset="2"/>
            </a:endParaRPr>
          </a:p>
          <a:p>
            <a:pPr marL="108000" indent="-108000">
              <a:lnSpc>
                <a:spcPct val="150000"/>
              </a:lnSpc>
              <a:spcBef>
                <a:spcPct val="0"/>
              </a:spcBef>
              <a:buClr>
                <a:srgbClr val="2C6AB6"/>
              </a:buClr>
              <a:buSzPct val="50000"/>
              <a:buFont typeface="Wingdings" panose="05000000000000000000" pitchFamily="2" charset="2"/>
              <a:buChar char="l"/>
            </a:pPr>
            <a:r>
              <a:rPr lang="en-US" altLang="zh-CN" b="1" spc="100" dirty="0">
                <a:latin typeface="微软雅黑" panose="020B0503020204020204" pitchFamily="34" charset="-122"/>
                <a:ea typeface="微软雅黑" panose="020B0503020204020204" pitchFamily="34" charset="-122"/>
              </a:rPr>
              <a:t> </a:t>
            </a:r>
            <a:r>
              <a:rPr lang="zh-CN" altLang="en-US" b="1" spc="100" dirty="0">
                <a:latin typeface="微软雅黑" panose="020B0503020204020204" pitchFamily="34" charset="-122"/>
                <a:ea typeface="微软雅黑" panose="020B0503020204020204" pitchFamily="34" charset="-122"/>
              </a:rPr>
              <a:t>多项关于</a:t>
            </a:r>
            <a:r>
              <a:rPr lang="en-US" altLang="zh-CN" b="1" spc="100" dirty="0">
                <a:latin typeface="微软雅黑" panose="020B0503020204020204" pitchFamily="34" charset="-122"/>
                <a:ea typeface="微软雅黑" panose="020B0503020204020204" pitchFamily="34" charset="-122"/>
              </a:rPr>
              <a:t>RA</a:t>
            </a:r>
            <a:r>
              <a:rPr lang="zh-CN" altLang="en-US" b="1" spc="100" dirty="0">
                <a:latin typeface="微软雅黑" panose="020B0503020204020204" pitchFamily="34" charset="-122"/>
                <a:ea typeface="微软雅黑" panose="020B0503020204020204" pitchFamily="34" charset="-122"/>
              </a:rPr>
              <a:t>的基础研究，发现多项血清标志物</a:t>
            </a:r>
            <a:endParaRPr lang="en-US" altLang="zh-CN" b="1" spc="100" dirty="0">
              <a:latin typeface="微软雅黑" panose="020B0503020204020204" pitchFamily="34" charset="-122"/>
              <a:ea typeface="微软雅黑" panose="020B0503020204020204" pitchFamily="34" charset="-122"/>
            </a:endParaRPr>
          </a:p>
        </p:txBody>
      </p:sp>
      <p:sp>
        <p:nvSpPr>
          <p:cNvPr id="39" name="矩形 38"/>
          <p:cNvSpPr/>
          <p:nvPr/>
        </p:nvSpPr>
        <p:spPr>
          <a:xfrm>
            <a:off x="948515" y="1641145"/>
            <a:ext cx="7455243" cy="22399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48515" y="3881108"/>
            <a:ext cx="7455244" cy="180787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46" y="3889346"/>
            <a:ext cx="1363023" cy="1797486"/>
          </a:xfrm>
          <a:prstGeom prst="rect">
            <a:avLst/>
          </a:prstGeom>
          <a:noFill/>
          <a:ln w="9525">
            <a:noFill/>
            <a:miter lim="800000"/>
            <a:headEnd/>
            <a:tailEnd/>
          </a:ln>
        </p:spPr>
      </p:pic>
      <p:pic>
        <p:nvPicPr>
          <p:cNvPr id="46" name="图片 45"/>
          <p:cNvPicPr preferRelativeResize="0">
            <a:picLocks/>
          </p:cNvPicPr>
          <p:nvPr/>
        </p:nvPicPr>
        <p:blipFill rotWithShape="1">
          <a:blip r:embed="rId5" cstate="print">
            <a:extLst>
              <a:ext uri="{28A0092B-C50C-407E-A947-70E740481C1C}">
                <a14:useLocalDpi xmlns:a14="http://schemas.microsoft.com/office/drawing/2010/main" val="0"/>
              </a:ext>
            </a:extLst>
          </a:blip>
          <a:srcRect t="2464"/>
          <a:stretch/>
        </p:blipFill>
        <p:spPr>
          <a:xfrm>
            <a:off x="4766344" y="3926531"/>
            <a:ext cx="1245600" cy="1728000"/>
          </a:xfrm>
          <a:prstGeom prst="rect">
            <a:avLst/>
          </a:prstGeom>
          <a:ln>
            <a:noFill/>
          </a:ln>
        </p:spPr>
      </p:pic>
      <p:pic>
        <p:nvPicPr>
          <p:cNvPr id="47" name="图片 46"/>
          <p:cNvPicPr preferRelativeResize="0">
            <a:picLocks/>
          </p:cNvPicPr>
          <p:nvPr/>
        </p:nvPicPr>
        <p:blipFill rotWithShape="1">
          <a:blip r:embed="rId6">
            <a:extLst>
              <a:ext uri="{28A0092B-C50C-407E-A947-70E740481C1C}">
                <a14:useLocalDpi xmlns:a14="http://schemas.microsoft.com/office/drawing/2010/main" val="0"/>
              </a:ext>
            </a:extLst>
          </a:blip>
          <a:srcRect l="1" t="1588" r="314" b="206"/>
          <a:stretch/>
        </p:blipFill>
        <p:spPr>
          <a:xfrm>
            <a:off x="3531036" y="3896878"/>
            <a:ext cx="1373796" cy="1789954"/>
          </a:xfrm>
          <a:prstGeom prst="rect">
            <a:avLst/>
          </a:prstGeom>
          <a:noFill/>
          <a:ln w="9525">
            <a:noFill/>
            <a:miter lim="800000"/>
            <a:headEnd/>
            <a:tailEnd/>
          </a:ln>
        </p:spPr>
      </p:pic>
      <p:pic>
        <p:nvPicPr>
          <p:cNvPr id="48" name="图片 47"/>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a:off x="7026096" y="3926531"/>
            <a:ext cx="1310400" cy="1728000"/>
          </a:xfrm>
          <a:prstGeom prst="rect">
            <a:avLst/>
          </a:prstGeom>
          <a:ln>
            <a:noFill/>
          </a:ln>
        </p:spPr>
      </p:pic>
      <p:pic>
        <p:nvPicPr>
          <p:cNvPr id="49" name="图片 48"/>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953327" y="3896878"/>
            <a:ext cx="1345395" cy="1798220"/>
          </a:xfrm>
          <a:prstGeom prst="rect">
            <a:avLst/>
          </a:prstGeom>
          <a:noFill/>
          <a:ln w="9525">
            <a:solidFill>
              <a:schemeClr val="accent1"/>
            </a:solidFill>
            <a:miter lim="800000"/>
            <a:headEnd/>
            <a:tailEnd/>
          </a:ln>
        </p:spPr>
      </p:pic>
      <p:graphicFrame>
        <p:nvGraphicFramePr>
          <p:cNvPr id="23" name="图表 22"/>
          <p:cNvGraphicFramePr/>
          <p:nvPr>
            <p:extLst>
              <p:ext uri="{D42A27DB-BD31-4B8C-83A1-F6EECF244321}">
                <p14:modId xmlns:p14="http://schemas.microsoft.com/office/powerpoint/2010/main" val="633788090"/>
              </p:ext>
            </p:extLst>
          </p:nvPr>
        </p:nvGraphicFramePr>
        <p:xfrm>
          <a:off x="2603879" y="1647291"/>
          <a:ext cx="4601905" cy="111743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188644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644" y="2882114"/>
            <a:ext cx="5790897" cy="2959723"/>
          </a:xfrm>
          <a:prstGeom prst="rect">
            <a:avLst/>
          </a:prstGeom>
          <a:ln w="12700">
            <a:solidFill>
              <a:srgbClr val="2C6AB6"/>
            </a:solidFill>
          </a:ln>
        </p:spPr>
      </p:pic>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pic>
        <p:nvPicPr>
          <p:cNvPr id="8" name="图片 7"/>
          <p:cNvPicPr preferRelativeResize="0">
            <a:picLocks/>
          </p:cNvPicPr>
          <p:nvPr/>
        </p:nvPicPr>
        <p:blipFill rotWithShape="1">
          <a:blip r:embed="rId3">
            <a:extLst>
              <a:ext uri="{28A0092B-C50C-407E-A947-70E740481C1C}">
                <a14:useLocalDpi xmlns:a14="http://schemas.microsoft.com/office/drawing/2010/main" val="0"/>
              </a:ext>
            </a:extLst>
          </a:blip>
          <a:srcRect l="5109" r="2043" b="8166"/>
          <a:stretch/>
        </p:blipFill>
        <p:spPr>
          <a:xfrm>
            <a:off x="649482" y="935935"/>
            <a:ext cx="2633884" cy="1538092"/>
          </a:xfrm>
          <a:prstGeom prst="rect">
            <a:avLst/>
          </a:prstGeom>
          <a:ln w="12700">
            <a:noFill/>
          </a:ln>
        </p:spPr>
      </p:pic>
      <p:grpSp>
        <p:nvGrpSpPr>
          <p:cNvPr id="37" name="组合 36"/>
          <p:cNvGrpSpPr/>
          <p:nvPr/>
        </p:nvGrpSpPr>
        <p:grpSpPr>
          <a:xfrm>
            <a:off x="6539290" y="2869045"/>
            <a:ext cx="2004635" cy="2972792"/>
            <a:chOff x="6739315" y="2831760"/>
            <a:chExt cx="2165319" cy="3254585"/>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9315" y="2846068"/>
              <a:ext cx="2165319" cy="3240277"/>
            </a:xfrm>
            <a:prstGeom prst="rect">
              <a:avLst/>
            </a:prstGeom>
            <a:ln w="12700">
              <a:solidFill>
                <a:srgbClr val="2C6AB6"/>
              </a:solidFill>
            </a:ln>
          </p:spPr>
        </p:pic>
        <p:grpSp>
          <p:nvGrpSpPr>
            <p:cNvPr id="34" name="组合 33"/>
            <p:cNvGrpSpPr/>
            <p:nvPr/>
          </p:nvGrpSpPr>
          <p:grpSpPr>
            <a:xfrm>
              <a:off x="7093302" y="2831760"/>
              <a:ext cx="1674471" cy="370646"/>
              <a:chOff x="6836127" y="1771596"/>
              <a:chExt cx="1674471" cy="370646"/>
            </a:xfrm>
          </p:grpSpPr>
          <p:sp>
            <p:nvSpPr>
              <p:cNvPr id="33" name="矩形 32"/>
              <p:cNvSpPr/>
              <p:nvPr/>
            </p:nvSpPr>
            <p:spPr>
              <a:xfrm>
                <a:off x="6930228" y="1803031"/>
                <a:ext cx="1362814" cy="307777"/>
              </a:xfrm>
              <a:prstGeom prst="rect">
                <a:avLst/>
              </a:prstGeom>
              <a:solidFill>
                <a:srgbClr val="2C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36127" y="1771596"/>
                <a:ext cx="1674471" cy="370646"/>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关节炎数据库</a:t>
                </a:r>
              </a:p>
            </p:txBody>
          </p:sp>
        </p:grpSp>
      </p:grpSp>
      <p:sp>
        <p:nvSpPr>
          <p:cNvPr id="4" name="矩形 3"/>
          <p:cNvSpPr/>
          <p:nvPr/>
        </p:nvSpPr>
        <p:spPr>
          <a:xfrm>
            <a:off x="1252939" y="2422215"/>
            <a:ext cx="1170513" cy="338554"/>
          </a:xfrm>
          <a:prstGeom prst="rect">
            <a:avLst/>
          </a:prstGeom>
        </p:spPr>
        <p:txBody>
          <a:bodyPr wrap="none">
            <a:spAutoFit/>
          </a:bodyPr>
          <a:lstStyle/>
          <a:p>
            <a:r>
              <a:rPr lang="en-US" altLang="zh-CN" sz="16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HIMSS 7</a:t>
            </a:r>
            <a:r>
              <a:rPr lang="zh-CN" altLang="en-US" sz="1600" b="1" spc="-100"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级</a:t>
            </a:r>
          </a:p>
        </p:txBody>
      </p:sp>
      <p:sp>
        <p:nvSpPr>
          <p:cNvPr id="32" name="矩形 31"/>
          <p:cNvSpPr/>
          <p:nvPr/>
        </p:nvSpPr>
        <p:spPr>
          <a:xfrm>
            <a:off x="592644" y="935935"/>
            <a:ext cx="2690722" cy="1803800"/>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451719" y="942884"/>
            <a:ext cx="5092206" cy="1803800"/>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447782" y="3207599"/>
            <a:ext cx="219093" cy="123825"/>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文本框 37"/>
          <p:cNvSpPr txBox="1"/>
          <p:nvPr/>
        </p:nvSpPr>
        <p:spPr>
          <a:xfrm>
            <a:off x="3451719" y="1130857"/>
            <a:ext cx="4965501" cy="1615827"/>
          </a:xfrm>
          <a:prstGeom prst="rect">
            <a:avLst/>
          </a:prstGeom>
          <a:noFill/>
        </p:spPr>
        <p:txBody>
          <a:bodyPr wrap="square" rtlCol="0">
            <a:spAutoFit/>
          </a:bodyPr>
          <a:lstStyle/>
          <a:p>
            <a:pPr marL="72000" indent="-36000">
              <a:lnSpc>
                <a:spcPct val="150000"/>
              </a:lnSpc>
              <a:buClr>
                <a:srgbClr val="2C6AB6"/>
              </a:buClr>
              <a:buSzPct val="50000"/>
              <a:buFont typeface="Wingdings" panose="05000000000000000000" pitchFamily="2" charset="2"/>
              <a:buChar char="l"/>
            </a:pPr>
            <a:r>
              <a:rPr lang="zh-CN" altLang="en-US" b="1" spc="200" dirty="0">
                <a:latin typeface="微软雅黑" panose="020B0503020204020204" pitchFamily="34" charset="-122"/>
                <a:ea typeface="微软雅黑" panose="020B0503020204020204" pitchFamily="34" charset="-122"/>
              </a:rPr>
              <a:t> 目前规范的病例图</a:t>
            </a:r>
            <a:r>
              <a:rPr lang="en-US" altLang="zh-CN" b="1" spc="60" dirty="0">
                <a:latin typeface="微软雅黑" panose="020B0503020204020204" pitchFamily="34" charset="-122"/>
                <a:ea typeface="微软雅黑" panose="020B0503020204020204" pitchFamily="34" charset="-122"/>
              </a:rPr>
              <a:t>10012</a:t>
            </a:r>
            <a:r>
              <a:rPr lang="zh-CN" altLang="en-US" b="1" spc="200" dirty="0">
                <a:latin typeface="微软雅黑" panose="020B0503020204020204" pitchFamily="34" charset="-122"/>
                <a:ea typeface="微软雅黑" panose="020B0503020204020204" pitchFamily="34" charset="-122"/>
              </a:rPr>
              <a:t>张</a:t>
            </a:r>
            <a:endParaRPr lang="en-US" altLang="zh-CN" b="1" spc="200" dirty="0">
              <a:latin typeface="微软雅黑" panose="020B0503020204020204" pitchFamily="34" charset="-122"/>
              <a:ea typeface="微软雅黑" panose="020B0503020204020204" pitchFamily="34" charset="-122"/>
            </a:endParaRPr>
          </a:p>
          <a:p>
            <a:pPr marL="72000" indent="-36000">
              <a:lnSpc>
                <a:spcPct val="150000"/>
              </a:lnSpc>
              <a:buClr>
                <a:srgbClr val="2C6AB6"/>
              </a:buClr>
              <a:buSzPct val="50000"/>
              <a:buFont typeface="Wingdings" panose="05000000000000000000" pitchFamily="2" charset="2"/>
              <a:buChar char="l"/>
            </a:pPr>
            <a:r>
              <a:rPr lang="zh-CN" altLang="en-US" b="1" spc="200" dirty="0">
                <a:latin typeface="微软雅黑" panose="020B0503020204020204" pitchFamily="34" charset="-122"/>
                <a:ea typeface="微软雅黑" panose="020B0503020204020204" pitchFamily="34" charset="-122"/>
              </a:rPr>
              <a:t> 已完成图像人工标注</a:t>
            </a:r>
            <a:r>
              <a:rPr lang="en-US" altLang="zh-CN" b="1" spc="200" dirty="0">
                <a:latin typeface="微软雅黑" panose="020B0503020204020204" pitchFamily="34" charset="-122"/>
                <a:ea typeface="微软雅黑" panose="020B0503020204020204" pitchFamily="34" charset="-122"/>
              </a:rPr>
              <a:t>962</a:t>
            </a:r>
            <a:r>
              <a:rPr lang="zh-CN" altLang="en-US" b="1" spc="200" dirty="0">
                <a:latin typeface="微软雅黑" panose="020B0503020204020204" pitchFamily="34" charset="-122"/>
                <a:ea typeface="微软雅黑" panose="020B0503020204020204" pitchFamily="34" charset="-122"/>
              </a:rPr>
              <a:t>张</a:t>
            </a:r>
            <a:endParaRPr lang="en-US" altLang="zh-CN" b="1" spc="200" dirty="0">
              <a:latin typeface="微软雅黑" panose="020B0503020204020204" pitchFamily="34" charset="-122"/>
              <a:ea typeface="微软雅黑" panose="020B0503020204020204" pitchFamily="34" charset="-122"/>
            </a:endParaRPr>
          </a:p>
          <a:p>
            <a:pPr marL="72000" indent="-36000">
              <a:lnSpc>
                <a:spcPct val="150000"/>
              </a:lnSpc>
              <a:buClr>
                <a:srgbClr val="2C6AB6"/>
              </a:buClr>
              <a:buSzPct val="50000"/>
              <a:buFont typeface="Wingdings" panose="05000000000000000000" pitchFamily="2" charset="2"/>
              <a:buChar char="l"/>
            </a:pPr>
            <a:r>
              <a:rPr lang="en-US" altLang="zh-CN" b="1" spc="200" dirty="0">
                <a:latin typeface="微软雅黑" panose="020B0503020204020204" pitchFamily="34" charset="-122"/>
                <a:ea typeface="微软雅黑" panose="020B0503020204020204" pitchFamily="34" charset="-122"/>
              </a:rPr>
              <a:t> </a:t>
            </a:r>
            <a:r>
              <a:rPr lang="zh-CN" altLang="en-US" b="1" spc="200" dirty="0">
                <a:latin typeface="微软雅黑" panose="020B0503020204020204" pitchFamily="34" charset="-122"/>
                <a:ea typeface="微软雅黑" panose="020B0503020204020204" pitchFamily="34" charset="-122"/>
              </a:rPr>
              <a:t>图像自动标注训练</a:t>
            </a:r>
            <a:r>
              <a:rPr lang="en-US" altLang="zh-CN" b="1" spc="200" dirty="0">
                <a:latin typeface="微软雅黑" panose="020B0503020204020204" pitchFamily="34" charset="-122"/>
                <a:ea typeface="微软雅黑" panose="020B0503020204020204" pitchFamily="34" charset="-122"/>
              </a:rPr>
              <a:t>356</a:t>
            </a:r>
            <a:r>
              <a:rPr lang="zh-CN" altLang="en-US" b="1" spc="200" dirty="0">
                <a:latin typeface="微软雅黑" panose="020B0503020204020204" pitchFamily="34" charset="-122"/>
                <a:ea typeface="微软雅黑" panose="020B0503020204020204" pitchFamily="34" charset="-122"/>
              </a:rPr>
              <a:t>张</a:t>
            </a:r>
            <a:endParaRPr lang="en-US" altLang="zh-CN" b="1" spc="200" dirty="0">
              <a:latin typeface="微软雅黑" panose="020B0503020204020204" pitchFamily="34" charset="-122"/>
              <a:ea typeface="微软雅黑" panose="020B0503020204020204" pitchFamily="34" charset="-122"/>
            </a:endParaRPr>
          </a:p>
          <a:p>
            <a:endParaRPr lang="zh-CN" altLang="en-US" dirty="0"/>
          </a:p>
        </p:txBody>
      </p:sp>
      <p:sp>
        <p:nvSpPr>
          <p:cNvPr id="39" name="矩形 38"/>
          <p:cNvSpPr/>
          <p:nvPr/>
        </p:nvSpPr>
        <p:spPr>
          <a:xfrm>
            <a:off x="5544355" y="159397"/>
            <a:ext cx="3518913" cy="369332"/>
          </a:xfrm>
          <a:prstGeom prst="rect">
            <a:avLst/>
          </a:prstGeom>
        </p:spPr>
        <p:txBody>
          <a:bodyPr wrap="none">
            <a:spAutoFit/>
          </a:bodyPr>
          <a:lstStyle/>
          <a:p>
            <a:pPr algn="r"/>
            <a:r>
              <a:rPr lang="zh-CN" altLang="en-US"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带标注的数据库进行、完善中</a:t>
            </a:r>
            <a:endParaRPr lang="zh-CN" altLang="en-US" spc="200" dirty="0"/>
          </a:p>
        </p:txBody>
      </p:sp>
    </p:spTree>
    <p:extLst>
      <p:ext uri="{BB962C8B-B14F-4D97-AF65-F5344CB8AC3E}">
        <p14:creationId xmlns:p14="http://schemas.microsoft.com/office/powerpoint/2010/main" val="59032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22" name="矩形 21"/>
          <p:cNvSpPr/>
          <p:nvPr/>
        </p:nvSpPr>
        <p:spPr>
          <a:xfrm>
            <a:off x="594063" y="1047738"/>
            <a:ext cx="7724376" cy="581057"/>
          </a:xfrm>
          <a:prstGeom prst="rect">
            <a:avLst/>
          </a:prstGeom>
          <a:ln>
            <a:solidFill>
              <a:srgbClr val="1264AE"/>
            </a:solidFill>
          </a:ln>
        </p:spPr>
        <p:txBody>
          <a:bodyPr wrap="square">
            <a:spAutoFit/>
          </a:bodyPr>
          <a:lstStyle/>
          <a:p>
            <a:pPr algn="ctr">
              <a:lnSpc>
                <a:spcPct val="150000"/>
              </a:lnSpc>
            </a:pPr>
            <a:r>
              <a:rPr lang="zh-CN" altLang="en-US" sz="2400"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前期超声研究发现的骨破坏的可逆现象和可能的预警窗口</a:t>
            </a:r>
          </a:p>
        </p:txBody>
      </p:sp>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421"/>
          <a:stretch/>
        </p:blipFill>
        <p:spPr bwMode="auto">
          <a:xfrm>
            <a:off x="743826" y="2078657"/>
            <a:ext cx="3543475" cy="2070560"/>
          </a:xfrm>
          <a:prstGeom prst="rect">
            <a:avLst/>
          </a:prstGeom>
          <a:ln>
            <a:noFill/>
          </a:ln>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r="50387"/>
          <a:stretch/>
        </p:blipFill>
        <p:spPr>
          <a:xfrm>
            <a:off x="5365670" y="2078657"/>
            <a:ext cx="2916636" cy="996904"/>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0777" t="-1" b="4728"/>
          <a:stretch/>
        </p:blipFill>
        <p:spPr>
          <a:xfrm>
            <a:off x="5354259" y="3093553"/>
            <a:ext cx="2918522" cy="1035576"/>
          </a:xfrm>
          <a:prstGeom prst="rect">
            <a:avLst/>
          </a:prstGeom>
        </p:spPr>
      </p:pic>
      <p:sp>
        <p:nvSpPr>
          <p:cNvPr id="21" name="矩形 20"/>
          <p:cNvSpPr/>
          <p:nvPr/>
        </p:nvSpPr>
        <p:spPr>
          <a:xfrm>
            <a:off x="787738" y="4170011"/>
            <a:ext cx="3520516"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RA</a:t>
            </a:r>
            <a:r>
              <a:rPr lang="zh-CN" altLang="zh-CN" b="1" dirty="0">
                <a:solidFill>
                  <a:srgbClr val="0067AC"/>
                </a:solidFill>
                <a:latin typeface="微软雅黑" panose="020B0503020204020204" pitchFamily="34" charset="-122"/>
                <a:ea typeface="微软雅黑" panose="020B0503020204020204" pitchFamily="34" charset="-122"/>
              </a:rPr>
              <a:t>大鼠</a:t>
            </a:r>
            <a:r>
              <a:rPr lang="zh-CN" altLang="zh-CN" b="1" dirty="0">
                <a:latin typeface="微软雅黑" panose="020B0503020204020204" pitchFamily="34" charset="-122"/>
                <a:ea typeface="微软雅黑" panose="020B0503020204020204" pitchFamily="34" charset="-122"/>
              </a:rPr>
              <a:t>治疗后骨糜烂可逆性转归</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49432" y="2370414"/>
            <a:ext cx="954107" cy="1323439"/>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治疗前</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治疗后</a:t>
            </a:r>
          </a:p>
        </p:txBody>
      </p:sp>
      <p:sp>
        <p:nvSpPr>
          <p:cNvPr id="28" name="矩形 27"/>
          <p:cNvSpPr/>
          <p:nvPr/>
        </p:nvSpPr>
        <p:spPr>
          <a:xfrm>
            <a:off x="743826" y="2078657"/>
            <a:ext cx="3543475" cy="2460686"/>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363784" y="4170011"/>
            <a:ext cx="2954655" cy="369332"/>
          </a:xfrm>
          <a:prstGeom prst="rect">
            <a:avLst/>
          </a:prstGeom>
        </p:spPr>
        <p:txBody>
          <a:bodyPr wrap="none">
            <a:spAutoFit/>
          </a:bodyPr>
          <a:lstStyle/>
          <a:p>
            <a:r>
              <a:rPr lang="zh-CN" altLang="en-US" b="1" dirty="0">
                <a:solidFill>
                  <a:srgbClr val="0067AC"/>
                </a:solidFill>
                <a:latin typeface="微软雅黑" panose="020B0503020204020204" pitchFamily="34" charset="-122"/>
                <a:ea typeface="微软雅黑" panose="020B0503020204020204" pitchFamily="34" charset="-122"/>
              </a:rPr>
              <a:t>人指关节骨</a:t>
            </a:r>
            <a:r>
              <a:rPr lang="zh-CN" altLang="en-US" b="1" dirty="0">
                <a:latin typeface="微软雅黑" panose="020B0503020204020204" pitchFamily="34" charset="-122"/>
                <a:ea typeface="微软雅黑" panose="020B0503020204020204" pitchFamily="34" charset="-122"/>
              </a:rPr>
              <a:t>糜烂</a:t>
            </a:r>
            <a:r>
              <a:rPr lang="zh-CN" altLang="zh-CN" b="1" dirty="0">
                <a:latin typeface="微软雅黑" panose="020B0503020204020204" pitchFamily="34" charset="-122"/>
                <a:ea typeface="微软雅黑" panose="020B0503020204020204" pitchFamily="34" charset="-122"/>
              </a:rPr>
              <a:t>可逆性转归</a:t>
            </a:r>
            <a:endParaRPr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5355811" y="2078657"/>
            <a:ext cx="2926495" cy="2460686"/>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691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D5958B0-618E-4124-941F-CCE3D91CD584}"/>
              </a:ext>
            </a:extLst>
          </p:cNvPr>
          <p:cNvSpPr/>
          <p:nvPr/>
        </p:nvSpPr>
        <p:spPr>
          <a:xfrm>
            <a:off x="475282" y="916001"/>
            <a:ext cx="8338525" cy="399642"/>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20" name="矩形 19"/>
          <p:cNvSpPr/>
          <p:nvPr/>
        </p:nvSpPr>
        <p:spPr>
          <a:xfrm>
            <a:off x="475282" y="1382321"/>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endParaRPr lang="zh-CN" altLang="en-US" sz="1100" dirty="0">
              <a:latin typeface="微软雅黑" pitchFamily="34" charset="-122"/>
              <a:ea typeface="微软雅黑" pitchFamily="34" charset="-122"/>
            </a:endParaRPr>
          </a:p>
        </p:txBody>
      </p:sp>
      <p:sp>
        <p:nvSpPr>
          <p:cNvPr id="21" name="矩形 20"/>
          <p:cNvSpPr/>
          <p:nvPr/>
        </p:nvSpPr>
        <p:spPr>
          <a:xfrm>
            <a:off x="6064795" y="1373283"/>
            <a:ext cx="2749331" cy="20220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CCECFF"/>
                </a:solidFill>
                <a:latin typeface="微软雅黑" pitchFamily="34" charset="-122"/>
                <a:ea typeface="微软雅黑" pitchFamily="34" charset="-122"/>
              </a:rPr>
              <a:t>      </a:t>
            </a:r>
            <a:endParaRPr lang="zh-CN" altLang="en-US" sz="1100" dirty="0">
              <a:solidFill>
                <a:srgbClr val="CCECFF"/>
              </a:solidFill>
            </a:endParaRPr>
          </a:p>
        </p:txBody>
      </p:sp>
      <p:sp>
        <p:nvSpPr>
          <p:cNvPr id="24" name="矩形 23"/>
          <p:cNvSpPr/>
          <p:nvPr/>
        </p:nvSpPr>
        <p:spPr>
          <a:xfrm>
            <a:off x="3270039" y="3473007"/>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CCECFF"/>
                </a:solidFill>
                <a:latin typeface="微软雅黑" pitchFamily="34" charset="-122"/>
                <a:ea typeface="微软雅黑" pitchFamily="34" charset="-122"/>
              </a:rPr>
              <a:t>       </a:t>
            </a:r>
            <a:endParaRPr lang="zh-CN" altLang="en-US" sz="1600" dirty="0">
              <a:solidFill>
                <a:srgbClr val="CCECFF"/>
              </a:solidFill>
            </a:endParaRPr>
          </a:p>
        </p:txBody>
      </p:sp>
      <p:sp>
        <p:nvSpPr>
          <p:cNvPr id="25" name="矩形 24">
            <a:extLst>
              <a:ext uri="{FF2B5EF4-FFF2-40B4-BE49-F238E27FC236}">
                <a16:creationId xmlns:a16="http://schemas.microsoft.com/office/drawing/2014/main" id="{DFB7545E-1F0C-46C6-A904-032D14B5FED2}"/>
              </a:ext>
            </a:extLst>
          </p:cNvPr>
          <p:cNvSpPr/>
          <p:nvPr/>
        </p:nvSpPr>
        <p:spPr>
          <a:xfrm>
            <a:off x="3378895" y="1721900"/>
            <a:ext cx="1292490" cy="1289905"/>
          </a:xfrm>
          <a:prstGeom prst="rect">
            <a:avLst/>
          </a:prstGeom>
        </p:spPr>
        <p:txBody>
          <a:bodyPr wrap="square">
            <a:spAutoFit/>
          </a:bodyPr>
          <a:lstStyle/>
          <a:p>
            <a:pPr>
              <a:lnSpc>
                <a:spcPct val="150000"/>
              </a:lnSpc>
            </a:pPr>
            <a:r>
              <a:rPr lang="zh-CN" altLang="zh-CN" b="1" dirty="0">
                <a:solidFill>
                  <a:srgbClr val="2C6AB6"/>
                </a:solidFill>
                <a:latin typeface="微软雅黑" panose="020B0503020204020204" pitchFamily="34" charset="-122"/>
                <a:ea typeface="微软雅黑" panose="020B0503020204020204" pitchFamily="34" charset="-122"/>
              </a:rPr>
              <a:t>模糊逻辑的图像增强算法</a:t>
            </a:r>
            <a:endParaRPr lang="en-US" altLang="zh-CN" b="1" dirty="0">
              <a:solidFill>
                <a:srgbClr val="2C6AB6"/>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676040" y="1523217"/>
            <a:ext cx="1221877" cy="1811025"/>
            <a:chOff x="3946044" y="-947"/>
            <a:chExt cx="1221877" cy="1811025"/>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319" y="-947"/>
              <a:ext cx="1218602" cy="86799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6044" y="947630"/>
              <a:ext cx="1218602" cy="862448"/>
            </a:xfrm>
            <a:prstGeom prst="rect">
              <a:avLst/>
            </a:prstGeom>
          </p:spPr>
        </p:pic>
      </p:grpSp>
      <p:sp>
        <p:nvSpPr>
          <p:cNvPr id="29" name="矩形 28"/>
          <p:cNvSpPr/>
          <p:nvPr/>
        </p:nvSpPr>
        <p:spPr>
          <a:xfrm>
            <a:off x="3269879" y="1391917"/>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endParaRPr lang="zh-CN" altLang="en-US" sz="1100" dirty="0">
              <a:latin typeface="微软雅黑" pitchFamily="34" charset="-122"/>
              <a:ea typeface="微软雅黑" pitchFamily="34" charset="-122"/>
            </a:endParaRPr>
          </a:p>
        </p:txBody>
      </p:sp>
      <p:pic>
        <p:nvPicPr>
          <p:cNvPr id="30" name="图片 1" descr="case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00" t="23973" b="18416"/>
          <a:stretch/>
        </p:blipFill>
        <p:spPr bwMode="auto">
          <a:xfrm>
            <a:off x="7517303" y="1523217"/>
            <a:ext cx="1226963" cy="855677"/>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2" descr="case1_d"/>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38" t="23439" b="19538"/>
          <a:stretch/>
        </p:blipFill>
        <p:spPr bwMode="auto">
          <a:xfrm>
            <a:off x="7516222" y="2478565"/>
            <a:ext cx="1225437" cy="85567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p:nvPr/>
        </p:nvCxnSpPr>
        <p:spPr>
          <a:xfrm>
            <a:off x="5347961" y="1665290"/>
            <a:ext cx="1" cy="2132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5340263" y="2590639"/>
            <a:ext cx="1" cy="2132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112001" y="1673953"/>
            <a:ext cx="1374775" cy="1609223"/>
          </a:xfrm>
          <a:prstGeom prst="rect">
            <a:avLst/>
          </a:prstGeom>
        </p:spPr>
        <p:txBody>
          <a:bodyPr wrap="square">
            <a:spAutoFit/>
          </a:bodyPr>
          <a:lstStyle/>
          <a:p>
            <a:pPr fontAlgn="base">
              <a:lnSpc>
                <a:spcPts val="2400"/>
              </a:lnSpc>
            </a:pPr>
            <a:r>
              <a:rPr lang="zh-CN" altLang="zh-CN" b="1" dirty="0">
                <a:solidFill>
                  <a:srgbClr val="2C6AB6"/>
                </a:solidFill>
                <a:latin typeface="微软雅黑" panose="020B0503020204020204" pitchFamily="34" charset="-122"/>
                <a:ea typeface="微软雅黑" panose="020B0503020204020204" pitchFamily="34" charset="-122"/>
              </a:rPr>
              <a:t>基于</a:t>
            </a:r>
            <a:r>
              <a:rPr lang="en-US" altLang="zh-CN" b="1" dirty="0">
                <a:solidFill>
                  <a:srgbClr val="2C6AB6"/>
                </a:solidFill>
                <a:latin typeface="微软雅黑" panose="020B0503020204020204" pitchFamily="34" charset="-122"/>
                <a:ea typeface="微软雅黑" panose="020B0503020204020204" pitchFamily="34" charset="-122"/>
              </a:rPr>
              <a:t>2D</a:t>
            </a:r>
            <a:r>
              <a:rPr lang="zh-CN" altLang="zh-CN" b="1" dirty="0">
                <a:solidFill>
                  <a:srgbClr val="2C6AB6"/>
                </a:solidFill>
                <a:latin typeface="微软雅黑" panose="020B0503020204020204" pitchFamily="34" charset="-122"/>
                <a:ea typeface="微软雅黑" panose="020B0503020204020204" pitchFamily="34" charset="-122"/>
              </a:rPr>
              <a:t>一致性直方图与方向均值滤波的噪声去除</a:t>
            </a:r>
          </a:p>
        </p:txBody>
      </p:sp>
      <p:sp>
        <p:nvSpPr>
          <p:cNvPr id="37" name="矩形 36">
            <a:extLst>
              <a:ext uri="{FF2B5EF4-FFF2-40B4-BE49-F238E27FC236}">
                <a16:creationId xmlns:a16="http://schemas.microsoft.com/office/drawing/2014/main" id="{DFB7545E-1F0C-46C6-A904-032D14B5FED2}"/>
              </a:ext>
            </a:extLst>
          </p:cNvPr>
          <p:cNvSpPr/>
          <p:nvPr/>
        </p:nvSpPr>
        <p:spPr>
          <a:xfrm>
            <a:off x="3320056" y="3658746"/>
            <a:ext cx="1511193" cy="1670137"/>
          </a:xfrm>
          <a:prstGeom prst="rect">
            <a:avLst/>
          </a:prstGeom>
        </p:spPr>
        <p:txBody>
          <a:bodyPr wrap="square">
            <a:spAutoFit/>
          </a:bodyPr>
          <a:lstStyle/>
          <a:p>
            <a:pPr>
              <a:lnSpc>
                <a:spcPts val="2500"/>
              </a:lnSpc>
            </a:pPr>
            <a:r>
              <a:rPr lang="zh-CN" altLang="zh-CN" b="1" dirty="0">
                <a:solidFill>
                  <a:srgbClr val="2C6AB6"/>
                </a:solidFill>
                <a:latin typeface="微软雅黑" panose="020B0503020204020204" pitchFamily="34" charset="-122"/>
                <a:ea typeface="微软雅黑" panose="020B0503020204020204" pitchFamily="34" charset="-122"/>
              </a:rPr>
              <a:t>基于概率密度差异和水平集理论的超声图像分割方法</a:t>
            </a:r>
            <a:endParaRPr lang="zh-CN" altLang="en-US" b="1" dirty="0">
              <a:solidFill>
                <a:srgbClr val="2C6AB6"/>
              </a:solidFill>
              <a:latin typeface="微软雅黑" panose="020B0503020204020204" pitchFamily="34" charset="-122"/>
              <a:ea typeface="微软雅黑" panose="020B0503020204020204" pitchFamily="34" charset="-122"/>
            </a:endParaRPr>
          </a:p>
        </p:txBody>
      </p:sp>
      <p:sp>
        <p:nvSpPr>
          <p:cNvPr id="38" name="矩形 37"/>
          <p:cNvSpPr/>
          <p:nvPr/>
        </p:nvSpPr>
        <p:spPr>
          <a:xfrm>
            <a:off x="6064476" y="1384307"/>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endParaRPr lang="zh-CN" altLang="en-US" sz="1100" dirty="0">
              <a:latin typeface="微软雅黑" pitchFamily="34" charset="-122"/>
              <a:ea typeface="微软雅黑" pitchFamily="34" charset="-122"/>
            </a:endParaRPr>
          </a:p>
        </p:txBody>
      </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7912" y="3570723"/>
            <a:ext cx="1216932" cy="833074"/>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8874" y="4534422"/>
            <a:ext cx="1205869" cy="851612"/>
          </a:xfrm>
          <a:prstGeom prst="rect">
            <a:avLst/>
          </a:prstGeom>
        </p:spPr>
      </p:pic>
      <p:sp>
        <p:nvSpPr>
          <p:cNvPr id="42" name="矩形 41"/>
          <p:cNvSpPr/>
          <p:nvPr/>
        </p:nvSpPr>
        <p:spPr>
          <a:xfrm>
            <a:off x="6064476" y="3473006"/>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endParaRPr lang="zh-CN" altLang="en-US" sz="1100" dirty="0">
              <a:latin typeface="微软雅黑" pitchFamily="34" charset="-122"/>
              <a:ea typeface="微软雅黑" pitchFamily="34" charset="-122"/>
            </a:endParaRPr>
          </a:p>
        </p:txBody>
      </p:sp>
      <p:pic>
        <p:nvPicPr>
          <p:cNvPr id="43" name="图片 42">
            <a:extLst>
              <a:ext uri="{FF2B5EF4-FFF2-40B4-BE49-F238E27FC236}">
                <a16:creationId xmlns:a16="http://schemas.microsoft.com/office/drawing/2014/main" id="{AC3E2C1F-95DC-4B74-B552-FDA2971EDE32}"/>
              </a:ext>
            </a:extLst>
          </p:cNvPr>
          <p:cNvPicPr>
            <a:picLocks noChangeAspect="1"/>
          </p:cNvPicPr>
          <p:nvPr/>
        </p:nvPicPr>
        <p:blipFill rotWithShape="1">
          <a:blip r:embed="rId8"/>
          <a:srcRect l="2337" t="6989" r="53339" b="10524"/>
          <a:stretch/>
        </p:blipFill>
        <p:spPr>
          <a:xfrm>
            <a:off x="7517303" y="3611884"/>
            <a:ext cx="1205869" cy="845632"/>
          </a:xfrm>
          <a:prstGeom prst="rect">
            <a:avLst/>
          </a:prstGeom>
        </p:spPr>
      </p:pic>
      <p:pic>
        <p:nvPicPr>
          <p:cNvPr id="44" name="图片 43">
            <a:extLst>
              <a:ext uri="{FF2B5EF4-FFF2-40B4-BE49-F238E27FC236}">
                <a16:creationId xmlns:a16="http://schemas.microsoft.com/office/drawing/2014/main" id="{AC3E2C1F-95DC-4B74-B552-FDA2971EDE32}"/>
              </a:ext>
            </a:extLst>
          </p:cNvPr>
          <p:cNvPicPr>
            <a:picLocks noChangeAspect="1"/>
          </p:cNvPicPr>
          <p:nvPr/>
        </p:nvPicPr>
        <p:blipFill rotWithShape="1">
          <a:blip r:embed="rId8"/>
          <a:srcRect l="53120" t="6507" r="13255" b="24659"/>
          <a:stretch/>
        </p:blipFill>
        <p:spPr>
          <a:xfrm>
            <a:off x="7517303" y="4538235"/>
            <a:ext cx="1205869" cy="867683"/>
          </a:xfrm>
          <a:prstGeom prst="rect">
            <a:avLst/>
          </a:prstGeom>
        </p:spPr>
      </p:pic>
      <p:sp>
        <p:nvSpPr>
          <p:cNvPr id="45" name="矩形 44">
            <a:extLst>
              <a:ext uri="{FF2B5EF4-FFF2-40B4-BE49-F238E27FC236}">
                <a16:creationId xmlns:a16="http://schemas.microsoft.com/office/drawing/2014/main" id="{5A347D35-F1C5-460D-B235-F70A4B5DBC35}"/>
              </a:ext>
            </a:extLst>
          </p:cNvPr>
          <p:cNvSpPr/>
          <p:nvPr/>
        </p:nvSpPr>
        <p:spPr>
          <a:xfrm>
            <a:off x="6194326" y="3987461"/>
            <a:ext cx="1348311" cy="923330"/>
          </a:xfrm>
          <a:prstGeom prst="rect">
            <a:avLst/>
          </a:prstGeom>
        </p:spPr>
        <p:txBody>
          <a:bodyPr wrap="square">
            <a:spAutoFit/>
          </a:bodyPr>
          <a:lstStyle/>
          <a:p>
            <a:pPr fontAlgn="base">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血流特征</a:t>
            </a:r>
            <a:endParaRPr lang="en-US" altLang="zh-CN" b="1" dirty="0">
              <a:solidFill>
                <a:srgbClr val="2C6AB6"/>
              </a:solidFill>
              <a:latin typeface="微软雅黑" panose="020B0503020204020204" pitchFamily="34" charset="-122"/>
              <a:ea typeface="微软雅黑" panose="020B0503020204020204" pitchFamily="34" charset="-122"/>
            </a:endParaRPr>
          </a:p>
          <a:p>
            <a:pPr fontAlgn="base">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的提取方法</a:t>
            </a:r>
          </a:p>
        </p:txBody>
      </p:sp>
      <p:sp>
        <p:nvSpPr>
          <p:cNvPr id="47" name="矩形 46"/>
          <p:cNvSpPr/>
          <p:nvPr/>
        </p:nvSpPr>
        <p:spPr>
          <a:xfrm>
            <a:off x="475282" y="3476529"/>
            <a:ext cx="2749331" cy="202202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endParaRPr lang="zh-CN" altLang="en-US" sz="1100" dirty="0">
              <a:latin typeface="微软雅黑" pitchFamily="34" charset="-122"/>
              <a:ea typeface="微软雅黑" pitchFamily="34" charset="-122"/>
            </a:endParaRPr>
          </a:p>
        </p:txBody>
      </p:sp>
      <p:sp>
        <p:nvSpPr>
          <p:cNvPr id="48" name="矩形 47"/>
          <p:cNvSpPr/>
          <p:nvPr/>
        </p:nvSpPr>
        <p:spPr>
          <a:xfrm>
            <a:off x="520084" y="3827903"/>
            <a:ext cx="1392311" cy="1349537"/>
          </a:xfrm>
          <a:prstGeom prst="rect">
            <a:avLst/>
          </a:prstGeom>
        </p:spPr>
        <p:txBody>
          <a:bodyPr wrap="square">
            <a:spAutoFit/>
          </a:bodyPr>
          <a:lstStyle/>
          <a:p>
            <a:pPr>
              <a:lnSpc>
                <a:spcPts val="2500"/>
              </a:lnSpc>
            </a:pPr>
            <a:r>
              <a:rPr lang="zh-CN" altLang="zh-CN" b="1" dirty="0">
                <a:solidFill>
                  <a:srgbClr val="2C6AB6"/>
                </a:solidFill>
                <a:latin typeface="微软雅黑" panose="020B0503020204020204" pitchFamily="34" charset="-122"/>
                <a:ea typeface="微软雅黑" panose="020B0503020204020204" pitchFamily="34" charset="-122"/>
              </a:rPr>
              <a:t>具有分割健壮性的全自动肿瘤分类</a:t>
            </a:r>
            <a:r>
              <a:rPr lang="zh-CN" altLang="en-US" b="1" dirty="0">
                <a:solidFill>
                  <a:srgbClr val="2C6AB6"/>
                </a:solidFill>
                <a:latin typeface="微软雅黑" panose="020B0503020204020204" pitchFamily="34" charset="-122"/>
                <a:ea typeface="微软雅黑" panose="020B0503020204020204" pitchFamily="34" charset="-122"/>
              </a:rPr>
              <a:t>方法</a:t>
            </a:r>
          </a:p>
        </p:txBody>
      </p:sp>
      <p:pic>
        <p:nvPicPr>
          <p:cNvPr id="50" name="图片 1" descr="Fi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31876" y="3579058"/>
            <a:ext cx="1228454" cy="824739"/>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13563" y="4541423"/>
            <a:ext cx="1223396" cy="811540"/>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38789" y="1397357"/>
            <a:ext cx="2465972" cy="1938992"/>
          </a:xfrm>
          <a:prstGeom prst="rect">
            <a:avLst/>
          </a:prstGeom>
        </p:spPr>
        <p:txBody>
          <a:bodyPr wrap="square">
            <a:spAutoFit/>
          </a:bodyPr>
          <a:lstStyle/>
          <a:p>
            <a:pPr>
              <a:lnSpc>
                <a:spcPct val="150000"/>
              </a:lnSpc>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      </a:t>
            </a:r>
            <a:r>
              <a:rPr lang="zh-CN" altLang="en-US" sz="2000" b="1" spc="-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团队前期关于乳腺肿块人工智能的研究，为本项目的完成积累了技术支持。</a:t>
            </a:r>
            <a:endParaRPr lang="zh-CN" altLang="en-US" dirty="0"/>
          </a:p>
        </p:txBody>
      </p:sp>
      <p:sp>
        <p:nvSpPr>
          <p:cNvPr id="4" name="矩形 3">
            <a:extLst>
              <a:ext uri="{FF2B5EF4-FFF2-40B4-BE49-F238E27FC236}">
                <a16:creationId xmlns:a16="http://schemas.microsoft.com/office/drawing/2014/main" id="{404DF520-128B-4FBA-8CC4-45FB9D53295B}"/>
              </a:ext>
            </a:extLst>
          </p:cNvPr>
          <p:cNvSpPr/>
          <p:nvPr/>
        </p:nvSpPr>
        <p:spPr>
          <a:xfrm>
            <a:off x="520084" y="941167"/>
            <a:ext cx="7221658" cy="400110"/>
          </a:xfrm>
          <a:prstGeom prst="rect">
            <a:avLst/>
          </a:prstGeom>
        </p:spPr>
        <p:txBody>
          <a:bodyPr wrap="square">
            <a:spAutoFit/>
          </a:bodyPr>
          <a:lstStyle/>
          <a:p>
            <a:r>
              <a:rPr lang="zh-CN" altLang="zh-CN" sz="2000" b="1" spc="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北京市医药协同创新项目</a:t>
            </a:r>
            <a:r>
              <a:rPr lang="zh-CN" altLang="en-US" sz="2000" b="1" spc="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000" b="1" spc="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乳腺癌超声智能诊断系统研发</a:t>
            </a:r>
            <a:endParaRPr lang="zh-CN" altLang="en-US" sz="2000" b="1" spc="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561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797350" y="6009459"/>
            <a:ext cx="3556923" cy="364330"/>
          </a:xfrm>
          <a:prstGeom prst="rect">
            <a:avLst/>
          </a:prstGeom>
          <a:solidFill>
            <a:srgbClr val="2C6A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978565" y="3763972"/>
            <a:ext cx="3556923" cy="2245487"/>
            <a:chOff x="3756402" y="1737729"/>
            <a:chExt cx="1276841" cy="991627"/>
          </a:xfrm>
        </p:grpSpPr>
        <p:pic>
          <p:nvPicPr>
            <p:cNvPr id="31" name="图片 30"/>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756402" y="1737729"/>
              <a:ext cx="1276841" cy="991627"/>
            </a:xfrm>
            <a:prstGeom prst="rect">
              <a:avLst/>
            </a:prstGeom>
          </p:spPr>
        </p:pic>
        <p:cxnSp>
          <p:nvCxnSpPr>
            <p:cNvPr id="32" name="直接连接符 31"/>
            <p:cNvCxnSpPr/>
            <p:nvPr/>
          </p:nvCxnSpPr>
          <p:spPr>
            <a:xfrm flipV="1">
              <a:off x="4111313" y="2349240"/>
              <a:ext cx="662044" cy="24523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925590" y="2200581"/>
              <a:ext cx="790700" cy="29856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869472" y="2000463"/>
              <a:ext cx="790700" cy="29856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920656" y="2221902"/>
              <a:ext cx="24255" cy="4476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4013258" y="2464937"/>
              <a:ext cx="16303" cy="4252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868523" y="2306470"/>
              <a:ext cx="236591" cy="276999"/>
            </a:xfrm>
            <a:prstGeom prst="rect">
              <a:avLst/>
            </a:prstGeom>
            <a:noFill/>
          </p:spPr>
          <p:txBody>
            <a:bodyPr wrap="square" rtlCol="0">
              <a:spAutoFit/>
            </a:bodyPr>
            <a:lstStyle/>
            <a:p>
              <a:r>
                <a:rPr lang="en-US" altLang="zh-CN" sz="1200" b="1" dirty="0">
                  <a:solidFill>
                    <a:schemeClr val="bg1"/>
                  </a:solidFill>
                  <a:effectLst>
                    <a:outerShdw blurRad="38100" dist="38100" dir="2700000" algn="tl">
                      <a:srgbClr val="000000">
                        <a:alpha val="43137"/>
                      </a:srgbClr>
                    </a:outerShdw>
                  </a:effectLst>
                </a:rPr>
                <a:t>d</a:t>
              </a:r>
              <a:endParaRPr lang="zh-CN" altLang="en-US" sz="1200" b="1" dirty="0">
                <a:solidFill>
                  <a:schemeClr val="bg1"/>
                </a:solidFill>
                <a:effectLst>
                  <a:outerShdw blurRad="38100" dist="38100" dir="2700000" algn="tl">
                    <a:srgbClr val="000000">
                      <a:alpha val="43137"/>
                    </a:srgbClr>
                  </a:outerShdw>
                </a:effectLst>
              </a:endParaRPr>
            </a:p>
          </p:txBody>
        </p:sp>
        <p:sp>
          <p:nvSpPr>
            <p:cNvPr id="38" name="文本框 37"/>
            <p:cNvSpPr txBox="1"/>
            <p:nvPr/>
          </p:nvSpPr>
          <p:spPr>
            <a:xfrm>
              <a:off x="4204208" y="2164670"/>
              <a:ext cx="206494" cy="276999"/>
            </a:xfrm>
            <a:prstGeom prst="rect">
              <a:avLst/>
            </a:prstGeom>
            <a:noFill/>
          </p:spPr>
          <p:txBody>
            <a:bodyPr wrap="square" rtlCol="0">
              <a:spAutoFit/>
            </a:bodyPr>
            <a:lstStyle/>
            <a:p>
              <a:r>
                <a:rPr lang="en-US" altLang="zh-CN" sz="1200" b="1" dirty="0">
                  <a:solidFill>
                    <a:schemeClr val="bg1"/>
                  </a:solidFill>
                  <a:effectLst>
                    <a:outerShdw blurRad="38100" dist="38100" dir="2700000" algn="tl">
                      <a:srgbClr val="000000">
                        <a:alpha val="43137"/>
                      </a:srgbClr>
                    </a:outerShdw>
                  </a:effectLst>
                </a:rPr>
                <a:t>S</a:t>
              </a:r>
              <a:endParaRPr lang="zh-CN" altLang="en-US" sz="1200" b="1" dirty="0">
                <a:solidFill>
                  <a:schemeClr val="bg1"/>
                </a:solidFill>
                <a:effectLst>
                  <a:outerShdw blurRad="38100" dist="38100" dir="2700000" algn="tl">
                    <a:srgbClr val="000000">
                      <a:alpha val="43137"/>
                    </a:srgbClr>
                  </a:outerShdw>
                </a:effectLst>
              </a:endParaRPr>
            </a:p>
          </p:txBody>
        </p:sp>
        <p:sp>
          <p:nvSpPr>
            <p:cNvPr id="39" name="任意多边形 38"/>
            <p:cNvSpPr/>
            <p:nvPr/>
          </p:nvSpPr>
          <p:spPr>
            <a:xfrm>
              <a:off x="4100592" y="2362667"/>
              <a:ext cx="656684" cy="244368"/>
            </a:xfrm>
            <a:custGeom>
              <a:avLst/>
              <a:gdLst>
                <a:gd name="connsiteX0" fmla="*/ 0 w 2018271"/>
                <a:gd name="connsiteY0" fmla="*/ 749643 h 749643"/>
                <a:gd name="connsiteX1" fmla="*/ 41189 w 2018271"/>
                <a:gd name="connsiteY1" fmla="*/ 733167 h 749643"/>
                <a:gd name="connsiteX2" fmla="*/ 90616 w 2018271"/>
                <a:gd name="connsiteY2" fmla="*/ 716692 h 749643"/>
                <a:gd name="connsiteX3" fmla="*/ 115330 w 2018271"/>
                <a:gd name="connsiteY3" fmla="*/ 700216 h 749643"/>
                <a:gd name="connsiteX4" fmla="*/ 172995 w 2018271"/>
                <a:gd name="connsiteY4" fmla="*/ 683740 h 749643"/>
                <a:gd name="connsiteX5" fmla="*/ 304800 w 2018271"/>
                <a:gd name="connsiteY5" fmla="*/ 650789 h 749643"/>
                <a:gd name="connsiteX6" fmla="*/ 329514 w 2018271"/>
                <a:gd name="connsiteY6" fmla="*/ 642551 h 749643"/>
                <a:gd name="connsiteX7" fmla="*/ 428368 w 2018271"/>
                <a:gd name="connsiteY7" fmla="*/ 634313 h 749643"/>
                <a:gd name="connsiteX8" fmla="*/ 477795 w 2018271"/>
                <a:gd name="connsiteY8" fmla="*/ 609600 h 749643"/>
                <a:gd name="connsiteX9" fmla="*/ 502508 w 2018271"/>
                <a:gd name="connsiteY9" fmla="*/ 601362 h 749643"/>
                <a:gd name="connsiteX10" fmla="*/ 535460 w 2018271"/>
                <a:gd name="connsiteY10" fmla="*/ 551935 h 749643"/>
                <a:gd name="connsiteX11" fmla="*/ 601362 w 2018271"/>
                <a:gd name="connsiteY11" fmla="*/ 535459 h 749643"/>
                <a:gd name="connsiteX12" fmla="*/ 626076 w 2018271"/>
                <a:gd name="connsiteY12" fmla="*/ 510746 h 749643"/>
                <a:gd name="connsiteX13" fmla="*/ 675503 w 2018271"/>
                <a:gd name="connsiteY13" fmla="*/ 494270 h 749643"/>
                <a:gd name="connsiteX14" fmla="*/ 724930 w 2018271"/>
                <a:gd name="connsiteY14" fmla="*/ 477794 h 749643"/>
                <a:gd name="connsiteX15" fmla="*/ 790833 w 2018271"/>
                <a:gd name="connsiteY15" fmla="*/ 469556 h 749643"/>
                <a:gd name="connsiteX16" fmla="*/ 840260 w 2018271"/>
                <a:gd name="connsiteY16" fmla="*/ 453081 h 749643"/>
                <a:gd name="connsiteX17" fmla="*/ 864973 w 2018271"/>
                <a:gd name="connsiteY17" fmla="*/ 444843 h 749643"/>
                <a:gd name="connsiteX18" fmla="*/ 914400 w 2018271"/>
                <a:gd name="connsiteY18" fmla="*/ 420129 h 749643"/>
                <a:gd name="connsiteX19" fmla="*/ 963827 w 2018271"/>
                <a:gd name="connsiteY19" fmla="*/ 395416 h 749643"/>
                <a:gd name="connsiteX20" fmla="*/ 1013254 w 2018271"/>
                <a:gd name="connsiteY20" fmla="*/ 362465 h 749643"/>
                <a:gd name="connsiteX21" fmla="*/ 1062681 w 2018271"/>
                <a:gd name="connsiteY21" fmla="*/ 345989 h 749643"/>
                <a:gd name="connsiteX22" fmla="*/ 1153298 w 2018271"/>
                <a:gd name="connsiteY22" fmla="*/ 354227 h 749643"/>
                <a:gd name="connsiteX23" fmla="*/ 1186249 w 2018271"/>
                <a:gd name="connsiteY23" fmla="*/ 362465 h 749643"/>
                <a:gd name="connsiteX24" fmla="*/ 1293341 w 2018271"/>
                <a:gd name="connsiteY24" fmla="*/ 354227 h 749643"/>
                <a:gd name="connsiteX25" fmla="*/ 1367481 w 2018271"/>
                <a:gd name="connsiteY25" fmla="*/ 296562 h 749643"/>
                <a:gd name="connsiteX26" fmla="*/ 1441622 w 2018271"/>
                <a:gd name="connsiteY26" fmla="*/ 247135 h 749643"/>
                <a:gd name="connsiteX27" fmla="*/ 1466335 w 2018271"/>
                <a:gd name="connsiteY27" fmla="*/ 230659 h 749643"/>
                <a:gd name="connsiteX28" fmla="*/ 1507525 w 2018271"/>
                <a:gd name="connsiteY28" fmla="*/ 205946 h 749643"/>
                <a:gd name="connsiteX29" fmla="*/ 1556952 w 2018271"/>
                <a:gd name="connsiteY29" fmla="*/ 197708 h 749643"/>
                <a:gd name="connsiteX30" fmla="*/ 1606379 w 2018271"/>
                <a:gd name="connsiteY30" fmla="*/ 164756 h 749643"/>
                <a:gd name="connsiteX31" fmla="*/ 1655806 w 2018271"/>
                <a:gd name="connsiteY31" fmla="*/ 148281 h 749643"/>
                <a:gd name="connsiteX32" fmla="*/ 1713471 w 2018271"/>
                <a:gd name="connsiteY32" fmla="*/ 123567 h 749643"/>
                <a:gd name="connsiteX33" fmla="*/ 1762898 w 2018271"/>
                <a:gd name="connsiteY33" fmla="*/ 107092 h 749643"/>
                <a:gd name="connsiteX34" fmla="*/ 1853514 w 2018271"/>
                <a:gd name="connsiteY34" fmla="*/ 82378 h 749643"/>
                <a:gd name="connsiteX35" fmla="*/ 1902941 w 2018271"/>
                <a:gd name="connsiteY35" fmla="*/ 57665 h 749643"/>
                <a:gd name="connsiteX36" fmla="*/ 1952368 w 2018271"/>
                <a:gd name="connsiteY36" fmla="*/ 41189 h 749643"/>
                <a:gd name="connsiteX37" fmla="*/ 2018271 w 2018271"/>
                <a:gd name="connsiteY37" fmla="*/ 0 h 74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8271" h="749643">
                  <a:moveTo>
                    <a:pt x="0" y="749643"/>
                  </a:moveTo>
                  <a:cubicBezTo>
                    <a:pt x="13730" y="744151"/>
                    <a:pt x="27292" y="738220"/>
                    <a:pt x="41189" y="733167"/>
                  </a:cubicBezTo>
                  <a:cubicBezTo>
                    <a:pt x="57510" y="727232"/>
                    <a:pt x="90616" y="716692"/>
                    <a:pt x="90616" y="716692"/>
                  </a:cubicBezTo>
                  <a:cubicBezTo>
                    <a:pt x="98854" y="711200"/>
                    <a:pt x="106474" y="704644"/>
                    <a:pt x="115330" y="700216"/>
                  </a:cubicBezTo>
                  <a:cubicBezTo>
                    <a:pt x="129173" y="693294"/>
                    <a:pt x="159797" y="687699"/>
                    <a:pt x="172995" y="683740"/>
                  </a:cubicBezTo>
                  <a:cubicBezTo>
                    <a:pt x="312983" y="641745"/>
                    <a:pt x="102203" y="697543"/>
                    <a:pt x="304800" y="650789"/>
                  </a:cubicBezTo>
                  <a:cubicBezTo>
                    <a:pt x="313261" y="648836"/>
                    <a:pt x="320907" y="643699"/>
                    <a:pt x="329514" y="642551"/>
                  </a:cubicBezTo>
                  <a:cubicBezTo>
                    <a:pt x="362289" y="638181"/>
                    <a:pt x="395417" y="637059"/>
                    <a:pt x="428368" y="634313"/>
                  </a:cubicBezTo>
                  <a:cubicBezTo>
                    <a:pt x="490484" y="613607"/>
                    <a:pt x="413918" y="641538"/>
                    <a:pt x="477795" y="609600"/>
                  </a:cubicBezTo>
                  <a:cubicBezTo>
                    <a:pt x="485562" y="605717"/>
                    <a:pt x="494270" y="604108"/>
                    <a:pt x="502508" y="601362"/>
                  </a:cubicBezTo>
                  <a:cubicBezTo>
                    <a:pt x="513492" y="584886"/>
                    <a:pt x="516250" y="556738"/>
                    <a:pt x="535460" y="551935"/>
                  </a:cubicBezTo>
                  <a:lnTo>
                    <a:pt x="601362" y="535459"/>
                  </a:lnTo>
                  <a:cubicBezTo>
                    <a:pt x="609600" y="527221"/>
                    <a:pt x="615892" y="516404"/>
                    <a:pt x="626076" y="510746"/>
                  </a:cubicBezTo>
                  <a:cubicBezTo>
                    <a:pt x="641257" y="502312"/>
                    <a:pt x="659027" y="499762"/>
                    <a:pt x="675503" y="494270"/>
                  </a:cubicBezTo>
                  <a:lnTo>
                    <a:pt x="724930" y="477794"/>
                  </a:lnTo>
                  <a:lnTo>
                    <a:pt x="790833" y="469556"/>
                  </a:lnTo>
                  <a:lnTo>
                    <a:pt x="840260" y="453081"/>
                  </a:lnTo>
                  <a:cubicBezTo>
                    <a:pt x="848498" y="450335"/>
                    <a:pt x="857748" y="449660"/>
                    <a:pt x="864973" y="444843"/>
                  </a:cubicBezTo>
                  <a:cubicBezTo>
                    <a:pt x="935792" y="397630"/>
                    <a:pt x="846195" y="454231"/>
                    <a:pt x="914400" y="420129"/>
                  </a:cubicBezTo>
                  <a:cubicBezTo>
                    <a:pt x="978277" y="388191"/>
                    <a:pt x="901711" y="416122"/>
                    <a:pt x="963827" y="395416"/>
                  </a:cubicBezTo>
                  <a:cubicBezTo>
                    <a:pt x="977315" y="354952"/>
                    <a:pt x="962224" y="376382"/>
                    <a:pt x="1013254" y="362465"/>
                  </a:cubicBezTo>
                  <a:cubicBezTo>
                    <a:pt x="1030009" y="357896"/>
                    <a:pt x="1062681" y="345989"/>
                    <a:pt x="1062681" y="345989"/>
                  </a:cubicBezTo>
                  <a:cubicBezTo>
                    <a:pt x="1092887" y="348735"/>
                    <a:pt x="1123234" y="350218"/>
                    <a:pt x="1153298" y="354227"/>
                  </a:cubicBezTo>
                  <a:cubicBezTo>
                    <a:pt x="1164520" y="355723"/>
                    <a:pt x="1174927" y="362465"/>
                    <a:pt x="1186249" y="362465"/>
                  </a:cubicBezTo>
                  <a:cubicBezTo>
                    <a:pt x="1222052" y="362465"/>
                    <a:pt x="1257644" y="356973"/>
                    <a:pt x="1293341" y="354227"/>
                  </a:cubicBezTo>
                  <a:cubicBezTo>
                    <a:pt x="1360868" y="331717"/>
                    <a:pt x="1256342" y="370654"/>
                    <a:pt x="1367481" y="296562"/>
                  </a:cubicBezTo>
                  <a:lnTo>
                    <a:pt x="1441622" y="247135"/>
                  </a:lnTo>
                  <a:cubicBezTo>
                    <a:pt x="1449860" y="241643"/>
                    <a:pt x="1457845" y="235753"/>
                    <a:pt x="1466335" y="230659"/>
                  </a:cubicBezTo>
                  <a:cubicBezTo>
                    <a:pt x="1480065" y="222421"/>
                    <a:pt x="1492477" y="211418"/>
                    <a:pt x="1507525" y="205946"/>
                  </a:cubicBezTo>
                  <a:cubicBezTo>
                    <a:pt x="1523222" y="200238"/>
                    <a:pt x="1540476" y="200454"/>
                    <a:pt x="1556952" y="197708"/>
                  </a:cubicBezTo>
                  <a:cubicBezTo>
                    <a:pt x="1573428" y="186724"/>
                    <a:pt x="1587594" y="171018"/>
                    <a:pt x="1606379" y="164756"/>
                  </a:cubicBezTo>
                  <a:lnTo>
                    <a:pt x="1655806" y="148281"/>
                  </a:lnTo>
                  <a:cubicBezTo>
                    <a:pt x="1695013" y="122142"/>
                    <a:pt x="1665112" y="138074"/>
                    <a:pt x="1713471" y="123567"/>
                  </a:cubicBezTo>
                  <a:cubicBezTo>
                    <a:pt x="1730105" y="118577"/>
                    <a:pt x="1745868" y="110498"/>
                    <a:pt x="1762898" y="107092"/>
                  </a:cubicBezTo>
                  <a:cubicBezTo>
                    <a:pt x="1821116" y="95448"/>
                    <a:pt x="1790805" y="103282"/>
                    <a:pt x="1853514" y="82378"/>
                  </a:cubicBezTo>
                  <a:cubicBezTo>
                    <a:pt x="1943642" y="52335"/>
                    <a:pt x="1807125" y="100249"/>
                    <a:pt x="1902941" y="57665"/>
                  </a:cubicBezTo>
                  <a:cubicBezTo>
                    <a:pt x="1918811" y="50612"/>
                    <a:pt x="1952368" y="41189"/>
                    <a:pt x="1952368" y="41189"/>
                  </a:cubicBezTo>
                  <a:cubicBezTo>
                    <a:pt x="2006904" y="4832"/>
                    <a:pt x="1984084" y="17093"/>
                    <a:pt x="2018271"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978565" y="3179831"/>
            <a:ext cx="3556923" cy="364330"/>
          </a:xfrm>
          <a:prstGeom prst="rect">
            <a:avLst/>
          </a:prstGeom>
          <a:solidFill>
            <a:srgbClr val="2C6A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pic>
        <p:nvPicPr>
          <p:cNvPr id="24" name="图片 2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796988" y="941393"/>
            <a:ext cx="3557286" cy="2238438"/>
          </a:xfrm>
          <a:prstGeom prst="rect">
            <a:avLst/>
          </a:prstGeom>
          <a:ln>
            <a:solidFill>
              <a:srgbClr val="1264AE"/>
            </a:solidFill>
          </a:ln>
        </p:spPr>
      </p:pic>
      <p:sp>
        <p:nvSpPr>
          <p:cNvPr id="17" name="文本框 16"/>
          <p:cNvSpPr txBox="1"/>
          <p:nvPr/>
        </p:nvSpPr>
        <p:spPr>
          <a:xfrm>
            <a:off x="1310728" y="3186824"/>
            <a:ext cx="2954655"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基于语义关节不同组织分割</a:t>
            </a:r>
          </a:p>
        </p:txBody>
      </p:sp>
      <p:sp>
        <p:nvSpPr>
          <p:cNvPr id="20" name="文本框 19"/>
          <p:cNvSpPr txBox="1"/>
          <p:nvPr/>
        </p:nvSpPr>
        <p:spPr>
          <a:xfrm>
            <a:off x="5688388" y="6006958"/>
            <a:ext cx="1890261" cy="369332"/>
          </a:xfrm>
          <a:prstGeom prst="rect">
            <a:avLst/>
          </a:prstGeom>
          <a:noFill/>
        </p:spPr>
        <p:txBody>
          <a:bodyPr wrap="none" rtlCol="0">
            <a:spAutoFit/>
          </a:bodyPr>
          <a:lstStyle/>
          <a:p>
            <a:r>
              <a:rPr lang="zh-CN" altLang="en-US" b="1" spc="100" dirty="0">
                <a:solidFill>
                  <a:schemeClr val="bg1"/>
                </a:solidFill>
                <a:latin typeface="微软雅黑" panose="020B0503020204020204" pitchFamily="34" charset="-122"/>
                <a:ea typeface="微软雅黑" panose="020B0503020204020204" pitchFamily="34" charset="-122"/>
              </a:rPr>
              <a:t>骨皮质损伤预警</a:t>
            </a:r>
          </a:p>
        </p:txBody>
      </p:sp>
      <p:sp>
        <p:nvSpPr>
          <p:cNvPr id="21" name="矩形 20"/>
          <p:cNvSpPr/>
          <p:nvPr/>
        </p:nvSpPr>
        <p:spPr>
          <a:xfrm>
            <a:off x="4797350" y="3186824"/>
            <a:ext cx="3556923" cy="364330"/>
          </a:xfrm>
          <a:prstGeom prst="rect">
            <a:avLst/>
          </a:prstGeom>
          <a:solidFill>
            <a:srgbClr val="2C6A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444732" y="3186824"/>
            <a:ext cx="2377574" cy="369332"/>
          </a:xfrm>
          <a:prstGeom prst="rect">
            <a:avLst/>
          </a:prstGeom>
          <a:noFill/>
        </p:spPr>
        <p:txBody>
          <a:bodyPr wrap="none" rtlCol="0">
            <a:spAutoFit/>
          </a:bodyPr>
          <a:lstStyle/>
          <a:p>
            <a:r>
              <a:rPr lang="zh-CN" altLang="en-US" b="1" spc="100" dirty="0">
                <a:solidFill>
                  <a:schemeClr val="bg1"/>
                </a:solidFill>
                <a:latin typeface="微软雅黑" panose="020B0503020204020204" pitchFamily="34" charset="-122"/>
                <a:ea typeface="微软雅黑" panose="020B0503020204020204" pitchFamily="34" charset="-122"/>
              </a:rPr>
              <a:t>诊断特征识别和提取</a:t>
            </a:r>
          </a:p>
        </p:txBody>
      </p:sp>
      <p:sp>
        <p:nvSpPr>
          <p:cNvPr id="22" name="矩形 21"/>
          <p:cNvSpPr/>
          <p:nvPr/>
        </p:nvSpPr>
        <p:spPr>
          <a:xfrm>
            <a:off x="978564" y="5995066"/>
            <a:ext cx="3556923" cy="364330"/>
          </a:xfrm>
          <a:prstGeom prst="rect">
            <a:avLst/>
          </a:prstGeom>
          <a:solidFill>
            <a:srgbClr val="2C6A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568238" y="5976480"/>
            <a:ext cx="2377574" cy="369332"/>
          </a:xfrm>
          <a:prstGeom prst="rect">
            <a:avLst/>
          </a:prstGeom>
          <a:noFill/>
        </p:spPr>
        <p:txBody>
          <a:bodyPr wrap="none" rtlCol="0">
            <a:spAutoFit/>
          </a:bodyPr>
          <a:lstStyle/>
          <a:p>
            <a:r>
              <a:rPr lang="zh-CN" altLang="en-US" b="1" spc="100" dirty="0">
                <a:solidFill>
                  <a:schemeClr val="bg1"/>
                </a:solidFill>
                <a:latin typeface="微软雅黑" panose="020B0503020204020204" pitchFamily="34" charset="-122"/>
                <a:ea typeface="微软雅黑" panose="020B0503020204020204" pitchFamily="34" charset="-122"/>
              </a:rPr>
              <a:t>声像图特征量化提取</a:t>
            </a:r>
          </a:p>
        </p:txBody>
      </p:sp>
      <p:grpSp>
        <p:nvGrpSpPr>
          <p:cNvPr id="4" name="组合 3"/>
          <p:cNvGrpSpPr/>
          <p:nvPr/>
        </p:nvGrpSpPr>
        <p:grpSpPr>
          <a:xfrm>
            <a:off x="979168" y="932100"/>
            <a:ext cx="3556319" cy="2238438"/>
            <a:chOff x="968535" y="932100"/>
            <a:chExt cx="3556319" cy="2238438"/>
          </a:xfrm>
        </p:grpSpPr>
        <p:sp>
          <p:nvSpPr>
            <p:cNvPr id="25" name="矩形 24"/>
            <p:cNvSpPr/>
            <p:nvPr/>
          </p:nvSpPr>
          <p:spPr>
            <a:xfrm>
              <a:off x="968535" y="932100"/>
              <a:ext cx="3556319" cy="2238438"/>
            </a:xfrm>
            <a:prstGeom prst="rect">
              <a:avLst/>
            </a:prstGeom>
            <a:noFill/>
            <a:ln w="9525">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AEEB4692-9B79-4974-B3CB-854A57923F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3" y="2238002"/>
              <a:ext cx="1858250" cy="868108"/>
            </a:xfrm>
            <a:prstGeom prst="rect">
              <a:avLst/>
            </a:prstGeom>
          </p:spPr>
        </p:pic>
        <p:pic>
          <p:nvPicPr>
            <p:cNvPr id="28" name="图片 1">
              <a:extLst>
                <a:ext uri="{FF2B5EF4-FFF2-40B4-BE49-F238E27FC236}">
                  <a16:creationId xmlns:a16="http://schemas.microsoft.com/office/drawing/2014/main" id="{14E8C4F6-0F8A-4EC0-86E3-07DF433F2F8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4899"/>
            <a:stretch/>
          </p:blipFill>
          <p:spPr bwMode="auto">
            <a:xfrm>
              <a:off x="1152812" y="1123704"/>
              <a:ext cx="727589" cy="671902"/>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35B95C0B-361A-4CA0-9054-C1995753B110}"/>
                </a:ext>
              </a:extLst>
            </p:cNvPr>
            <p:cNvPicPr>
              <a:picLocks noChangeAspect="1"/>
            </p:cNvPicPr>
            <p:nvPr/>
          </p:nvPicPr>
          <p:blipFill rotWithShape="1">
            <a:blip r:embed="rId7"/>
            <a:srcRect b="12006"/>
            <a:stretch/>
          </p:blipFill>
          <p:spPr>
            <a:xfrm>
              <a:off x="2246487" y="1129810"/>
              <a:ext cx="727376" cy="679345"/>
            </a:xfrm>
            <a:prstGeom prst="rect">
              <a:avLst/>
            </a:prstGeom>
          </p:spPr>
        </p:pic>
        <p:sp>
          <p:nvSpPr>
            <p:cNvPr id="30" name="右箭头 29"/>
            <p:cNvSpPr/>
            <p:nvPr/>
          </p:nvSpPr>
          <p:spPr>
            <a:xfrm rot="5400000">
              <a:off x="1404965" y="1906734"/>
              <a:ext cx="274281" cy="129978"/>
            </a:xfrm>
            <a:prstGeom prst="rightArrow">
              <a:avLst/>
            </a:prstGeom>
            <a:solidFill>
              <a:srgbClr val="0067C0"/>
            </a:solid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rot="16200000" flipV="1">
              <a:off x="2510233" y="1914971"/>
              <a:ext cx="274281" cy="129978"/>
            </a:xfrm>
            <a:prstGeom prst="rightArrow">
              <a:avLst/>
            </a:prstGeom>
            <a:solidFill>
              <a:srgbClr val="0067C0"/>
            </a:solid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C8BD146D-6A57-4D8F-AF59-CD028B570B02}"/>
                </a:ext>
              </a:extLst>
            </p:cNvPr>
            <p:cNvPicPr>
              <a:picLocks noChangeAspect="1"/>
            </p:cNvPicPr>
            <p:nvPr/>
          </p:nvPicPr>
          <p:blipFill rotWithShape="1">
            <a:blip r:embed="rId8"/>
            <a:srcRect b="15847"/>
            <a:stretch/>
          </p:blipFill>
          <p:spPr>
            <a:xfrm>
              <a:off x="3658162" y="964261"/>
              <a:ext cx="732677" cy="665546"/>
            </a:xfrm>
            <a:prstGeom prst="rect">
              <a:avLst/>
            </a:prstGeom>
          </p:spPr>
        </p:pic>
        <p:pic>
          <p:nvPicPr>
            <p:cNvPr id="44" name="图片 43">
              <a:extLst>
                <a:ext uri="{FF2B5EF4-FFF2-40B4-BE49-F238E27FC236}">
                  <a16:creationId xmlns:a16="http://schemas.microsoft.com/office/drawing/2014/main" id="{7E837AE9-6475-40F7-82A7-339522D53C9B}"/>
                </a:ext>
              </a:extLst>
            </p:cNvPr>
            <p:cNvPicPr>
              <a:picLocks noChangeAspect="1"/>
            </p:cNvPicPr>
            <p:nvPr/>
          </p:nvPicPr>
          <p:blipFill rotWithShape="1">
            <a:blip r:embed="rId9"/>
            <a:srcRect b="17376"/>
            <a:stretch/>
          </p:blipFill>
          <p:spPr>
            <a:xfrm>
              <a:off x="3669680" y="1707027"/>
              <a:ext cx="726953" cy="653459"/>
            </a:xfrm>
            <a:prstGeom prst="rect">
              <a:avLst/>
            </a:prstGeom>
          </p:spPr>
        </p:pic>
        <p:pic>
          <p:nvPicPr>
            <p:cNvPr id="45" name="图片 44">
              <a:extLst>
                <a:ext uri="{FF2B5EF4-FFF2-40B4-BE49-F238E27FC236}">
                  <a16:creationId xmlns:a16="http://schemas.microsoft.com/office/drawing/2014/main" id="{EF6D8EE4-3D15-4460-A4A2-177B9AA75128}"/>
                </a:ext>
              </a:extLst>
            </p:cNvPr>
            <p:cNvPicPr>
              <a:picLocks noChangeAspect="1"/>
            </p:cNvPicPr>
            <p:nvPr/>
          </p:nvPicPr>
          <p:blipFill rotWithShape="1">
            <a:blip r:embed="rId10"/>
            <a:srcRect b="15815"/>
            <a:stretch/>
          </p:blipFill>
          <p:spPr>
            <a:xfrm>
              <a:off x="3663886" y="2433293"/>
              <a:ext cx="732677" cy="665799"/>
            </a:xfrm>
            <a:prstGeom prst="rect">
              <a:avLst/>
            </a:prstGeom>
          </p:spPr>
        </p:pic>
        <p:sp>
          <p:nvSpPr>
            <p:cNvPr id="46" name="文本框 45"/>
            <p:cNvSpPr txBox="1"/>
            <p:nvPr/>
          </p:nvSpPr>
          <p:spPr>
            <a:xfrm>
              <a:off x="3743979" y="1390143"/>
              <a:ext cx="630384" cy="261610"/>
            </a:xfrm>
            <a:prstGeom prst="rect">
              <a:avLst/>
            </a:prstGeom>
            <a:noFill/>
          </p:spPr>
          <p:txBody>
            <a:bodyPr wrap="square" rtlCol="0">
              <a:spAutoFit/>
            </a:bodyPr>
            <a:lstStyle/>
            <a:p>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积 液</a:t>
              </a:r>
            </a:p>
          </p:txBody>
        </p:sp>
        <p:sp>
          <p:nvSpPr>
            <p:cNvPr id="47" name="文本框 46"/>
            <p:cNvSpPr txBox="1"/>
            <p:nvPr/>
          </p:nvSpPr>
          <p:spPr>
            <a:xfrm>
              <a:off x="3743979" y="2130017"/>
              <a:ext cx="630384" cy="261610"/>
            </a:xfrm>
            <a:prstGeom prst="rect">
              <a:avLst/>
            </a:prstGeom>
            <a:noFill/>
          </p:spPr>
          <p:txBody>
            <a:bodyPr wrap="square" rtlCol="0">
              <a:spAutoFit/>
            </a:bodyPr>
            <a:lstStyle/>
            <a:p>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滑 膜</a:t>
              </a:r>
            </a:p>
          </p:txBody>
        </p:sp>
        <p:sp>
          <p:nvSpPr>
            <p:cNvPr id="48" name="文本框 47"/>
            <p:cNvSpPr txBox="1"/>
            <p:nvPr/>
          </p:nvSpPr>
          <p:spPr>
            <a:xfrm>
              <a:off x="3743979" y="2901508"/>
              <a:ext cx="630384" cy="261610"/>
            </a:xfrm>
            <a:prstGeom prst="rect">
              <a:avLst/>
            </a:prstGeom>
            <a:noFill/>
          </p:spPr>
          <p:txBody>
            <a:bodyPr wrap="square" rtlCol="0">
              <a:spAutoFit/>
            </a:bodyPr>
            <a:lstStyle/>
            <a:p>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骨皮质</a:t>
              </a:r>
            </a:p>
          </p:txBody>
        </p:sp>
        <p:cxnSp>
          <p:nvCxnSpPr>
            <p:cNvPr id="49" name="直接箭头连接符 48"/>
            <p:cNvCxnSpPr>
              <a:stCxn id="29" idx="3"/>
              <a:endCxn id="45" idx="1"/>
            </p:cNvCxnSpPr>
            <p:nvPr/>
          </p:nvCxnSpPr>
          <p:spPr>
            <a:xfrm>
              <a:off x="2973863" y="1469483"/>
              <a:ext cx="690023" cy="1296710"/>
            </a:xfrm>
            <a:prstGeom prst="straightConnector1">
              <a:avLst/>
            </a:prstGeom>
            <a:ln w="15875">
              <a:solidFill>
                <a:srgbClr val="0067A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9" idx="3"/>
              <a:endCxn id="44" idx="1"/>
            </p:cNvCxnSpPr>
            <p:nvPr/>
          </p:nvCxnSpPr>
          <p:spPr>
            <a:xfrm>
              <a:off x="2973863" y="1469483"/>
              <a:ext cx="695817" cy="564274"/>
            </a:xfrm>
            <a:prstGeom prst="straightConnector1">
              <a:avLst/>
            </a:prstGeom>
            <a:ln w="15875">
              <a:solidFill>
                <a:srgbClr val="0067A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2973863" y="1439186"/>
              <a:ext cx="695817" cy="0"/>
            </a:xfrm>
            <a:prstGeom prst="straightConnector1">
              <a:avLst/>
            </a:prstGeom>
            <a:ln w="15875">
              <a:solidFill>
                <a:srgbClr val="0067AC"/>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4798295" y="3768002"/>
            <a:ext cx="3561907" cy="2230824"/>
            <a:chOff x="260464" y="2430027"/>
            <a:chExt cx="3561907" cy="2230824"/>
          </a:xfrm>
        </p:grpSpPr>
        <p:grpSp>
          <p:nvGrpSpPr>
            <p:cNvPr id="53" name="组合 52"/>
            <p:cNvGrpSpPr/>
            <p:nvPr/>
          </p:nvGrpSpPr>
          <p:grpSpPr>
            <a:xfrm>
              <a:off x="455566" y="2493807"/>
              <a:ext cx="3339621" cy="2141836"/>
              <a:chOff x="605835" y="2827836"/>
              <a:chExt cx="2686000" cy="1903783"/>
            </a:xfrm>
          </p:grpSpPr>
          <p:pic>
            <p:nvPicPr>
              <p:cNvPr id="55" name="图片 54">
                <a:extLst>
                  <a:ext uri="{FF2B5EF4-FFF2-40B4-BE49-F238E27FC236}">
                    <a16:creationId xmlns:a16="http://schemas.microsoft.com/office/drawing/2014/main" id="{425945FD-816C-4ED7-8914-68EF4CFB2F1D}"/>
                  </a:ext>
                </a:extLst>
              </p:cNvPr>
              <p:cNvPicPr preferRelativeResize="0">
                <a:picLocks/>
              </p:cNvPicPr>
              <p:nvPr/>
            </p:nvPicPr>
            <p:blipFill>
              <a:blip r:embed="rId11"/>
              <a:stretch>
                <a:fillRect/>
              </a:stretch>
            </p:blipFill>
            <p:spPr>
              <a:xfrm>
                <a:off x="1571127" y="2859676"/>
                <a:ext cx="756000" cy="806400"/>
              </a:xfrm>
              <a:prstGeom prst="rect">
                <a:avLst/>
              </a:prstGeom>
            </p:spPr>
          </p:pic>
          <p:sp>
            <p:nvSpPr>
              <p:cNvPr id="56" name="文本框 55">
                <a:extLst>
                  <a:ext uri="{FF2B5EF4-FFF2-40B4-BE49-F238E27FC236}">
                    <a16:creationId xmlns:a16="http://schemas.microsoft.com/office/drawing/2014/main" id="{3926C3F1-DBA3-488E-A876-286BA4133249}"/>
                  </a:ext>
                </a:extLst>
              </p:cNvPr>
              <p:cNvSpPr txBox="1"/>
              <p:nvPr/>
            </p:nvSpPr>
            <p:spPr>
              <a:xfrm>
                <a:off x="1587658" y="3457447"/>
                <a:ext cx="818256" cy="273569"/>
              </a:xfrm>
              <a:prstGeom prst="rect">
                <a:avLst/>
              </a:prstGeom>
              <a:noFill/>
            </p:spPr>
            <p:txBody>
              <a:bodyPr wrap="square" rtlCol="0">
                <a:spAutoFit/>
              </a:bodyPr>
              <a:lstStyle/>
              <a:p>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图像分割</a:t>
                </a:r>
              </a:p>
            </p:txBody>
          </p:sp>
          <p:pic>
            <p:nvPicPr>
              <p:cNvPr id="57" name="图片 56">
                <a:extLst>
                  <a:ext uri="{FF2B5EF4-FFF2-40B4-BE49-F238E27FC236}">
                    <a16:creationId xmlns:a16="http://schemas.microsoft.com/office/drawing/2014/main" id="{D0FBB250-3072-4B18-BC01-C94F2E36A4B3}"/>
                  </a:ext>
                </a:extLst>
              </p:cNvPr>
              <p:cNvPicPr>
                <a:picLocks noChangeAspect="1"/>
              </p:cNvPicPr>
              <p:nvPr/>
            </p:nvPicPr>
            <p:blipFill>
              <a:blip r:embed="rId12"/>
              <a:stretch>
                <a:fillRect/>
              </a:stretch>
            </p:blipFill>
            <p:spPr>
              <a:xfrm>
                <a:off x="2624050" y="2831791"/>
                <a:ext cx="417707" cy="364862"/>
              </a:xfrm>
              <a:prstGeom prst="rect">
                <a:avLst/>
              </a:prstGeom>
            </p:spPr>
          </p:pic>
          <p:pic>
            <p:nvPicPr>
              <p:cNvPr id="58" name="图片 57">
                <a:extLst>
                  <a:ext uri="{FF2B5EF4-FFF2-40B4-BE49-F238E27FC236}">
                    <a16:creationId xmlns:a16="http://schemas.microsoft.com/office/drawing/2014/main" id="{AF12E637-8529-40AC-A35C-1EA5D29967E7}"/>
                  </a:ext>
                </a:extLst>
              </p:cNvPr>
              <p:cNvPicPr>
                <a:picLocks noChangeAspect="1"/>
              </p:cNvPicPr>
              <p:nvPr/>
            </p:nvPicPr>
            <p:blipFill>
              <a:blip r:embed="rId13"/>
              <a:stretch>
                <a:fillRect/>
              </a:stretch>
            </p:blipFill>
            <p:spPr>
              <a:xfrm>
                <a:off x="2606945" y="3135879"/>
                <a:ext cx="411060" cy="364862"/>
              </a:xfrm>
              <a:prstGeom prst="rect">
                <a:avLst/>
              </a:prstGeom>
            </p:spPr>
          </p:pic>
          <p:sp>
            <p:nvSpPr>
              <p:cNvPr id="59" name="文本框 58">
                <a:extLst>
                  <a:ext uri="{FF2B5EF4-FFF2-40B4-BE49-F238E27FC236}">
                    <a16:creationId xmlns:a16="http://schemas.microsoft.com/office/drawing/2014/main" id="{87166EFE-5791-41C7-BA5B-0A09CD9CAB34}"/>
                  </a:ext>
                </a:extLst>
              </p:cNvPr>
              <p:cNvSpPr txBox="1"/>
              <p:nvPr/>
            </p:nvSpPr>
            <p:spPr>
              <a:xfrm>
                <a:off x="2466952" y="3489849"/>
                <a:ext cx="824883" cy="273569"/>
              </a:xfrm>
              <a:prstGeom prst="rect">
                <a:avLst/>
              </a:prstGeom>
              <a:noFill/>
            </p:spPr>
            <p:txBody>
              <a:bodyPr wrap="squar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特征提取</a:t>
                </a:r>
              </a:p>
            </p:txBody>
          </p:sp>
          <p:graphicFrame>
            <p:nvGraphicFramePr>
              <p:cNvPr id="60" name="对象 59">
                <a:extLst>
                  <a:ext uri="{FF2B5EF4-FFF2-40B4-BE49-F238E27FC236}">
                    <a16:creationId xmlns:a16="http://schemas.microsoft.com/office/drawing/2014/main" id="{8121EBDA-ECE6-4A00-82C5-EB033EA5F2F3}"/>
                  </a:ext>
                </a:extLst>
              </p:cNvPr>
              <p:cNvGraphicFramePr>
                <a:graphicFrameLocks noChangeAspect="1"/>
              </p:cNvGraphicFramePr>
              <p:nvPr>
                <p:extLst>
                  <p:ext uri="{D42A27DB-BD31-4B8C-83A1-F6EECF244321}">
                    <p14:modId xmlns:p14="http://schemas.microsoft.com/office/powerpoint/2010/main" val="3951012720"/>
                  </p:ext>
                </p:extLst>
              </p:nvPr>
            </p:nvGraphicFramePr>
            <p:xfrm>
              <a:off x="2463995" y="3879745"/>
              <a:ext cx="726359" cy="781599"/>
            </p:xfrm>
            <a:graphic>
              <a:graphicData uri="http://schemas.openxmlformats.org/presentationml/2006/ole">
                <mc:AlternateContent xmlns:mc="http://schemas.openxmlformats.org/markup-compatibility/2006">
                  <mc:Choice xmlns:v="urn:schemas-microsoft-com:vml" Requires="v">
                    <p:oleObj spid="_x0000_s7292" name="图片" r:id="rId14" imgW="498150" imgH="483618" progId="StaticDib">
                      <p:embed/>
                    </p:oleObj>
                  </mc:Choice>
                  <mc:Fallback>
                    <p:oleObj name="图片" r:id="rId14" imgW="498150" imgH="483618" progId="StaticDib">
                      <p:embed/>
                      <p:pic>
                        <p:nvPicPr>
                          <p:cNvPr id="0" name=""/>
                          <p:cNvPicPr/>
                          <p:nvPr/>
                        </p:nvPicPr>
                        <p:blipFill>
                          <a:blip r:embed="rId15"/>
                          <a:stretch>
                            <a:fillRect/>
                          </a:stretch>
                        </p:blipFill>
                        <p:spPr>
                          <a:xfrm>
                            <a:off x="2463995" y="3879745"/>
                            <a:ext cx="726359" cy="781599"/>
                          </a:xfrm>
                          <a:prstGeom prst="rect">
                            <a:avLst/>
                          </a:prstGeom>
                        </p:spPr>
                      </p:pic>
                    </p:oleObj>
                  </mc:Fallback>
                </mc:AlternateContent>
              </a:graphicData>
            </a:graphic>
          </p:graphicFrame>
          <p:sp>
            <p:nvSpPr>
              <p:cNvPr id="61" name="文本框 60">
                <a:extLst>
                  <a:ext uri="{FF2B5EF4-FFF2-40B4-BE49-F238E27FC236}">
                    <a16:creationId xmlns:a16="http://schemas.microsoft.com/office/drawing/2014/main" id="{3926C3F1-DBA3-488E-A876-286BA4133249}"/>
                  </a:ext>
                </a:extLst>
              </p:cNvPr>
              <p:cNvSpPr txBox="1"/>
              <p:nvPr/>
            </p:nvSpPr>
            <p:spPr>
              <a:xfrm>
                <a:off x="2438238" y="4436396"/>
                <a:ext cx="818256" cy="273569"/>
              </a:xfrm>
              <a:prstGeom prst="rect">
                <a:avLst/>
              </a:prstGeom>
              <a:noFill/>
            </p:spPr>
            <p:txBody>
              <a:bodyPr wrap="square" rtlCol="0">
                <a:spAutoFit/>
              </a:bodyPr>
              <a:lstStyle/>
              <a:p>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先验知识</a:t>
                </a:r>
              </a:p>
            </p:txBody>
          </p:sp>
          <p:pic>
            <p:nvPicPr>
              <p:cNvPr id="62" name="图片 61">
                <a:extLst>
                  <a:ext uri="{FF2B5EF4-FFF2-40B4-BE49-F238E27FC236}">
                    <a16:creationId xmlns:a16="http://schemas.microsoft.com/office/drawing/2014/main" id="{CC53E8E3-ECD3-45FF-A3D7-635182CD0B0D}"/>
                  </a:ext>
                </a:extLst>
              </p:cNvPr>
              <p:cNvPicPr>
                <a:picLocks noChangeAspect="1"/>
              </p:cNvPicPr>
              <p:nvPr/>
            </p:nvPicPr>
            <p:blipFill>
              <a:blip r:embed="rId16"/>
              <a:stretch>
                <a:fillRect/>
              </a:stretch>
            </p:blipFill>
            <p:spPr>
              <a:xfrm>
                <a:off x="1575496" y="3806883"/>
                <a:ext cx="558375" cy="690619"/>
              </a:xfrm>
              <a:prstGeom prst="rect">
                <a:avLst/>
              </a:prstGeom>
            </p:spPr>
          </p:pic>
          <p:pic>
            <p:nvPicPr>
              <p:cNvPr id="63" name="图片 62">
                <a:extLst>
                  <a:ext uri="{FF2B5EF4-FFF2-40B4-BE49-F238E27FC236}">
                    <a16:creationId xmlns:a16="http://schemas.microsoft.com/office/drawing/2014/main" id="{D20B6F05-BED9-4BAA-A60C-29363CD679D9}"/>
                  </a:ext>
                </a:extLst>
              </p:cNvPr>
              <p:cNvPicPr preferRelativeResize="0">
                <a:picLocks/>
              </p:cNvPicPr>
              <p:nvPr/>
            </p:nvPicPr>
            <p:blipFill rotWithShape="1">
              <a:blip r:embed="rId17"/>
              <a:srcRect b="31248"/>
              <a:stretch/>
            </p:blipFill>
            <p:spPr>
              <a:xfrm>
                <a:off x="611637" y="2827836"/>
                <a:ext cx="756000" cy="806400"/>
              </a:xfrm>
              <a:prstGeom prst="rect">
                <a:avLst/>
              </a:prstGeom>
            </p:spPr>
          </p:pic>
          <p:sp>
            <p:nvSpPr>
              <p:cNvPr id="64" name="文本框 63">
                <a:extLst>
                  <a:ext uri="{FF2B5EF4-FFF2-40B4-BE49-F238E27FC236}">
                    <a16:creationId xmlns:a16="http://schemas.microsoft.com/office/drawing/2014/main" id="{3926C3F1-DBA3-488E-A876-286BA4133249}"/>
                  </a:ext>
                </a:extLst>
              </p:cNvPr>
              <p:cNvSpPr txBox="1"/>
              <p:nvPr/>
            </p:nvSpPr>
            <p:spPr>
              <a:xfrm>
                <a:off x="633181" y="3417776"/>
                <a:ext cx="818256" cy="273569"/>
              </a:xfrm>
              <a:prstGeom prst="rect">
                <a:avLst/>
              </a:prstGeom>
              <a:noFill/>
            </p:spPr>
            <p:txBody>
              <a:bodyPr wrap="square" rtlCol="0">
                <a:spAutoFit/>
              </a:bodyPr>
              <a:lstStyle/>
              <a:p>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输入图像</a:t>
                </a:r>
              </a:p>
            </p:txBody>
          </p:sp>
          <p:sp>
            <p:nvSpPr>
              <p:cNvPr id="65" name="右箭头 64"/>
              <p:cNvSpPr/>
              <p:nvPr/>
            </p:nvSpPr>
            <p:spPr>
              <a:xfrm>
                <a:off x="1375919" y="3142065"/>
                <a:ext cx="102176" cy="12616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a:off x="2327698" y="3142501"/>
                <a:ext cx="102176" cy="12616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8160000">
                <a:off x="2276610" y="3599572"/>
                <a:ext cx="102176" cy="144000"/>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B4F96B2C-60E4-4070-AAC9-D5D5550CB708}"/>
                  </a:ext>
                </a:extLst>
              </p:cNvPr>
              <p:cNvSpPr txBox="1"/>
              <p:nvPr/>
            </p:nvSpPr>
            <p:spPr>
              <a:xfrm>
                <a:off x="1523995" y="4458050"/>
                <a:ext cx="854378" cy="273569"/>
              </a:xfrm>
              <a:prstGeom prst="rect">
                <a:avLst/>
              </a:prstGeom>
              <a:noFill/>
            </p:spPr>
            <p:txBody>
              <a:bodyPr wrap="squar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可信分类</a:t>
                </a:r>
              </a:p>
            </p:txBody>
          </p:sp>
          <p:pic>
            <p:nvPicPr>
              <p:cNvPr id="69" name="图片 68">
                <a:extLst>
                  <a:ext uri="{FF2B5EF4-FFF2-40B4-BE49-F238E27FC236}">
                    <a16:creationId xmlns:a16="http://schemas.microsoft.com/office/drawing/2014/main" id="{74AD6E12-D4D1-4B85-8DC2-C9AFBAC4F6E5}"/>
                  </a:ext>
                </a:extLst>
              </p:cNvPr>
              <p:cNvPicPr>
                <a:picLocks noChangeAspect="1"/>
              </p:cNvPicPr>
              <p:nvPr/>
            </p:nvPicPr>
            <p:blipFill>
              <a:blip r:embed="rId18"/>
              <a:stretch>
                <a:fillRect/>
              </a:stretch>
            </p:blipFill>
            <p:spPr>
              <a:xfrm>
                <a:off x="605835" y="3857152"/>
                <a:ext cx="749164" cy="790057"/>
              </a:xfrm>
              <a:prstGeom prst="rect">
                <a:avLst/>
              </a:prstGeom>
            </p:spPr>
          </p:pic>
          <p:sp>
            <p:nvSpPr>
              <p:cNvPr id="70" name="文本框 69">
                <a:extLst>
                  <a:ext uri="{FF2B5EF4-FFF2-40B4-BE49-F238E27FC236}">
                    <a16:creationId xmlns:a16="http://schemas.microsoft.com/office/drawing/2014/main" id="{5A4B2B2A-C60D-449F-A2B5-C006F098B9BD}"/>
                  </a:ext>
                </a:extLst>
              </p:cNvPr>
              <p:cNvSpPr txBox="1"/>
              <p:nvPr/>
            </p:nvSpPr>
            <p:spPr>
              <a:xfrm>
                <a:off x="627228" y="4374396"/>
                <a:ext cx="799513" cy="273569"/>
              </a:xfrm>
              <a:prstGeom prst="rect">
                <a:avLst/>
              </a:prstGeom>
              <a:noFill/>
            </p:spPr>
            <p:txBody>
              <a:bodyPr wrap="square" rtlCol="0">
                <a:spAutoFit/>
              </a:bodyPr>
              <a:lstStyle/>
              <a:p>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预警输出</a:t>
                </a:r>
              </a:p>
            </p:txBody>
          </p:sp>
          <p:sp>
            <p:nvSpPr>
              <p:cNvPr id="71" name="右箭头 70"/>
              <p:cNvSpPr/>
              <p:nvPr/>
            </p:nvSpPr>
            <p:spPr>
              <a:xfrm flipH="1">
                <a:off x="2266194" y="4070612"/>
                <a:ext cx="102176" cy="12616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右箭头 71"/>
              <p:cNvSpPr/>
              <p:nvPr/>
            </p:nvSpPr>
            <p:spPr>
              <a:xfrm flipH="1">
                <a:off x="1363517" y="4091204"/>
                <a:ext cx="102176" cy="126168"/>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p:cNvSpPr/>
            <p:nvPr/>
          </p:nvSpPr>
          <p:spPr>
            <a:xfrm>
              <a:off x="260464" y="2430027"/>
              <a:ext cx="3561907" cy="2230824"/>
            </a:xfrm>
            <a:prstGeom prst="rect">
              <a:avLst/>
            </a:prstGeom>
            <a:noFill/>
            <a:ln w="9525">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002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s.csdn.net/p?https://mmbiz.qpic.cn/mmbiz_png/VBcD02jFhgkEt29ibs8gRQotIqjThpJamuuIeQItwib6BGlR2nvwvcvGoA98dCso6xO4VhvlENScW7uicby8t2lgQ/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447111"/>
            <a:ext cx="3527394" cy="2232016"/>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工作基础</a:t>
            </a:r>
          </a:p>
        </p:txBody>
      </p:sp>
      <p:sp>
        <p:nvSpPr>
          <p:cNvPr id="5" name="矩形 4"/>
          <p:cNvSpPr/>
          <p:nvPr/>
        </p:nvSpPr>
        <p:spPr>
          <a:xfrm>
            <a:off x="556623" y="930199"/>
            <a:ext cx="7882511" cy="369332"/>
          </a:xfrm>
          <a:prstGeom prst="rect">
            <a:avLst/>
          </a:prstGeom>
          <a:ln>
            <a:solidFill>
              <a:srgbClr val="1264AE"/>
            </a:solidFill>
          </a:ln>
        </p:spPr>
        <p:txBody>
          <a:bodyPr wrap="square">
            <a:spAutoFit/>
          </a:bodyPr>
          <a:lstStyle/>
          <a:p>
            <a:pPr algn="r"/>
            <a:r>
              <a:rPr lang="zh-CN" altLang="en-US"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北大知识</a:t>
            </a:r>
            <a:r>
              <a:rPr lang="zh-CN" altLang="en-US"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图谱团队于信息检索领域的顶级学术会议SIGIR和COLING中，多次折桂</a:t>
            </a:r>
          </a:p>
        </p:txBody>
      </p:sp>
      <p:sp>
        <p:nvSpPr>
          <p:cNvPr id="3" name="矩形 2"/>
          <p:cNvSpPr/>
          <p:nvPr/>
        </p:nvSpPr>
        <p:spPr>
          <a:xfrm>
            <a:off x="5093698" y="5606578"/>
            <a:ext cx="3236784" cy="307777"/>
          </a:xfrm>
          <a:prstGeom prst="rect">
            <a:avLst/>
          </a:prstGeom>
        </p:spPr>
        <p:txBody>
          <a:bodyPr wrap="none">
            <a:spAutoFit/>
          </a:bodyPr>
          <a:lstStyle/>
          <a:p>
            <a:r>
              <a:rPr lang="zh-CN" altLang="en-US" sz="1400" b="1" dirty="0">
                <a:solidFill>
                  <a:srgbClr val="2C6AB6"/>
                </a:solidFill>
                <a:latin typeface="微软雅黑" panose="020B0503020204020204" pitchFamily="34" charset="-122"/>
                <a:ea typeface="微软雅黑" panose="020B0503020204020204" pitchFamily="34" charset="-122"/>
              </a:rPr>
              <a:t>用于问答排序的知识感知神经网络模型</a:t>
            </a:r>
          </a:p>
        </p:txBody>
      </p:sp>
      <p:sp>
        <p:nvSpPr>
          <p:cNvPr id="6" name="矩形 5"/>
          <p:cNvSpPr/>
          <p:nvPr/>
        </p:nvSpPr>
        <p:spPr>
          <a:xfrm>
            <a:off x="556623" y="3769144"/>
            <a:ext cx="4045391" cy="1987852"/>
          </a:xfrm>
          <a:prstGeom prst="rect">
            <a:avLst/>
          </a:prstGeom>
        </p:spPr>
        <p:txBody>
          <a:bodyPr wrap="square">
            <a:spAutoFit/>
          </a:bodyPr>
          <a:lstStyle/>
          <a:p>
            <a:pPr>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入选 </a:t>
            </a:r>
            <a:r>
              <a:rPr lang="en-US" altLang="zh-CN" b="1" dirty="0">
                <a:solidFill>
                  <a:srgbClr val="2C6AB6"/>
                </a:solidFill>
                <a:latin typeface="微软雅黑" panose="020B0503020204020204" pitchFamily="34" charset="-122"/>
                <a:ea typeface="微软雅黑" panose="020B0503020204020204" pitchFamily="34" charset="-122"/>
              </a:rPr>
              <a:t>SIGIR 2018</a:t>
            </a:r>
          </a:p>
          <a:p>
            <a:pPr>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（沈颖，第一作者）</a:t>
            </a:r>
            <a:endParaRPr lang="en-US" altLang="zh-CN" b="1" dirty="0">
              <a:solidFill>
                <a:srgbClr val="2C6AB6"/>
              </a:solidFill>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Knowledge-aware Attentive Neural Network for Ranking Question Answer Pairs</a:t>
            </a:r>
          </a:p>
        </p:txBody>
      </p:sp>
      <p:sp>
        <p:nvSpPr>
          <p:cNvPr id="7" name="矩形 6"/>
          <p:cNvSpPr/>
          <p:nvPr/>
        </p:nvSpPr>
        <p:spPr>
          <a:xfrm>
            <a:off x="512825" y="1536673"/>
            <a:ext cx="4335400" cy="1947071"/>
          </a:xfrm>
          <a:prstGeom prst="rect">
            <a:avLst/>
          </a:prstGeom>
        </p:spPr>
        <p:txBody>
          <a:bodyPr wrap="square">
            <a:spAutoFit/>
          </a:bodyPr>
          <a:lstStyle/>
          <a:p>
            <a:pPr>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入选 </a:t>
            </a:r>
            <a:r>
              <a:rPr lang="en-US" altLang="zh-CN" b="1" dirty="0">
                <a:solidFill>
                  <a:srgbClr val="2C6AB6"/>
                </a:solidFill>
                <a:latin typeface="微软雅黑" panose="020B0503020204020204" pitchFamily="34" charset="-122"/>
                <a:ea typeface="微软雅黑" panose="020B0503020204020204" pitchFamily="34" charset="-122"/>
              </a:rPr>
              <a:t>COLING 2018</a:t>
            </a:r>
          </a:p>
          <a:p>
            <a:pPr>
              <a:lnSpc>
                <a:spcPct val="150000"/>
              </a:lnSpc>
            </a:pPr>
            <a:r>
              <a:rPr lang="zh-CN" altLang="en-US" b="1" dirty="0">
                <a:solidFill>
                  <a:srgbClr val="2C6AB6"/>
                </a:solidFill>
                <a:latin typeface="微软雅黑" panose="020B0503020204020204" pitchFamily="34" charset="-122"/>
                <a:ea typeface="微软雅黑" panose="020B0503020204020204" pitchFamily="34" charset="-122"/>
              </a:rPr>
              <a:t>（雷凯，第一作者）</a:t>
            </a:r>
            <a:endParaRPr lang="en-US" altLang="zh-CN" b="1" dirty="0">
              <a:solidFill>
                <a:srgbClr val="2C6AB6"/>
              </a:solidFill>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Cooperative </a:t>
            </a:r>
            <a:r>
              <a:rPr lang="en-US" altLang="zh-CN" sz="1600" b="1" dirty="0" err="1">
                <a:latin typeface="微软雅黑" panose="020B0503020204020204" pitchFamily="34" charset="-122"/>
                <a:ea typeface="微软雅黑" panose="020B0503020204020204" pitchFamily="34" charset="-122"/>
              </a:rPr>
              <a:t>Denoising</a:t>
            </a:r>
            <a:r>
              <a:rPr lang="en-US" altLang="zh-CN" sz="1600" b="1" dirty="0">
                <a:latin typeface="微软雅黑" panose="020B0503020204020204" pitchFamily="34" charset="-122"/>
                <a:ea typeface="微软雅黑" panose="020B0503020204020204" pitchFamily="34" charset="-122"/>
              </a:rPr>
              <a:t> for Distantly Supervised Relation Extraction</a:t>
            </a:r>
          </a:p>
          <a:p>
            <a:pPr>
              <a:lnSpc>
                <a:spcPct val="150000"/>
              </a:lnSpc>
            </a:pPr>
            <a:r>
              <a:rPr lang="en-US" altLang="zh-CN" sz="1400" b="1" dirty="0">
                <a:latin typeface="微软雅黑" panose="020B0503020204020204" pitchFamily="34" charset="-122"/>
                <a:ea typeface="微软雅黑" panose="020B0503020204020204" pitchFamily="34" charset="-122"/>
              </a:rPr>
              <a:t>    </a:t>
            </a:r>
            <a:endParaRPr lang="zh-CN" altLang="en-US" sz="1400" b="1" dirty="0">
              <a:latin typeface="微软雅黑" panose="020B0503020204020204" pitchFamily="34" charset="-122"/>
              <a:ea typeface="微软雅黑" panose="020B0503020204020204" pitchFamily="34" charset="-122"/>
            </a:endParaRPr>
          </a:p>
        </p:txBody>
      </p:sp>
      <p:pic>
        <p:nvPicPr>
          <p:cNvPr id="6148" name="Picture 4" descr="https://ss.csdn.net/p?https://mmbiz.qpic.cn/mmbiz_png/VBcD02jFhgkEt29ibs8gRQotIqjThpJamwlbib4o3LWtRdepUZemwYV34ygFHu2h5qGibmIREribDwGkSn8exdMs8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1476372"/>
            <a:ext cx="3833244" cy="16521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935507" y="3092274"/>
            <a:ext cx="1441420" cy="307777"/>
          </a:xfrm>
          <a:prstGeom prst="rect">
            <a:avLst/>
          </a:prstGeom>
        </p:spPr>
        <p:txBody>
          <a:bodyPr wrap="none">
            <a:spAutoFit/>
          </a:bodyPr>
          <a:lstStyle/>
          <a:p>
            <a:r>
              <a:rPr lang="zh-CN" altLang="en-US" sz="1400" b="1" dirty="0">
                <a:solidFill>
                  <a:srgbClr val="2C6AB6"/>
                </a:solidFill>
                <a:latin typeface="微软雅黑" panose="020B0503020204020204" pitchFamily="34" charset="-122"/>
                <a:ea typeface="微软雅黑" panose="020B0503020204020204" pitchFamily="34" charset="-122"/>
              </a:rPr>
              <a:t>协同消噪的模型</a:t>
            </a:r>
          </a:p>
        </p:txBody>
      </p:sp>
      <p:sp>
        <p:nvSpPr>
          <p:cNvPr id="8" name="矩形 7"/>
          <p:cNvSpPr/>
          <p:nvPr/>
        </p:nvSpPr>
        <p:spPr>
          <a:xfrm>
            <a:off x="496242" y="1377776"/>
            <a:ext cx="8185227" cy="2069335"/>
          </a:xfrm>
          <a:prstGeom prst="rect">
            <a:avLst/>
          </a:prstGeom>
          <a:noFill/>
          <a:ln w="9525">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96241" y="3528451"/>
            <a:ext cx="8185227" cy="2469239"/>
          </a:xfrm>
          <a:prstGeom prst="rect">
            <a:avLst/>
          </a:prstGeom>
          <a:noFill/>
          <a:ln w="9525">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828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143877" y="3456626"/>
            <a:ext cx="1236773" cy="1009708"/>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大括号 5"/>
          <p:cNvSpPr/>
          <p:nvPr/>
        </p:nvSpPr>
        <p:spPr>
          <a:xfrm rot="16200000">
            <a:off x="2896006" y="688111"/>
            <a:ext cx="360000" cy="1989334"/>
          </a:xfrm>
          <a:prstGeom prst="rightBrace">
            <a:avLst>
              <a:gd name="adj1" fmla="val 54099"/>
              <a:gd name="adj2" fmla="val 50417"/>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7"/>
          <p:cNvSpPr>
            <a:spLocks noChangeArrowheads="1"/>
          </p:cNvSpPr>
          <p:nvPr/>
        </p:nvSpPr>
        <p:spPr bwMode="auto">
          <a:xfrm>
            <a:off x="422339" y="1290106"/>
            <a:ext cx="34109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临床诊疗难点</a:t>
            </a:r>
          </a:p>
        </p:txBody>
      </p:sp>
      <p:sp>
        <p:nvSpPr>
          <p:cNvPr id="16" name="矩形 7"/>
          <p:cNvSpPr>
            <a:spLocks noChangeArrowheads="1"/>
          </p:cNvSpPr>
          <p:nvPr/>
        </p:nvSpPr>
        <p:spPr bwMode="auto">
          <a:xfrm>
            <a:off x="427067" y="3885026"/>
            <a:ext cx="33156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超声的作用</a:t>
            </a:r>
          </a:p>
        </p:txBody>
      </p:sp>
      <p:sp>
        <p:nvSpPr>
          <p:cNvPr id="26" name="文本框 25"/>
          <p:cNvSpPr txBox="1"/>
          <p:nvPr/>
        </p:nvSpPr>
        <p:spPr>
          <a:xfrm>
            <a:off x="6419920" y="258068"/>
            <a:ext cx="2749471" cy="400110"/>
          </a:xfrm>
          <a:prstGeom prst="rect">
            <a:avLst/>
          </a:prstGeom>
          <a:noFill/>
        </p:spPr>
        <p:txBody>
          <a:bodyPr wrap="none" rtlCol="0">
            <a:spAutoFit/>
          </a:bodyPr>
          <a:lstStyle/>
          <a:p>
            <a:r>
              <a:rPr lang="zh-CN" altLang="en-US" sz="2000"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超声作用</a:t>
            </a:r>
            <a:r>
              <a:rPr lang="zh-CN" altLang="en-US" sz="2000" dirty="0">
                <a:solidFill>
                  <a:srgbClr val="002FA7"/>
                </a:solidFill>
                <a:latin typeface="微软雅黑" panose="020B0503020204020204" pitchFamily="34" charset="-122"/>
                <a:ea typeface="微软雅黑" panose="020B0503020204020204" pitchFamily="34" charset="-122"/>
              </a:rPr>
              <a:t>日益得到重视</a:t>
            </a:r>
            <a:endParaRPr lang="en-US" altLang="zh-CN" sz="2000" dirty="0">
              <a:solidFill>
                <a:srgbClr val="002FA7"/>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11" y="1865854"/>
            <a:ext cx="1803043" cy="1191785"/>
          </a:xfrm>
          <a:prstGeom prst="rect">
            <a:avLst/>
          </a:prstGeom>
          <a:noFill/>
          <a:ln w="12700">
            <a:noFill/>
            <a:miter lim="800000"/>
            <a:headEnd/>
            <a:tailEnd/>
          </a:ln>
        </p:spPr>
      </p:pic>
      <p:pic>
        <p:nvPicPr>
          <p:cNvPr id="37"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5029" y="1885616"/>
            <a:ext cx="1812620" cy="118226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299568" y="1117189"/>
            <a:ext cx="1672253" cy="461665"/>
          </a:xfrm>
          <a:prstGeom prst="rect">
            <a:avLst/>
          </a:prstGeom>
          <a:noFill/>
        </p:spPr>
        <p:txBody>
          <a:bodyPr wrap="none" rtlCol="0">
            <a:spAutoFit/>
          </a:bodyPr>
          <a:lstStyle/>
          <a:p>
            <a:r>
              <a:rPr lang="zh-CN" altLang="en-US" sz="2400"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治疗目标</a:t>
            </a:r>
          </a:p>
        </p:txBody>
      </p:sp>
      <p:sp>
        <p:nvSpPr>
          <p:cNvPr id="45" name="矩形 44"/>
          <p:cNvSpPr/>
          <p:nvPr/>
        </p:nvSpPr>
        <p:spPr>
          <a:xfrm>
            <a:off x="4266924" y="6519446"/>
            <a:ext cx="4830168" cy="307777"/>
          </a:xfrm>
          <a:prstGeom prst="rect">
            <a:avLst/>
          </a:prstGeom>
        </p:spPr>
        <p:txBody>
          <a:bodyPr wrap="none">
            <a:spAutoFit/>
          </a:bodyPr>
          <a:lstStyle/>
          <a:p>
            <a:pPr algn="r"/>
            <a:r>
              <a:rPr lang="en-US" altLang="zh-CN" sz="1400" b="1" dirty="0">
                <a:solidFill>
                  <a:srgbClr val="0067AC"/>
                </a:solidFill>
                <a:latin typeface="微软雅黑" panose="020B0503020204020204" pitchFamily="34" charset="-122"/>
                <a:ea typeface="微软雅黑" panose="020B0503020204020204" pitchFamily="34" charset="-122"/>
              </a:rPr>
              <a:t>Lancet 2017:2338–48;  Ann Rheum Dis 2013:804–14</a:t>
            </a:r>
            <a:endParaRPr lang="zh-CN" altLang="en-US" sz="1400" dirty="0">
              <a:solidFill>
                <a:srgbClr val="0067AC"/>
              </a:solidFill>
              <a:latin typeface="微软雅黑" panose="020B0503020204020204" pitchFamily="34" charset="-122"/>
              <a:ea typeface="微软雅黑" panose="020B0503020204020204" pitchFamily="34" charset="-122"/>
            </a:endParaRPr>
          </a:p>
        </p:txBody>
      </p:sp>
      <p:sp>
        <p:nvSpPr>
          <p:cNvPr id="49" name="椭圆 48"/>
          <p:cNvSpPr/>
          <p:nvPr/>
        </p:nvSpPr>
        <p:spPr>
          <a:xfrm>
            <a:off x="1797199" y="1754628"/>
            <a:ext cx="581030" cy="241328"/>
          </a:xfrm>
          <a:prstGeom prst="ellipse">
            <a:avLst/>
          </a:prstGeom>
          <a:solidFill>
            <a:schemeClr val="bg1">
              <a:lumMod val="95000"/>
            </a:schemeClr>
          </a:solidFill>
          <a:ln w="19050" cap="flat" cmpd="sng" algn="ctr">
            <a:solidFill>
              <a:srgbClr val="0067AC"/>
            </a:solidFill>
            <a:prstDash val="solid"/>
          </a:ln>
          <a:effectLst>
            <a:outerShdw blurRad="368300" dist="101600" dir="10800000" algn="r" rotWithShape="0">
              <a:prstClr val="black">
                <a:alpha val="40000"/>
              </a:prstClr>
            </a:outerShdw>
          </a:effectLst>
        </p:spPr>
        <p:txBody>
          <a:bodyPr lIns="51435" tIns="25718" rIns="51435" bIns="25718" rtlCol="0" anchor="ctr"/>
          <a:lstStyle/>
          <a:p>
            <a:pPr algn="ctr" defTabSz="342892">
              <a:defRPr/>
            </a:pPr>
            <a:r>
              <a:rPr lang="en-US" altLang="zh-CN" sz="1600" b="1" kern="0" dirty="0">
                <a:solidFill>
                  <a:srgbClr val="0067AC"/>
                </a:solidFill>
                <a:latin typeface="Century Gothic"/>
                <a:ea typeface="微软雅黑" panose="020B0503020204020204" pitchFamily="34" charset="-122"/>
              </a:rPr>
              <a:t>No</a:t>
            </a:r>
            <a:endParaRPr lang="zh-CN" altLang="en-US" sz="1600" b="1" kern="0" dirty="0">
              <a:solidFill>
                <a:srgbClr val="0067AC"/>
              </a:solidFill>
              <a:latin typeface="Century Gothic"/>
              <a:ea typeface="微软雅黑" panose="020B0503020204020204" pitchFamily="34" charset="-122"/>
            </a:endParaRPr>
          </a:p>
        </p:txBody>
      </p:sp>
      <p:pic>
        <p:nvPicPr>
          <p:cNvPr id="34" name="图片 33"/>
          <p:cNvPicPr>
            <a:picLocks noChangeAspect="1"/>
          </p:cNvPicPr>
          <p:nvPr/>
        </p:nvPicPr>
        <p:blipFill rotWithShape="1">
          <a:blip r:embed="rId4" cstate="print">
            <a:extLst>
              <a:ext uri="{28A0092B-C50C-407E-A947-70E740481C1C}">
                <a14:useLocalDpi xmlns:a14="http://schemas.microsoft.com/office/drawing/2010/main" val="0"/>
              </a:ext>
            </a:extLst>
          </a:blip>
          <a:srcRect l="8506" t="7818"/>
          <a:stretch/>
        </p:blipFill>
        <p:spPr>
          <a:xfrm>
            <a:off x="2392321" y="3462279"/>
            <a:ext cx="743374" cy="1004055"/>
          </a:xfrm>
          <a:prstGeom prst="rect">
            <a:avLst/>
          </a:prstGeom>
          <a:noFill/>
          <a:ln w="9525">
            <a:solidFill>
              <a:srgbClr val="5C868F"/>
            </a:solidFill>
            <a:miter lim="800000"/>
            <a:headEnd/>
            <a:tailEnd/>
          </a:ln>
        </p:spPr>
      </p:pic>
      <p:sp>
        <p:nvSpPr>
          <p:cNvPr id="78" name="矩形 77"/>
          <p:cNvSpPr/>
          <p:nvPr/>
        </p:nvSpPr>
        <p:spPr>
          <a:xfrm>
            <a:off x="1133248" y="3443810"/>
            <a:ext cx="3728747" cy="230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40014" y="971445"/>
            <a:ext cx="3716869" cy="230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a:cxnSpLocks/>
          </p:cNvCxnSpPr>
          <p:nvPr/>
        </p:nvCxnSpPr>
        <p:spPr>
          <a:xfrm flipV="1">
            <a:off x="2244869" y="4473152"/>
            <a:ext cx="0" cy="531489"/>
          </a:xfrm>
          <a:prstGeom prst="line">
            <a:avLst/>
          </a:prstGeom>
          <a:ln w="12700">
            <a:solidFill>
              <a:srgbClr val="5C868F"/>
            </a:solidFill>
          </a:ln>
          <a:effectLst/>
        </p:spPr>
        <p:style>
          <a:lnRef idx="1">
            <a:schemeClr val="accent1"/>
          </a:lnRef>
          <a:fillRef idx="0">
            <a:schemeClr val="accent1"/>
          </a:fillRef>
          <a:effectRef idx="0">
            <a:schemeClr val="accent1"/>
          </a:effectRef>
          <a:fontRef idx="minor">
            <a:schemeClr val="tx1"/>
          </a:fontRef>
        </p:style>
      </p:cxnSp>
      <p:sp>
        <p:nvSpPr>
          <p:cNvPr id="40" name="椭圆 39"/>
          <p:cNvSpPr>
            <a:spLocks noChangeAspect="1"/>
          </p:cNvSpPr>
          <p:nvPr/>
        </p:nvSpPr>
        <p:spPr>
          <a:xfrm>
            <a:off x="2279185" y="4804111"/>
            <a:ext cx="144000" cy="1440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dirty="0">
              <a:solidFill>
                <a:srgbClr val="FF0000"/>
              </a:solidFill>
            </a:endParaRPr>
          </a:p>
        </p:txBody>
      </p:sp>
      <p:sp>
        <p:nvSpPr>
          <p:cNvPr id="44" name="椭圆 43"/>
          <p:cNvSpPr>
            <a:spLocks noChangeAspect="1"/>
          </p:cNvSpPr>
          <p:nvPr/>
        </p:nvSpPr>
        <p:spPr>
          <a:xfrm>
            <a:off x="3810771" y="4149482"/>
            <a:ext cx="144000" cy="1440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rotWithShape="1">
          <a:blip r:embed="rId5" cstate="print">
            <a:extLst>
              <a:ext uri="{28A0092B-C50C-407E-A947-70E740481C1C}">
                <a14:useLocalDpi xmlns:a14="http://schemas.microsoft.com/office/drawing/2010/main" val="0"/>
              </a:ext>
            </a:extLst>
          </a:blip>
          <a:srcRect t="5085"/>
          <a:stretch/>
        </p:blipFill>
        <p:spPr>
          <a:xfrm>
            <a:off x="2978419" y="4667569"/>
            <a:ext cx="700171" cy="1076060"/>
          </a:xfrm>
          <a:prstGeom prst="rect">
            <a:avLst/>
          </a:prstGeom>
          <a:noFill/>
          <a:ln w="9525">
            <a:solidFill>
              <a:srgbClr val="5C868F"/>
            </a:solidFill>
            <a:miter lim="800000"/>
            <a:headEnd/>
            <a:tailEnd/>
          </a:ln>
        </p:spPr>
      </p:pic>
      <p:sp>
        <p:nvSpPr>
          <p:cNvPr id="14" name="文本框 13"/>
          <p:cNvSpPr txBox="1"/>
          <p:nvPr/>
        </p:nvSpPr>
        <p:spPr>
          <a:xfrm>
            <a:off x="1125089" y="3395935"/>
            <a:ext cx="1282409" cy="1077218"/>
          </a:xfrm>
          <a:prstGeom prst="rect">
            <a:avLst/>
          </a:prstGeom>
          <a:noFill/>
        </p:spPr>
        <p:txBody>
          <a:bodyPr wrap="square" rtlCol="0">
            <a:spAutoFit/>
          </a:bodyPr>
          <a:lstStyle/>
          <a:p>
            <a:r>
              <a:rPr lang="en-US" altLang="zh-CN" sz="1600" b="1" spc="100" dirty="0">
                <a:solidFill>
                  <a:schemeClr val="bg1"/>
                </a:solidFill>
                <a:latin typeface="微软雅黑" panose="020B0503020204020204" pitchFamily="34" charset="-122"/>
                <a:ea typeface="微软雅黑" panose="020B0503020204020204" pitchFamily="34" charset="-122"/>
              </a:rPr>
              <a:t>EULAR</a:t>
            </a:r>
            <a:r>
              <a:rPr lang="zh-CN" altLang="en-US" sz="1600" b="1" spc="100" dirty="0">
                <a:solidFill>
                  <a:schemeClr val="bg1"/>
                </a:solidFill>
                <a:latin typeface="微软雅黑" panose="020B0503020204020204" pitchFamily="34" charset="-122"/>
                <a:ea typeface="微软雅黑" panose="020B0503020204020204" pitchFamily="34" charset="-122"/>
              </a:rPr>
              <a:t>发布</a:t>
            </a:r>
            <a:r>
              <a:rPr lang="en-US" altLang="zh-CN" sz="1600" b="1" spc="100" dirty="0">
                <a:solidFill>
                  <a:schemeClr val="bg1"/>
                </a:solidFill>
                <a:latin typeface="微软雅黑" panose="020B0503020204020204" pitchFamily="34" charset="-122"/>
                <a:ea typeface="微软雅黑" panose="020B0503020204020204" pitchFamily="34" charset="-122"/>
              </a:rPr>
              <a:t>US</a:t>
            </a:r>
            <a:r>
              <a:rPr lang="zh-CN" altLang="en-US" sz="1600" b="1" spc="100" dirty="0">
                <a:solidFill>
                  <a:schemeClr val="bg1"/>
                </a:solidFill>
                <a:latin typeface="微软雅黑" panose="020B0503020204020204" pitchFamily="34" charset="-122"/>
                <a:ea typeface="微软雅黑" panose="020B0503020204020204" pitchFamily="34" charset="-122"/>
              </a:rPr>
              <a:t>在</a:t>
            </a:r>
            <a:r>
              <a:rPr lang="en-US" altLang="zh-CN" sz="1600" b="1" spc="100" dirty="0">
                <a:solidFill>
                  <a:schemeClr val="bg1"/>
                </a:solidFill>
                <a:latin typeface="微软雅黑" panose="020B0503020204020204" pitchFamily="34" charset="-122"/>
                <a:ea typeface="微软雅黑" panose="020B0503020204020204" pitchFamily="34" charset="-122"/>
              </a:rPr>
              <a:t>RA</a:t>
            </a:r>
            <a:r>
              <a:rPr lang="zh-CN" altLang="en-US" sz="1600" b="1" spc="100" dirty="0">
                <a:solidFill>
                  <a:schemeClr val="bg1"/>
                </a:solidFill>
                <a:latin typeface="微软雅黑" panose="020B0503020204020204" pitchFamily="34" charset="-122"/>
                <a:ea typeface="微软雅黑" panose="020B0503020204020204" pitchFamily="34" charset="-122"/>
              </a:rPr>
              <a:t>等关节炎应用的</a:t>
            </a:r>
            <a:r>
              <a:rPr lang="zh-CN" altLang="en-US" sz="1600" b="1" spc="100" dirty="0" smtClean="0">
                <a:solidFill>
                  <a:schemeClr val="bg1"/>
                </a:solidFill>
                <a:latin typeface="微软雅黑" panose="020B0503020204020204" pitchFamily="34" charset="-122"/>
                <a:ea typeface="微软雅黑" panose="020B0503020204020204" pitchFamily="34" charset="-122"/>
              </a:rPr>
              <a:t>推荐</a:t>
            </a:r>
            <a:endParaRPr lang="zh-CN" altLang="en-US" sz="1050" spc="100" dirty="0">
              <a:solidFill>
                <a:schemeClr val="bg1"/>
              </a:solidFill>
            </a:endParaRPr>
          </a:p>
        </p:txBody>
      </p:sp>
      <p:sp>
        <p:nvSpPr>
          <p:cNvPr id="17" name="矩形 16"/>
          <p:cNvSpPr/>
          <p:nvPr/>
        </p:nvSpPr>
        <p:spPr>
          <a:xfrm>
            <a:off x="2010219" y="5177829"/>
            <a:ext cx="738042" cy="338554"/>
          </a:xfrm>
          <a:prstGeom prst="rect">
            <a:avLst/>
          </a:prstGeom>
        </p:spPr>
        <p:txBody>
          <a:bodyPr wrap="square">
            <a:spAutoFit/>
          </a:bodyPr>
          <a:lstStyle/>
          <a:p>
            <a:r>
              <a:rPr lang="en-US" altLang="zh-CN"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2013</a:t>
            </a:r>
            <a:endParaRPr lang="zh-CN" altLang="en-US" sz="1600" dirty="0">
              <a:solidFill>
                <a:srgbClr val="0067AC"/>
              </a:solidFill>
              <a:effectLst>
                <a:outerShdw blurRad="38100" dist="38100" dir="2700000" algn="tl">
                  <a:srgbClr val="000000">
                    <a:alpha val="43137"/>
                  </a:srgbClr>
                </a:outerShdw>
              </a:effectLst>
            </a:endParaRPr>
          </a:p>
        </p:txBody>
      </p:sp>
      <p:sp>
        <p:nvSpPr>
          <p:cNvPr id="60" name="矩形 59"/>
          <p:cNvSpPr/>
          <p:nvPr/>
        </p:nvSpPr>
        <p:spPr>
          <a:xfrm>
            <a:off x="3686362" y="4666568"/>
            <a:ext cx="1170521" cy="1076060"/>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678090" y="4703374"/>
            <a:ext cx="1325921" cy="830997"/>
          </a:xfrm>
          <a:prstGeom prst="rect">
            <a:avLst/>
          </a:prstGeom>
          <a:noFill/>
        </p:spPr>
        <p:txBody>
          <a:bodyPr wrap="square" rtlCol="0">
            <a:spAutoFit/>
          </a:bodyPr>
          <a:lstStyle/>
          <a:p>
            <a:r>
              <a:rPr lang="en-US" altLang="zh-CN" sz="1600" b="1" spc="100" dirty="0">
                <a:solidFill>
                  <a:schemeClr val="bg1"/>
                </a:solidFill>
                <a:latin typeface="微软雅黑" panose="020B0503020204020204" pitchFamily="34" charset="-122"/>
                <a:ea typeface="微软雅黑" panose="020B0503020204020204" pitchFamily="34" charset="-122"/>
              </a:rPr>
              <a:t>Lancet</a:t>
            </a:r>
            <a:r>
              <a:rPr lang="zh-CN" altLang="en-US" sz="1600" b="1" spc="100" dirty="0">
                <a:solidFill>
                  <a:schemeClr val="bg1"/>
                </a:solidFill>
                <a:latin typeface="微软雅黑" panose="020B0503020204020204" pitchFamily="34" charset="-122"/>
                <a:ea typeface="微软雅黑" panose="020B0503020204020204" pitchFamily="34" charset="-122"/>
              </a:rPr>
              <a:t>：</a:t>
            </a:r>
            <a:r>
              <a:rPr lang="en-US" altLang="zh-CN" sz="1600" b="1" spc="100" dirty="0">
                <a:solidFill>
                  <a:schemeClr val="bg1"/>
                </a:solidFill>
                <a:latin typeface="微软雅黑" panose="020B0503020204020204" pitchFamily="34" charset="-122"/>
                <a:ea typeface="微软雅黑" panose="020B0503020204020204" pitchFamily="34" charset="-122"/>
              </a:rPr>
              <a:t>US</a:t>
            </a:r>
            <a:r>
              <a:rPr lang="zh-CN" altLang="en-US" sz="1600" b="1" spc="100" dirty="0">
                <a:solidFill>
                  <a:schemeClr val="bg1"/>
                </a:solidFill>
                <a:latin typeface="微软雅黑" panose="020B0503020204020204" pitchFamily="34" charset="-122"/>
                <a:ea typeface="微软雅黑" panose="020B0503020204020204" pitchFamily="34" charset="-122"/>
              </a:rPr>
              <a:t>作为临床诊断路径</a:t>
            </a:r>
            <a:endParaRPr lang="zh-CN" altLang="en-US" sz="1600" spc="100" dirty="0">
              <a:solidFill>
                <a:schemeClr val="bg1"/>
              </a:solidFill>
            </a:endParaRPr>
          </a:p>
        </p:txBody>
      </p:sp>
      <p:cxnSp>
        <p:nvCxnSpPr>
          <p:cNvPr id="32" name="直接连接符 31"/>
          <p:cNvCxnSpPr>
            <a:cxnSpLocks/>
          </p:cNvCxnSpPr>
          <p:nvPr/>
        </p:nvCxnSpPr>
        <p:spPr>
          <a:xfrm flipV="1">
            <a:off x="1169491" y="3491027"/>
            <a:ext cx="3662663" cy="2184843"/>
          </a:xfrm>
          <a:prstGeom prst="line">
            <a:avLst/>
          </a:prstGeom>
          <a:ln w="571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3796093" y="3826200"/>
            <a:ext cx="158678" cy="248876"/>
            <a:chOff x="1397666" y="1419622"/>
            <a:chExt cx="474034" cy="743490"/>
          </a:xfrm>
          <a:solidFill>
            <a:srgbClr val="0070C0"/>
          </a:solidFill>
          <a:effectLst>
            <a:outerShdw blurRad="76200" dir="18900000" sy="23000" kx="-1200000" algn="bl" rotWithShape="0">
              <a:prstClr val="black">
                <a:alpha val="20000"/>
              </a:prstClr>
            </a:outerShdw>
          </a:effectLst>
        </p:grpSpPr>
        <p:grpSp>
          <p:nvGrpSpPr>
            <p:cNvPr id="55" name="组合 54"/>
            <p:cNvGrpSpPr/>
            <p:nvPr/>
          </p:nvGrpSpPr>
          <p:grpSpPr>
            <a:xfrm>
              <a:off x="1397666" y="1419622"/>
              <a:ext cx="474034" cy="743490"/>
              <a:chOff x="1397666" y="1419622"/>
              <a:chExt cx="474034" cy="743490"/>
            </a:xfrm>
            <a:grpFill/>
          </p:grpSpPr>
          <p:sp>
            <p:nvSpPr>
              <p:cNvPr id="57" name="同心圆 56"/>
              <p:cNvSpPr/>
              <p:nvPr/>
            </p:nvSpPr>
            <p:spPr>
              <a:xfrm>
                <a:off x="1397666" y="1419622"/>
                <a:ext cx="474034" cy="474034"/>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solidFill>
                    <a:schemeClr val="tx1"/>
                  </a:solidFill>
                </a:endParaRPr>
              </a:p>
            </p:txBody>
          </p:sp>
          <p:sp>
            <p:nvSpPr>
              <p:cNvPr id="58" name="等腰三角形 57"/>
              <p:cNvSpPr/>
              <p:nvPr/>
            </p:nvSpPr>
            <p:spPr>
              <a:xfrm rot="10800000">
                <a:off x="1425882" y="1771198"/>
                <a:ext cx="417601" cy="391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p>
            </p:txBody>
          </p:sp>
        </p:grpSp>
        <p:sp>
          <p:nvSpPr>
            <p:cNvPr id="56" name="椭圆 55"/>
            <p:cNvSpPr/>
            <p:nvPr/>
          </p:nvSpPr>
          <p:spPr>
            <a:xfrm>
              <a:off x="1562675" y="1584631"/>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p>
          </p:txBody>
        </p:sp>
      </p:grpSp>
      <p:sp>
        <p:nvSpPr>
          <p:cNvPr id="54" name="矩形 53"/>
          <p:cNvSpPr/>
          <p:nvPr/>
        </p:nvSpPr>
        <p:spPr>
          <a:xfrm>
            <a:off x="3561790" y="3521781"/>
            <a:ext cx="738042" cy="338554"/>
          </a:xfrm>
          <a:prstGeom prst="rect">
            <a:avLst/>
          </a:prstGeom>
        </p:spPr>
        <p:txBody>
          <a:bodyPr wrap="square">
            <a:spAutoFit/>
          </a:bodyPr>
          <a:lstStyle/>
          <a:p>
            <a:r>
              <a:rPr lang="en-US" altLang="zh-CN"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2017</a:t>
            </a:r>
            <a:endParaRPr lang="zh-CN" altLang="en-US" sz="1600" b="1"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7" name="组合 46"/>
          <p:cNvGrpSpPr/>
          <p:nvPr/>
        </p:nvGrpSpPr>
        <p:grpSpPr>
          <a:xfrm>
            <a:off x="2178769" y="4975053"/>
            <a:ext cx="158678" cy="248876"/>
            <a:chOff x="1397666" y="1419622"/>
            <a:chExt cx="474034" cy="743490"/>
          </a:xfrm>
          <a:solidFill>
            <a:srgbClr val="0070C0"/>
          </a:solidFill>
          <a:effectLst>
            <a:outerShdw blurRad="76200" dir="18900000" sy="23000" kx="-1200000" algn="bl" rotWithShape="0">
              <a:prstClr val="black">
                <a:alpha val="20000"/>
              </a:prstClr>
            </a:outerShdw>
          </a:effectLst>
        </p:grpSpPr>
        <p:grpSp>
          <p:nvGrpSpPr>
            <p:cNvPr id="48" name="组合 47"/>
            <p:cNvGrpSpPr/>
            <p:nvPr/>
          </p:nvGrpSpPr>
          <p:grpSpPr>
            <a:xfrm>
              <a:off x="1397666" y="1419622"/>
              <a:ext cx="474034" cy="743490"/>
              <a:chOff x="1397666" y="1419622"/>
              <a:chExt cx="474034" cy="743490"/>
            </a:xfrm>
            <a:grpFill/>
          </p:grpSpPr>
          <p:sp>
            <p:nvSpPr>
              <p:cNvPr id="51" name="同心圆 50"/>
              <p:cNvSpPr/>
              <p:nvPr/>
            </p:nvSpPr>
            <p:spPr>
              <a:xfrm>
                <a:off x="1397666" y="1419622"/>
                <a:ext cx="474034" cy="474034"/>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solidFill>
                    <a:schemeClr val="tx1"/>
                  </a:solidFill>
                </a:endParaRPr>
              </a:p>
            </p:txBody>
          </p:sp>
          <p:sp>
            <p:nvSpPr>
              <p:cNvPr id="52" name="等腰三角形 51"/>
              <p:cNvSpPr/>
              <p:nvPr/>
            </p:nvSpPr>
            <p:spPr>
              <a:xfrm rot="10800000">
                <a:off x="1425882" y="1771198"/>
                <a:ext cx="417601" cy="391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p>
            </p:txBody>
          </p:sp>
        </p:grpSp>
        <p:sp>
          <p:nvSpPr>
            <p:cNvPr id="50" name="椭圆 49"/>
            <p:cNvSpPr/>
            <p:nvPr/>
          </p:nvSpPr>
          <p:spPr>
            <a:xfrm>
              <a:off x="1562675" y="1584631"/>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12" fontAlgn="auto">
                <a:spcBef>
                  <a:spcPts val="0"/>
                </a:spcBef>
                <a:spcAft>
                  <a:spcPts val="0"/>
                </a:spcAft>
                <a:defRPr/>
              </a:pPr>
              <a:endParaRPr lang="zh-CN" altLang="en-US" sz="1425"/>
            </a:p>
          </p:txBody>
        </p:sp>
      </p:grpSp>
      <p:cxnSp>
        <p:nvCxnSpPr>
          <p:cNvPr id="41" name="直接连接符 40"/>
          <p:cNvCxnSpPr>
            <a:cxnSpLocks/>
          </p:cNvCxnSpPr>
          <p:nvPr/>
        </p:nvCxnSpPr>
        <p:spPr>
          <a:xfrm>
            <a:off x="3883670" y="4075076"/>
            <a:ext cx="0" cy="588261"/>
          </a:xfrm>
          <a:prstGeom prst="line">
            <a:avLst/>
          </a:prstGeom>
          <a:ln w="12700">
            <a:solidFill>
              <a:srgbClr val="5C868F"/>
            </a:solidFill>
          </a:ln>
          <a:effectLst/>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cxnSpLocks/>
          </p:cNvCxnSpPr>
          <p:nvPr/>
        </p:nvCxnSpPr>
        <p:spPr>
          <a:xfrm>
            <a:off x="5595544" y="5542209"/>
            <a:ext cx="2598545" cy="0"/>
          </a:xfrm>
          <a:prstGeom prst="straightConnector1">
            <a:avLst/>
          </a:prstGeom>
          <a:ln w="25400">
            <a:gradFill flip="none" rotWithShape="1">
              <a:gsLst>
                <a:gs pos="14000">
                  <a:srgbClr val="C00000"/>
                </a:gs>
                <a:gs pos="89000">
                  <a:schemeClr val="accent6"/>
                </a:gs>
              </a:gsLst>
              <a:path path="circle">
                <a:fillToRect l="100000" t="100000"/>
              </a:path>
              <a:tileRect r="-100000" b="-100000"/>
            </a:gra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595544" y="5202870"/>
            <a:ext cx="283824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未分化炎         早期</a:t>
            </a:r>
            <a:r>
              <a:rPr lang="en-US" altLang="zh-CN" b="1" dirty="0">
                <a:latin typeface="微软雅黑" panose="020B0503020204020204" pitchFamily="34" charset="-122"/>
                <a:ea typeface="微软雅黑" panose="020B0503020204020204" pitchFamily="34" charset="-122"/>
              </a:rPr>
              <a:t>RA  </a:t>
            </a:r>
            <a:endParaRPr lang="zh-CN" altLang="en-US" b="1" dirty="0">
              <a:latin typeface="微软雅黑" panose="020B0503020204020204" pitchFamily="34" charset="-122"/>
              <a:ea typeface="微软雅黑" panose="020B0503020204020204" pitchFamily="34" charset="-122"/>
            </a:endParaRPr>
          </a:p>
        </p:txBody>
      </p:sp>
      <p:sp>
        <p:nvSpPr>
          <p:cNvPr id="59" name="矩形 58"/>
          <p:cNvSpPr/>
          <p:nvPr/>
        </p:nvSpPr>
        <p:spPr>
          <a:xfrm>
            <a:off x="455897" y="1353523"/>
            <a:ext cx="362916" cy="1682671"/>
          </a:xfrm>
          <a:prstGeom prst="rect">
            <a:avLst/>
          </a:prstGeom>
          <a:noFill/>
          <a:ln w="15875">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defTabSz="514312"/>
            <a:endParaRPr lang="zh-CN" altLang="en-US"/>
          </a:p>
        </p:txBody>
      </p:sp>
      <p:sp>
        <p:nvSpPr>
          <p:cNvPr id="62" name="矩形 61"/>
          <p:cNvSpPr/>
          <p:nvPr/>
        </p:nvSpPr>
        <p:spPr>
          <a:xfrm>
            <a:off x="455680" y="3853933"/>
            <a:ext cx="362916" cy="1508421"/>
          </a:xfrm>
          <a:prstGeom prst="rect">
            <a:avLst/>
          </a:prstGeom>
          <a:noFill/>
          <a:ln w="15875">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defTabSz="514312"/>
            <a:endParaRPr lang="zh-CN" altLang="en-US"/>
          </a:p>
        </p:txBody>
      </p:sp>
      <p:sp>
        <p:nvSpPr>
          <p:cNvPr id="63" name="椭圆 62">
            <a:extLst>
              <a:ext uri="{FF2B5EF4-FFF2-40B4-BE49-F238E27FC236}">
                <a16:creationId xmlns:a16="http://schemas.microsoft.com/office/drawing/2014/main" id="{6BCDC6EF-7205-4AB2-8903-BC19F264BC71}"/>
              </a:ext>
            </a:extLst>
          </p:cNvPr>
          <p:cNvSpPr/>
          <p:nvPr/>
        </p:nvSpPr>
        <p:spPr>
          <a:xfrm>
            <a:off x="3771280" y="1770439"/>
            <a:ext cx="581030" cy="241328"/>
          </a:xfrm>
          <a:prstGeom prst="ellipse">
            <a:avLst/>
          </a:prstGeom>
          <a:solidFill>
            <a:schemeClr val="bg1">
              <a:lumMod val="95000"/>
            </a:schemeClr>
          </a:solidFill>
          <a:ln w="19050" cap="flat" cmpd="sng" algn="ctr">
            <a:solidFill>
              <a:srgbClr val="0067AC"/>
            </a:solidFill>
            <a:prstDash val="solid"/>
          </a:ln>
          <a:effectLst>
            <a:outerShdw blurRad="368300" dist="101600" dir="10800000" algn="r" rotWithShape="0">
              <a:prstClr val="black">
                <a:alpha val="40000"/>
              </a:prstClr>
            </a:outerShdw>
          </a:effectLst>
        </p:spPr>
        <p:txBody>
          <a:bodyPr lIns="51435" tIns="25718" rIns="51435" bIns="25718" rtlCol="0" anchor="ctr"/>
          <a:lstStyle/>
          <a:p>
            <a:pPr algn="ctr" defTabSz="342892">
              <a:defRPr/>
            </a:pPr>
            <a:endParaRPr lang="zh-CN" altLang="en-US" sz="1600" b="1" kern="0" dirty="0">
              <a:solidFill>
                <a:srgbClr val="0067AC"/>
              </a:solidFill>
              <a:latin typeface="Century Gothic"/>
              <a:ea typeface="微软雅黑" panose="020B0503020204020204" pitchFamily="34" charset="-122"/>
            </a:endParaRPr>
          </a:p>
        </p:txBody>
      </p:sp>
      <p:sp>
        <p:nvSpPr>
          <p:cNvPr id="2" name="文本框 1">
            <a:extLst>
              <a:ext uri="{FF2B5EF4-FFF2-40B4-BE49-F238E27FC236}">
                <a16:creationId xmlns:a16="http://schemas.microsoft.com/office/drawing/2014/main" id="{DE821234-D1CD-437D-A680-D2D59D6A3AD0}"/>
              </a:ext>
            </a:extLst>
          </p:cNvPr>
          <p:cNvSpPr txBox="1"/>
          <p:nvPr/>
        </p:nvSpPr>
        <p:spPr>
          <a:xfrm>
            <a:off x="3814314" y="1732089"/>
            <a:ext cx="532518" cy="338554"/>
          </a:xfrm>
          <a:prstGeom prst="rect">
            <a:avLst/>
          </a:prstGeom>
          <a:noFill/>
        </p:spPr>
        <p:txBody>
          <a:bodyPr wrap="none" rtlCol="0">
            <a:spAutoFit/>
          </a:bodyPr>
          <a:lstStyle/>
          <a:p>
            <a:r>
              <a:rPr lang="en-US" altLang="zh-CN" sz="1600" b="1" kern="0" dirty="0">
                <a:solidFill>
                  <a:srgbClr val="0067AC"/>
                </a:solidFill>
                <a:latin typeface="Century Gothic"/>
                <a:ea typeface="微软雅黑" panose="020B0503020204020204" pitchFamily="34" charset="-122"/>
              </a:rPr>
              <a:t>Yes</a:t>
            </a:r>
            <a:endParaRPr lang="zh-CN" altLang="en-US" sz="1600" b="1" kern="0" dirty="0">
              <a:solidFill>
                <a:srgbClr val="0067AC"/>
              </a:solidFill>
              <a:latin typeface="Century Gothic"/>
              <a:ea typeface="微软雅黑" panose="020B0503020204020204" pitchFamily="34" charset="-122"/>
            </a:endParaRPr>
          </a:p>
        </p:txBody>
      </p:sp>
      <p:sp>
        <p:nvSpPr>
          <p:cNvPr id="72" name="矩形 71">
            <a:extLst>
              <a:ext uri="{FF2B5EF4-FFF2-40B4-BE49-F238E27FC236}">
                <a16:creationId xmlns:a16="http://schemas.microsoft.com/office/drawing/2014/main" id="{E6B72514-C27C-437B-9361-40FE463A5AA6}"/>
              </a:ext>
            </a:extLst>
          </p:cNvPr>
          <p:cNvSpPr/>
          <p:nvPr/>
        </p:nvSpPr>
        <p:spPr>
          <a:xfrm>
            <a:off x="4933253" y="971445"/>
            <a:ext cx="3728748" cy="2307841"/>
          </a:xfrm>
          <a:prstGeom prst="rect">
            <a:avLst/>
          </a:prstGeom>
          <a:solidFill>
            <a:srgbClr val="006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055F6E11-3E8F-4249-A429-B4F3844D2B0E}"/>
              </a:ext>
            </a:extLst>
          </p:cNvPr>
          <p:cNvSpPr/>
          <p:nvPr/>
        </p:nvSpPr>
        <p:spPr>
          <a:xfrm>
            <a:off x="4916485" y="1218715"/>
            <a:ext cx="3762284" cy="1477328"/>
          </a:xfrm>
          <a:prstGeom prst="rect">
            <a:avLst/>
          </a:prstGeom>
        </p:spPr>
        <p:txBody>
          <a:bodyPr wrap="square">
            <a:spAutoFit/>
          </a:bodyPr>
          <a:lstStyle/>
          <a:p>
            <a:pPr marL="180000" indent="-180000">
              <a:lnSpc>
                <a:spcPct val="150000"/>
              </a:lnSpc>
              <a:buClr>
                <a:schemeClr val="bg1"/>
              </a:buClr>
              <a:buSzPct val="50000"/>
              <a:buFont typeface="Wingdings" panose="05000000000000000000" pitchFamily="2" charset="2"/>
              <a:buChar char="n"/>
            </a:pPr>
            <a:r>
              <a:rPr lang="zh-CN" altLang="en-US" sz="2000" b="1" dirty="0">
                <a:solidFill>
                  <a:schemeClr val="bg1"/>
                </a:solidFill>
                <a:latin typeface="微软雅黑" panose="020B0503020204020204" pitchFamily="34" charset="-122"/>
                <a:ea typeface="微软雅黑" panose="020B0503020204020204" pitchFamily="34" charset="-122"/>
              </a:rPr>
              <a:t>早期诊断较难</a:t>
            </a:r>
          </a:p>
          <a:p>
            <a:pPr marL="180000" indent="-180000">
              <a:lnSpc>
                <a:spcPct val="150000"/>
              </a:lnSpc>
              <a:buClr>
                <a:schemeClr val="bg1"/>
              </a:buClr>
              <a:buSzPct val="50000"/>
              <a:buFont typeface="Wingdings" panose="05000000000000000000" pitchFamily="2" charset="2"/>
              <a:buChar char="n"/>
            </a:pPr>
            <a:r>
              <a:rPr lang="zh-CN" altLang="en-US" sz="2000" b="1" dirty="0">
                <a:solidFill>
                  <a:schemeClr val="bg1"/>
                </a:solidFill>
                <a:latin typeface="微软雅黑" panose="020B0503020204020204" pitchFamily="34" charset="-122"/>
                <a:ea typeface="微软雅黑" panose="020B0503020204020204" pitchFamily="34" charset="-122"/>
              </a:rPr>
              <a:t>症状</a:t>
            </a:r>
            <a:r>
              <a:rPr lang="zh-CN" altLang="en-US" sz="2000" b="1" dirty="0" smtClean="0">
                <a:solidFill>
                  <a:schemeClr val="bg1"/>
                </a:solidFill>
                <a:latin typeface="微软雅黑" panose="020B0503020204020204" pitchFamily="34" charset="-122"/>
                <a:ea typeface="微软雅黑" panose="020B0503020204020204" pitchFamily="34" charset="-122"/>
              </a:rPr>
              <a:t>、检验指标等</a:t>
            </a:r>
            <a:r>
              <a:rPr lang="zh-CN" altLang="en-US" sz="2000" b="1" dirty="0">
                <a:solidFill>
                  <a:schemeClr val="bg1"/>
                </a:solidFill>
                <a:latin typeface="微软雅黑" panose="020B0503020204020204" pitchFamily="34" charset="-122"/>
                <a:ea typeface="微软雅黑" panose="020B0503020204020204" pitchFamily="34" charset="-122"/>
              </a:rPr>
              <a:t>特异性不高</a:t>
            </a:r>
          </a:p>
          <a:p>
            <a:pPr marL="180000" indent="-180000">
              <a:lnSpc>
                <a:spcPct val="150000"/>
              </a:lnSpc>
              <a:buClr>
                <a:schemeClr val="bg1"/>
              </a:buClr>
              <a:buSzPct val="50000"/>
              <a:buFont typeface="Wingdings" panose="05000000000000000000" pitchFamily="2" charset="2"/>
              <a:buChar char="n"/>
            </a:pPr>
            <a:r>
              <a:rPr lang="zh-CN" altLang="en-US" sz="2000" b="1" dirty="0">
                <a:solidFill>
                  <a:schemeClr val="bg1"/>
                </a:solidFill>
                <a:latin typeface="微软雅黑" panose="020B0503020204020204" pitchFamily="34" charset="-122"/>
                <a:ea typeface="微软雅黑" panose="020B0503020204020204" pitchFamily="34" charset="-122"/>
              </a:rPr>
              <a:t>治疗中症状与实际病理不一致</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563BBF90-692D-4754-8A1D-507A706DFC28}"/>
              </a:ext>
            </a:extLst>
          </p:cNvPr>
          <p:cNvSpPr/>
          <p:nvPr/>
        </p:nvSpPr>
        <p:spPr>
          <a:xfrm>
            <a:off x="4948132" y="3444726"/>
            <a:ext cx="3729600" cy="230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F1C758F7-9F8A-4DD4-98AB-C3330F8F67A1}"/>
              </a:ext>
            </a:extLst>
          </p:cNvPr>
          <p:cNvSpPr/>
          <p:nvPr/>
        </p:nvSpPr>
        <p:spPr>
          <a:xfrm>
            <a:off x="5047807" y="3371206"/>
            <a:ext cx="3208388" cy="499624"/>
          </a:xfrm>
          <a:prstGeom prst="rect">
            <a:avLst/>
          </a:prstGeom>
        </p:spPr>
        <p:txBody>
          <a:bodyPr wrap="square">
            <a:spAutoFit/>
          </a:bodyPr>
          <a:lstStyle/>
          <a:p>
            <a:pPr>
              <a:lnSpc>
                <a:spcPct val="150000"/>
              </a:lnSpc>
              <a:buSzPct val="50000"/>
            </a:pPr>
            <a:r>
              <a:rPr lang="zh-CN" altLang="en-US" sz="2000" b="1" dirty="0">
                <a:solidFill>
                  <a:srgbClr val="095B8D"/>
                </a:solidFill>
                <a:latin typeface="微软雅黑" panose="020B0503020204020204" pitchFamily="34" charset="-122"/>
                <a:ea typeface="微软雅黑" panose="020B0503020204020204" pitchFamily="34" charset="-122"/>
              </a:rPr>
              <a:t>    目前超声主要作用：</a:t>
            </a:r>
            <a:endParaRPr lang="en-US" altLang="zh-CN" sz="2000" b="1" dirty="0">
              <a:solidFill>
                <a:srgbClr val="095B8D"/>
              </a:solidFill>
              <a:latin typeface="微软雅黑" panose="020B0503020204020204" pitchFamily="34" charset="-122"/>
              <a:ea typeface="微软雅黑" panose="020B0503020204020204" pitchFamily="34" charset="-122"/>
            </a:endParaRPr>
          </a:p>
        </p:txBody>
      </p:sp>
      <p:sp>
        <p:nvSpPr>
          <p:cNvPr id="4" name="箭头: 右弧形 3">
            <a:extLst>
              <a:ext uri="{FF2B5EF4-FFF2-40B4-BE49-F238E27FC236}">
                <a16:creationId xmlns:a16="http://schemas.microsoft.com/office/drawing/2014/main" id="{1B0BEF37-B375-43A9-AB4F-50C21985F5EB}"/>
              </a:ext>
            </a:extLst>
          </p:cNvPr>
          <p:cNvSpPr/>
          <p:nvPr/>
        </p:nvSpPr>
        <p:spPr>
          <a:xfrm rot="16200000">
            <a:off x="6815441" y="4634890"/>
            <a:ext cx="280695" cy="943258"/>
          </a:xfrm>
          <a:prstGeom prst="curvedLeftArrow">
            <a:avLst/>
          </a:prstGeom>
          <a:solidFill>
            <a:srgbClr val="2C6A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矩形 4"/>
          <p:cNvSpPr/>
          <p:nvPr/>
        </p:nvSpPr>
        <p:spPr>
          <a:xfrm>
            <a:off x="5674648" y="3874638"/>
            <a:ext cx="1992550" cy="923330"/>
          </a:xfrm>
          <a:prstGeom prst="rect">
            <a:avLst/>
          </a:prstGeom>
        </p:spPr>
        <p:txBody>
          <a:bodyPr wrap="square">
            <a:spAutoFit/>
          </a:bodyPr>
          <a:lstStyle/>
          <a:p>
            <a:pPr marL="180000" indent="-180000">
              <a:lnSpc>
                <a:spcPct val="150000"/>
              </a:lnSpc>
              <a:buClr>
                <a:srgbClr val="095B8D"/>
              </a:buClr>
              <a:buSzPct val="5000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增加诊断线索</a:t>
            </a:r>
            <a:endParaRPr lang="en-US" altLang="zh-CN" b="1" dirty="0">
              <a:latin typeface="微软雅黑" panose="020B0503020204020204" pitchFamily="34" charset="-122"/>
              <a:ea typeface="微软雅黑" panose="020B0503020204020204" pitchFamily="34" charset="-122"/>
            </a:endParaRPr>
          </a:p>
          <a:p>
            <a:pPr marL="180000" indent="-180000">
              <a:lnSpc>
                <a:spcPct val="150000"/>
              </a:lnSpc>
              <a:buClr>
                <a:srgbClr val="095B8D"/>
              </a:buClr>
              <a:buSzPct val="5000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评价活动性炎</a:t>
            </a:r>
            <a:endParaRPr lang="zh-CN" altLang="en-US" dirty="0"/>
          </a:p>
        </p:txBody>
      </p:sp>
      <p:sp>
        <p:nvSpPr>
          <p:cNvPr id="66" name="矩形 65"/>
          <p:cNvSpPr/>
          <p:nvPr/>
        </p:nvSpPr>
        <p:spPr>
          <a:xfrm>
            <a:off x="822960" y="145624"/>
            <a:ext cx="1601721" cy="502766"/>
          </a:xfrm>
          <a:prstGeom prst="rect">
            <a:avLst/>
          </a:prstGeom>
        </p:spPr>
        <p:txBody>
          <a:bodyPr wrap="none">
            <a:spAutoFit/>
          </a:bodyPr>
          <a:lstStyle/>
          <a:p>
            <a:r>
              <a:rPr lang="zh-CN" altLang="en-US" sz="2667"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项目背景</a:t>
            </a:r>
            <a:endParaRPr lang="zh-CN" altLang="en-US" sz="2667"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0493246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76703" y="4258962"/>
            <a:ext cx="1107996" cy="1754326"/>
          </a:xfrm>
          <a:prstGeom prst="rect">
            <a:avLst/>
          </a:prstGeom>
          <a:noFill/>
        </p:spPr>
        <p:txBody>
          <a:bodyPr wrap="none" rtlCol="0">
            <a:spAutoFit/>
          </a:bodyPr>
          <a:lstStyle/>
          <a:p>
            <a:endParaRPr lang="en-US" altLang="zh-CN" dirty="0" smtClean="0"/>
          </a:p>
          <a:p>
            <a:r>
              <a:rPr lang="zh-CN" altLang="en-US" dirty="0" smtClean="0"/>
              <a:t>预期目标</a:t>
            </a:r>
            <a:endParaRPr lang="en-US" altLang="zh-CN" dirty="0" smtClean="0"/>
          </a:p>
          <a:p>
            <a:endParaRPr lang="en-US" altLang="zh-CN" dirty="0"/>
          </a:p>
          <a:p>
            <a:endParaRPr lang="en-US" altLang="zh-CN" dirty="0" smtClean="0"/>
          </a:p>
          <a:p>
            <a:endParaRPr lang="en-US" altLang="zh-CN" dirty="0"/>
          </a:p>
          <a:p>
            <a:r>
              <a:rPr lang="zh-CN" altLang="en-US" dirty="0" smtClean="0"/>
              <a:t>考核指标</a:t>
            </a:r>
            <a:endParaRPr lang="zh-CN" altLang="en-US" dirty="0"/>
          </a:p>
        </p:txBody>
      </p:sp>
    </p:spTree>
    <p:extLst>
      <p:ext uri="{BB962C8B-B14F-4D97-AF65-F5344CB8AC3E}">
        <p14:creationId xmlns:p14="http://schemas.microsoft.com/office/powerpoint/2010/main" val="298752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5492" y="2553730"/>
            <a:ext cx="646331" cy="369332"/>
          </a:xfrm>
          <a:prstGeom prst="rect">
            <a:avLst/>
          </a:prstGeom>
          <a:noFill/>
        </p:spPr>
        <p:txBody>
          <a:bodyPr wrap="none" rtlCol="0">
            <a:spAutoFit/>
          </a:bodyPr>
          <a:lstStyle/>
          <a:p>
            <a:r>
              <a:rPr lang="zh-CN" altLang="en-US" dirty="0" smtClean="0"/>
              <a:t>财务</a:t>
            </a:r>
            <a:endParaRPr lang="zh-CN" altLang="en-US" dirty="0"/>
          </a:p>
        </p:txBody>
      </p:sp>
    </p:spTree>
    <p:extLst>
      <p:ext uri="{BB962C8B-B14F-4D97-AF65-F5344CB8AC3E}">
        <p14:creationId xmlns:p14="http://schemas.microsoft.com/office/powerpoint/2010/main" val="2226032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2120" y="1733551"/>
            <a:ext cx="3396871" cy="3077729"/>
            <a:chOff x="613599" y="2019122"/>
            <a:chExt cx="2717800" cy="2581274"/>
          </a:xfrm>
        </p:grpSpPr>
        <p:sp>
          <p:nvSpPr>
            <p:cNvPr id="34" name="Rectangle 10"/>
            <p:cNvSpPr>
              <a:spLocks noChangeArrowheads="1"/>
            </p:cNvSpPr>
            <p:nvPr/>
          </p:nvSpPr>
          <p:spPr bwMode="auto">
            <a:xfrm rot="10800000" flipV="1">
              <a:off x="862842" y="2019122"/>
              <a:ext cx="2217737" cy="2197100"/>
            </a:xfrm>
            <a:prstGeom prst="rect">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1397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5" name="AutoShape 11"/>
            <p:cNvSpPr>
              <a:spLocks noChangeArrowheads="1"/>
            </p:cNvSpPr>
            <p:nvPr/>
          </p:nvSpPr>
          <p:spPr bwMode="auto">
            <a:xfrm rot="10800000">
              <a:off x="613599" y="4270196"/>
              <a:ext cx="2717800" cy="33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99000">
                  <a:srgbClr val="0070C0"/>
                </a:gs>
                <a:gs pos="2000">
                  <a:srgbClr val="01ACBE">
                    <a:alpha val="0"/>
                  </a:srgbClr>
                </a:gs>
              </a:gsLst>
              <a:lin ang="5400000" scaled="0"/>
            </a:gradFill>
            <a:ln>
              <a:noFill/>
            </a:ln>
            <a:effectLst/>
          </p:spPr>
          <p:txBody>
            <a:bodyPr wrap="none" anchor="ctr"/>
            <a:lstStyle/>
            <a:p>
              <a:pPr defTabSz="685783">
                <a:defRPr/>
              </a:pPr>
              <a:endParaRPr lang="zh-CN" altLang="en-US" kern="0" dirty="0">
                <a:solidFill>
                  <a:sysClr val="windowText" lastClr="000000"/>
                </a:solidFill>
                <a:latin typeface="Impact" pitchFamily="34" charset="0"/>
                <a:ea typeface="微软雅黑" pitchFamily="34" charset="-122"/>
              </a:endParaRPr>
            </a:p>
          </p:txBody>
        </p:sp>
      </p:grpSp>
      <p:sp>
        <p:nvSpPr>
          <p:cNvPr id="36" name="矩形 35"/>
          <p:cNvSpPr/>
          <p:nvPr/>
        </p:nvSpPr>
        <p:spPr>
          <a:xfrm>
            <a:off x="3994759" y="1812732"/>
            <a:ext cx="4784457" cy="2743589"/>
          </a:xfrm>
          <a:prstGeom prst="rect">
            <a:avLst/>
          </a:prstGeom>
          <a:solidFill>
            <a:srgbClr val="0070C0"/>
          </a:solidFill>
          <a:ln w="34925">
            <a:solidFill>
              <a:schemeClr val="bg1">
                <a:lumMod val="95000"/>
              </a:schemeClr>
            </a:solidFill>
          </a:ln>
          <a:effectLst>
            <a:innerShdw blurRad="317500" dist="762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Rectangle 12"/>
          <p:cNvSpPr/>
          <p:nvPr/>
        </p:nvSpPr>
        <p:spPr>
          <a:xfrm>
            <a:off x="4767511" y="1994657"/>
            <a:ext cx="3897516" cy="2496966"/>
          </a:xfrm>
          <a:prstGeom prst="rect">
            <a:avLst/>
          </a:prstGeom>
        </p:spPr>
        <p:txBody>
          <a:bodyPr wrap="square" lIns="68580" tIns="34290" rIns="68580" bIns="34290">
            <a:spAutoFit/>
          </a:bodyPr>
          <a:lstStyle/>
          <a:p>
            <a:pPr latinLnBrk="1">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在前期工作基础上，团队有信心、有能力完成本项目。致力于研究关节炎致残的难点问题！</a:t>
            </a:r>
            <a:endParaRPr lang="en-US" altLang="zh-CN" sz="2000" b="1" dirty="0">
              <a:solidFill>
                <a:schemeClr val="bg1"/>
              </a:solidFill>
              <a:latin typeface="微软雅黑" panose="020B0503020204020204" pitchFamily="34" charset="-122"/>
              <a:ea typeface="微软雅黑" panose="020B0503020204020204" pitchFamily="34" charset="-122"/>
            </a:endParaRPr>
          </a:p>
          <a:p>
            <a:pPr latinLnBrk="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尽可能</a:t>
            </a:r>
            <a:r>
              <a:rPr lang="zh-CN" altLang="en-US" sz="2400" b="1" dirty="0">
                <a:solidFill>
                  <a:srgbClr val="FFFF00"/>
                </a:solidFill>
                <a:latin typeface="微软雅黑" panose="020B0503020204020204" pitchFamily="34" charset="-122"/>
                <a:ea typeface="微软雅黑" panose="020B0503020204020204" pitchFamily="34" charset="-122"/>
              </a:rPr>
              <a:t>看不到</a:t>
            </a:r>
            <a:endParaRPr lang="en-US" altLang="zh-CN" sz="2400" b="1" dirty="0">
              <a:solidFill>
                <a:srgbClr val="FFFF00"/>
              </a:solidFill>
              <a:latin typeface="微软雅黑" panose="020B0503020204020204" pitchFamily="34" charset="-122"/>
              <a:ea typeface="微软雅黑" panose="020B0503020204020204" pitchFamily="34" charset="-122"/>
            </a:endParaRPr>
          </a:p>
          <a:p>
            <a:pPr latinLnBrk="1">
              <a:lnSpc>
                <a:spcPct val="150000"/>
              </a:lnSpc>
            </a:pPr>
            <a:r>
              <a:rPr lang="zh-CN" altLang="en-US" sz="2400" b="1" dirty="0">
                <a:solidFill>
                  <a:srgbClr val="FFFF00"/>
                </a:solidFill>
                <a:latin typeface="微软雅黑" panose="020B0503020204020204" pitchFamily="34" charset="-122"/>
                <a:ea typeface="微软雅黑" panose="020B0503020204020204" pitchFamily="34" charset="-122"/>
              </a:rPr>
              <a:t>这样的关节！</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
        <p:nvSpPr>
          <p:cNvPr id="39" name="椭圆 38"/>
          <p:cNvSpPr/>
          <p:nvPr/>
        </p:nvSpPr>
        <p:spPr>
          <a:xfrm>
            <a:off x="3350957" y="1097418"/>
            <a:ext cx="1416554" cy="3881012"/>
          </a:xfrm>
          <a:prstGeom prst="ellipse">
            <a:avLst/>
          </a:prstGeom>
          <a:gradFill flip="none" rotWithShape="1">
            <a:gsLst>
              <a:gs pos="84000">
                <a:schemeClr val="tx1">
                  <a:lumMod val="65000"/>
                  <a:lumOff val="35000"/>
                  <a:alpha val="55000"/>
                </a:schemeClr>
              </a:gs>
              <a:gs pos="43000">
                <a:schemeClr val="bg1">
                  <a:lumMod val="75000"/>
                </a:scheme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510063" y="1097418"/>
            <a:ext cx="1119779" cy="3884457"/>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 Box 3"/>
          <p:cNvSpPr txBox="1">
            <a:spLocks noChangeArrowheads="1"/>
          </p:cNvSpPr>
          <p:nvPr/>
        </p:nvSpPr>
        <p:spPr bwMode="auto">
          <a:xfrm>
            <a:off x="851212" y="71484"/>
            <a:ext cx="272260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67" b="1" spc="3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总 结</a:t>
            </a:r>
          </a:p>
        </p:txBody>
      </p:sp>
      <p:grpSp>
        <p:nvGrpSpPr>
          <p:cNvPr id="49" name="组合 48"/>
          <p:cNvGrpSpPr/>
          <p:nvPr/>
        </p:nvGrpSpPr>
        <p:grpSpPr>
          <a:xfrm>
            <a:off x="507441" y="1886326"/>
            <a:ext cx="2398196" cy="2424287"/>
            <a:chOff x="4336654" y="1914037"/>
            <a:chExt cx="2398196" cy="2424287"/>
          </a:xfrm>
        </p:grpSpPr>
        <p:pic>
          <p:nvPicPr>
            <p:cNvPr id="50" name="图片 49"/>
            <p:cNvPicPr>
              <a:picLocks noChangeAspect="1"/>
            </p:cNvPicPr>
            <p:nvPr/>
          </p:nvPicPr>
          <p:blipFill rotWithShape="1">
            <a:blip r:embed="rId3" cstate="print">
              <a:lum bright="2000" contrast="-1000"/>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rcRect l="60111" t="6904" r="15222" b="40600"/>
            <a:stretch/>
          </p:blipFill>
          <p:spPr>
            <a:xfrm>
              <a:off x="4336654" y="1917618"/>
              <a:ext cx="547024" cy="746614"/>
            </a:xfrm>
            <a:prstGeom prst="rect">
              <a:avLst/>
            </a:prstGeom>
          </p:spPr>
        </p:pic>
        <p:pic>
          <p:nvPicPr>
            <p:cNvPr id="51" name="Picture 1" descr="hjhblue"/>
            <p:cNvPicPr>
              <a:picLocks/>
            </p:cNvPicPr>
            <p:nvPr/>
          </p:nvPicPr>
          <p:blipFill>
            <a:blip r:embed="rId5" cstate="print">
              <a:lum bright="2000" contrast="-1000"/>
              <a:extLst>
                <a:ext uri="{28A0092B-C50C-407E-A947-70E740481C1C}">
                  <a14:useLocalDpi xmlns:a14="http://schemas.microsoft.com/office/drawing/2010/main" val="0"/>
                </a:ext>
              </a:extLst>
            </a:blip>
            <a:srcRect/>
            <a:stretch>
              <a:fillRect/>
            </a:stretch>
          </p:blipFill>
          <p:spPr bwMode="auto">
            <a:xfrm>
              <a:off x="4955289" y="1917618"/>
              <a:ext cx="547200" cy="746614"/>
            </a:xfrm>
            <a:prstGeom prst="rect">
              <a:avLst/>
            </a:prstGeom>
          </p:spPr>
        </p:pic>
        <p:pic>
          <p:nvPicPr>
            <p:cNvPr id="52" name="图片 51">
              <a:extLst>
                <a:ext uri="{FF2B5EF4-FFF2-40B4-BE49-F238E27FC236}">
                  <a16:creationId xmlns:a16="http://schemas.microsoft.com/office/drawing/2014/main" id="{298FBD2A-CAB9-9C40-92A6-923E7A758CF9}"/>
                </a:ext>
              </a:extLst>
            </p:cNvPr>
            <p:cNvPicPr preferRelativeResize="0">
              <a:picLocks/>
            </p:cNvPicPr>
            <p:nvPr/>
          </p:nvPicPr>
          <p:blipFill rotWithShape="1">
            <a:blip r:embed="rId6" cstate="print">
              <a:lum bright="2000" contrast="-1000"/>
              <a:extLst>
                <a:ext uri="{28A0092B-C50C-407E-A947-70E740481C1C}">
                  <a14:useLocalDpi xmlns:a14="http://schemas.microsoft.com/office/drawing/2010/main" val="0"/>
                </a:ext>
              </a:extLst>
            </a:blip>
            <a:srcRect t="6167"/>
            <a:stretch/>
          </p:blipFill>
          <p:spPr>
            <a:xfrm>
              <a:off x="5574100" y="1914037"/>
              <a:ext cx="547200" cy="746614"/>
            </a:xfrm>
            <a:prstGeom prst="rect">
              <a:avLst/>
            </a:prstGeom>
          </p:spPr>
        </p:pic>
        <p:pic>
          <p:nvPicPr>
            <p:cNvPr id="53" name="图片 52">
              <a:extLst>
                <a:ext uri="{FF2B5EF4-FFF2-40B4-BE49-F238E27FC236}">
                  <a16:creationId xmlns:a16="http://schemas.microsoft.com/office/drawing/2014/main" id="{C1FB77DE-4209-5542-8C3E-7FE29736F0A7}"/>
                </a:ext>
              </a:extLst>
            </p:cNvPr>
            <p:cNvPicPr preferRelativeResize="0">
              <a:picLocks/>
            </p:cNvPicPr>
            <p:nvPr/>
          </p:nvPicPr>
          <p:blipFill rotWithShape="1">
            <a:blip r:embed="rId7" cstate="print">
              <a:lum bright="2000" contrast="-1000"/>
              <a:extLst>
                <a:ext uri="{28A0092B-C50C-407E-A947-70E740481C1C}">
                  <a14:useLocalDpi xmlns:a14="http://schemas.microsoft.com/office/drawing/2010/main" val="0"/>
                </a:ext>
              </a:extLst>
            </a:blip>
            <a:srcRect l="22929" t="16092" r="12960" b="47846"/>
            <a:stretch/>
          </p:blipFill>
          <p:spPr>
            <a:xfrm>
              <a:off x="6187650" y="1923079"/>
              <a:ext cx="547200" cy="745200"/>
            </a:xfrm>
            <a:prstGeom prst="rect">
              <a:avLst/>
            </a:prstGeom>
          </p:spPr>
        </p:pic>
        <p:pic>
          <p:nvPicPr>
            <p:cNvPr id="54" name="图片 53"/>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4656440" y="2763410"/>
              <a:ext cx="547200" cy="745200"/>
            </a:xfrm>
            <a:prstGeom prst="rect">
              <a:avLst/>
            </a:prstGeom>
          </p:spPr>
        </p:pic>
        <p:pic>
          <p:nvPicPr>
            <p:cNvPr id="55" name="图片 54"/>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310354" y="2763410"/>
              <a:ext cx="547200" cy="745200"/>
            </a:xfrm>
            <a:prstGeom prst="rect">
              <a:avLst/>
            </a:prstGeom>
          </p:spPr>
        </p:pic>
        <p:pic>
          <p:nvPicPr>
            <p:cNvPr id="56" name="图片 55"/>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5964269" y="2763410"/>
              <a:ext cx="547200" cy="745200"/>
            </a:xfrm>
            <a:prstGeom prst="rect">
              <a:avLst/>
            </a:prstGeom>
          </p:spPr>
        </p:pic>
        <p:pic>
          <p:nvPicPr>
            <p:cNvPr id="57" name="图片 56"/>
            <p:cNvPicPr preferRelativeResize="0">
              <a:picLocks/>
            </p:cNvPicPr>
            <p:nvPr/>
          </p:nvPicPr>
          <p:blipFill rotWithShape="1">
            <a:blip r:embed="rId11" cstate="print">
              <a:extLst>
                <a:ext uri="{28A0092B-C50C-407E-A947-70E740481C1C}">
                  <a14:useLocalDpi xmlns:a14="http://schemas.microsoft.com/office/drawing/2010/main" val="0"/>
                </a:ext>
              </a:extLst>
            </a:blip>
            <a:srcRect l="4498" t="9034" r="3400" b="6210"/>
            <a:stretch/>
          </p:blipFill>
          <p:spPr>
            <a:xfrm>
              <a:off x="5310354" y="3593124"/>
              <a:ext cx="547200" cy="745200"/>
            </a:xfrm>
            <a:prstGeom prst="rect">
              <a:avLst/>
            </a:prstGeom>
          </p:spPr>
        </p:pic>
        <p:pic>
          <p:nvPicPr>
            <p:cNvPr id="58" name="图片 57"/>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4656440" y="3593124"/>
              <a:ext cx="547200" cy="745200"/>
            </a:xfrm>
            <a:prstGeom prst="rect">
              <a:avLst/>
            </a:prstGeom>
          </p:spPr>
        </p:pic>
        <p:pic>
          <p:nvPicPr>
            <p:cNvPr id="59" name="图片 58"/>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5964269" y="3593124"/>
              <a:ext cx="547200" cy="745200"/>
            </a:xfrm>
            <a:prstGeom prst="rect">
              <a:avLst/>
            </a:prstGeom>
          </p:spPr>
        </p:pic>
      </p:grpSp>
      <p:pic>
        <p:nvPicPr>
          <p:cNvPr id="61" name="图片 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8943" y="3389309"/>
            <a:ext cx="1734783" cy="11315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2" name="乘号 1"/>
          <p:cNvSpPr/>
          <p:nvPr/>
        </p:nvSpPr>
        <p:spPr>
          <a:xfrm>
            <a:off x="7008889" y="3723159"/>
            <a:ext cx="696934" cy="882735"/>
          </a:xfrm>
          <a:prstGeom prst="mathMultiply">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5"/>
          <p:cNvSpPr>
            <a:spLocks/>
          </p:cNvSpPr>
          <p:nvPr/>
        </p:nvSpPr>
        <p:spPr bwMode="auto">
          <a:xfrm>
            <a:off x="3596059" y="2526828"/>
            <a:ext cx="891796" cy="8040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1" dirty="0">
              <a:solidFill>
                <a:srgbClr val="0070C0"/>
              </a:solidFill>
              <a:ea typeface="微软雅黑" pitchFamily="34" charset="-122"/>
            </a:endParaRPr>
          </a:p>
        </p:txBody>
      </p:sp>
      <p:sp>
        <p:nvSpPr>
          <p:cNvPr id="38" name="KSO_Shape"/>
          <p:cNvSpPr>
            <a:spLocks/>
          </p:cNvSpPr>
          <p:nvPr/>
        </p:nvSpPr>
        <p:spPr bwMode="auto">
          <a:xfrm>
            <a:off x="3718635" y="2698388"/>
            <a:ext cx="681198" cy="460936"/>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b="1" dirty="0">
              <a:solidFill>
                <a:srgbClr val="FFFFFF"/>
              </a:solidFill>
              <a:ea typeface="微软雅黑" pitchFamily="34" charset="-122"/>
            </a:endParaRPr>
          </a:p>
        </p:txBody>
      </p:sp>
    </p:spTree>
    <p:extLst>
      <p:ext uri="{BB962C8B-B14F-4D97-AF65-F5344CB8AC3E}">
        <p14:creationId xmlns:p14="http://schemas.microsoft.com/office/powerpoint/2010/main" val="3414834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4" descr="北京大学人民医院.jpg"/>
          <p:cNvPicPr>
            <a:picLocks noChangeAspect="1"/>
          </p:cNvPicPr>
          <p:nvPr/>
        </p:nvPicPr>
        <p:blipFill rotWithShape="1">
          <a:blip r:embed="rId2">
            <a:extLst>
              <a:ext uri="{28A0092B-C50C-407E-A947-70E740481C1C}">
                <a14:useLocalDpi xmlns:a14="http://schemas.microsoft.com/office/drawing/2010/main" val="0"/>
              </a:ext>
            </a:extLst>
          </a:blip>
          <a:srcRect l="17370"/>
          <a:stretch/>
        </p:blipFill>
        <p:spPr bwMode="auto">
          <a:xfrm>
            <a:off x="8709" y="0"/>
            <a:ext cx="913529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52450" y="942975"/>
            <a:ext cx="5032147" cy="707886"/>
          </a:xfrm>
          <a:prstGeom prst="rect">
            <a:avLst/>
          </a:prstGeom>
          <a:noFill/>
        </p:spPr>
        <p:txBody>
          <a:bodyPr wrap="none" rtlCol="0">
            <a:spAutoFit/>
          </a:bodyPr>
          <a:lstStyle/>
          <a:p>
            <a:r>
              <a:rPr lang="zh-CN" altLang="en-US" sz="4000" b="1" spc="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衷心感谢各位专家！</a:t>
            </a:r>
          </a:p>
        </p:txBody>
      </p:sp>
    </p:spTree>
    <p:extLst>
      <p:ext uri="{BB962C8B-B14F-4D97-AF65-F5344CB8AC3E}">
        <p14:creationId xmlns:p14="http://schemas.microsoft.com/office/powerpoint/2010/main" val="364382401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77329" y="115329"/>
            <a:ext cx="27226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4000" b="1" spc="400" dirty="0">
                <a:solidFill>
                  <a:srgbClr val="C00000"/>
                </a:solidFill>
                <a:latin typeface="Arial Black" panose="020B0A04020102020204" pitchFamily="34" charset="0"/>
                <a:ea typeface="隶书" panose="02010509060101010101" pitchFamily="49" charset="-122"/>
              </a:rPr>
              <a:t>立项依据</a:t>
            </a:r>
          </a:p>
        </p:txBody>
      </p:sp>
      <p:grpSp>
        <p:nvGrpSpPr>
          <p:cNvPr id="74" name="组合 73"/>
          <p:cNvGrpSpPr/>
          <p:nvPr/>
        </p:nvGrpSpPr>
        <p:grpSpPr>
          <a:xfrm>
            <a:off x="1687239" y="998135"/>
            <a:ext cx="3439900" cy="2274033"/>
            <a:chOff x="1506574" y="1087312"/>
            <a:chExt cx="3439900" cy="2274033"/>
          </a:xfrm>
        </p:grpSpPr>
        <p:pic>
          <p:nvPicPr>
            <p:cNvPr id="51" name="图片 1"/>
            <p:cNvPicPr>
              <a:picLocks noChangeAspect="1"/>
            </p:cNvPicPr>
            <p:nvPr/>
          </p:nvPicPr>
          <p:blipFill rotWithShape="1">
            <a:blip r:embed="rId3">
              <a:extLst>
                <a:ext uri="{28A0092B-C50C-407E-A947-70E740481C1C}">
                  <a14:useLocalDpi xmlns:a14="http://schemas.microsoft.com/office/drawing/2010/main" val="0"/>
                </a:ext>
              </a:extLst>
            </a:blip>
            <a:srcRect r="24617" b="70909"/>
            <a:stretch/>
          </p:blipFill>
          <p:spPr bwMode="auto">
            <a:xfrm>
              <a:off x="1506575" y="1087312"/>
              <a:ext cx="3439899" cy="97050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图片 2"/>
            <p:cNvPicPr>
              <a:picLocks noChangeAspect="1"/>
            </p:cNvPicPr>
            <p:nvPr/>
          </p:nvPicPr>
          <p:blipFill rotWithShape="1">
            <a:blip r:embed="rId4">
              <a:extLst>
                <a:ext uri="{28A0092B-C50C-407E-A947-70E740481C1C}">
                  <a14:useLocalDpi xmlns:a14="http://schemas.microsoft.com/office/drawing/2010/main" val="0"/>
                </a:ext>
              </a:extLst>
            </a:blip>
            <a:srcRect r="24768" b="61047"/>
            <a:stretch/>
          </p:blipFill>
          <p:spPr bwMode="auto">
            <a:xfrm>
              <a:off x="1506574" y="2058934"/>
              <a:ext cx="3439899" cy="130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2" name="直接箭头连接符 71"/>
          <p:cNvCxnSpPr/>
          <p:nvPr/>
        </p:nvCxnSpPr>
        <p:spPr>
          <a:xfrm flipH="1" flipV="1">
            <a:off x="3143794" y="1767840"/>
            <a:ext cx="165463" cy="156754"/>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3556853" y="2875950"/>
            <a:ext cx="165463" cy="156754"/>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5782128" y="936112"/>
            <a:ext cx="2946197" cy="2266671"/>
            <a:chOff x="5414031" y="1097942"/>
            <a:chExt cx="2946197" cy="2266671"/>
          </a:xfrm>
        </p:grpSpPr>
        <p:pic>
          <p:nvPicPr>
            <p:cNvPr id="63" name="图片 3"/>
            <p:cNvPicPr>
              <a:picLocks noChangeAspect="1"/>
            </p:cNvPicPr>
            <p:nvPr/>
          </p:nvPicPr>
          <p:blipFill rotWithShape="1">
            <a:blip r:embed="rId5">
              <a:extLst>
                <a:ext uri="{28A0092B-C50C-407E-A947-70E740481C1C}">
                  <a14:useLocalDpi xmlns:a14="http://schemas.microsoft.com/office/drawing/2010/main" val="0"/>
                </a:ext>
              </a:extLst>
            </a:blip>
            <a:srcRect r="26347" b="63999"/>
            <a:stretch/>
          </p:blipFill>
          <p:spPr bwMode="auto">
            <a:xfrm>
              <a:off x="5423292" y="1097942"/>
              <a:ext cx="2936936" cy="118017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4" name="图片 4"/>
            <p:cNvPicPr>
              <a:picLocks noChangeAspect="1"/>
            </p:cNvPicPr>
            <p:nvPr/>
          </p:nvPicPr>
          <p:blipFill rotWithShape="1">
            <a:blip r:embed="rId6">
              <a:extLst>
                <a:ext uri="{28A0092B-C50C-407E-A947-70E740481C1C}">
                  <a14:useLocalDpi xmlns:a14="http://schemas.microsoft.com/office/drawing/2010/main" val="0"/>
                </a:ext>
              </a:extLst>
            </a:blip>
            <a:srcRect l="-1" t="-2" r="25758" b="65109"/>
            <a:stretch/>
          </p:blipFill>
          <p:spPr bwMode="auto">
            <a:xfrm>
              <a:off x="5414031" y="2209629"/>
              <a:ext cx="2946197" cy="115498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cxnSp>
          <p:nvCxnSpPr>
            <p:cNvPr id="75" name="直接箭头连接符 74"/>
            <p:cNvCxnSpPr/>
            <p:nvPr/>
          </p:nvCxnSpPr>
          <p:spPr>
            <a:xfrm flipH="1" flipV="1">
              <a:off x="6804398" y="2052408"/>
              <a:ext cx="153751" cy="157221"/>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flipV="1">
              <a:off x="6727522" y="3177095"/>
              <a:ext cx="153751" cy="157221"/>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矩形 7"/>
          <p:cNvSpPr>
            <a:spLocks noChangeArrowheads="1"/>
          </p:cNvSpPr>
          <p:nvPr/>
        </p:nvSpPr>
        <p:spPr bwMode="auto">
          <a:xfrm>
            <a:off x="613327" y="1171615"/>
            <a:ext cx="52800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可逆结构损伤</a:t>
            </a:r>
          </a:p>
        </p:txBody>
      </p:sp>
      <p:sp>
        <p:nvSpPr>
          <p:cNvPr id="80" name="矩形 79"/>
          <p:cNvSpPr/>
          <p:nvPr/>
        </p:nvSpPr>
        <p:spPr>
          <a:xfrm rot="16200000">
            <a:off x="-89957" y="1752660"/>
            <a:ext cx="1938992" cy="592236"/>
          </a:xfrm>
          <a:prstGeom prst="rect">
            <a:avLst/>
          </a:prstGeom>
          <a:gradFill>
            <a:gsLst>
              <a:gs pos="100000">
                <a:schemeClr val="tx2">
                  <a:alpha val="29000"/>
                </a:schemeClr>
              </a:gs>
              <a:gs pos="100000">
                <a:schemeClr val="bg1">
                  <a:alpha val="69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669787" y="3634014"/>
            <a:ext cx="2096458" cy="2746413"/>
            <a:chOff x="2034601" y="881709"/>
            <a:chExt cx="2187822" cy="3008242"/>
          </a:xfrm>
        </p:grpSpPr>
        <p:pic>
          <p:nvPicPr>
            <p:cNvPr id="31" name="图片 3"/>
            <p:cNvPicPr>
              <a:picLocks noChangeAspect="1"/>
            </p:cNvPicPr>
            <p:nvPr/>
          </p:nvPicPr>
          <p:blipFill rotWithShape="1">
            <a:blip r:embed="rId7">
              <a:extLst>
                <a:ext uri="{28A0092B-C50C-407E-A947-70E740481C1C}">
                  <a14:useLocalDpi xmlns:a14="http://schemas.microsoft.com/office/drawing/2010/main" val="0"/>
                </a:ext>
              </a:extLst>
            </a:blip>
            <a:srcRect t="1955"/>
            <a:stretch/>
          </p:blipFill>
          <p:spPr bwMode="auto">
            <a:xfrm>
              <a:off x="2034601" y="881709"/>
              <a:ext cx="2092364" cy="2908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2048475" y="3013443"/>
              <a:ext cx="2173948" cy="876508"/>
            </a:xfrm>
            <a:prstGeom prst="rect">
              <a:avLst/>
            </a:prstGeom>
            <a:noFill/>
          </p:spPr>
          <p:txBody>
            <a:bodyPr wrap="square" rtlCol="0">
              <a:spAutoFit/>
            </a:bodyPr>
            <a:lstStyle/>
            <a:p>
              <a:r>
                <a:rPr lang="en-US" altLang="zh-CN" sz="1400" b="1" dirty="0">
                  <a:solidFill>
                    <a:schemeClr val="bg1"/>
                  </a:solidFill>
                </a:rPr>
                <a:t>WHO</a:t>
              </a:r>
              <a:r>
                <a:rPr lang="zh-CN" altLang="en-US" sz="1400" b="1" dirty="0">
                  <a:solidFill>
                    <a:schemeClr val="bg1"/>
                  </a:solidFill>
                </a:rPr>
                <a:t>：全球约</a:t>
              </a:r>
              <a:r>
                <a:rPr lang="en-US" altLang="zh-CN" sz="1400" b="1" dirty="0">
                  <a:solidFill>
                    <a:schemeClr val="bg1"/>
                  </a:solidFill>
                </a:rPr>
                <a:t>33%</a:t>
              </a:r>
              <a:r>
                <a:rPr lang="zh-CN" altLang="en-US" sz="1400" b="1" dirty="0">
                  <a:solidFill>
                    <a:schemeClr val="bg1"/>
                  </a:solidFill>
                </a:rPr>
                <a:t>的人受到关节相关病变的困扰</a:t>
              </a:r>
              <a:r>
                <a:rPr lang="en-US" altLang="zh-CN" sz="1400" b="1" dirty="0">
                  <a:solidFill>
                    <a:schemeClr val="bg1"/>
                  </a:solidFill>
                </a:rPr>
                <a:t>——</a:t>
              </a:r>
              <a:r>
                <a:rPr lang="zh-CN" altLang="en-US" b="1" dirty="0">
                  <a:solidFill>
                    <a:srgbClr val="FF0000"/>
                  </a:solidFill>
                  <a:effectLst>
                    <a:outerShdw blurRad="38100" dist="38100" dir="2700000" algn="tl">
                      <a:srgbClr val="000000">
                        <a:alpha val="43137"/>
                      </a:srgbClr>
                    </a:outerShdw>
                  </a:effectLst>
                </a:rPr>
                <a:t>不死的癌症</a:t>
              </a:r>
            </a:p>
          </p:txBody>
        </p:sp>
      </p:grpSp>
      <p:pic>
        <p:nvPicPr>
          <p:cNvPr id="33" name="图片 2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787" y="3634014"/>
            <a:ext cx="322338" cy="101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5"/>
          <p:cNvSpPr>
            <a:spLocks noChangeArrowheads="1"/>
          </p:cNvSpPr>
          <p:nvPr/>
        </p:nvSpPr>
        <p:spPr bwMode="auto">
          <a:xfrm>
            <a:off x="3143794" y="3791674"/>
            <a:ext cx="29813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t>17 May 2017 News Release  GENEVA</a:t>
            </a:r>
          </a:p>
          <a:p>
            <a:r>
              <a:rPr lang="zh-CN" altLang="en-US" sz="1400" dirty="0"/>
              <a:t>SDG 3: ENSURE HEALTHY LIVES AND PROMOTE WELL-BEING FOR ALL AT ALL AGES</a:t>
            </a:r>
          </a:p>
        </p:txBody>
      </p:sp>
    </p:spTree>
    <p:extLst>
      <p:ext uri="{BB962C8B-B14F-4D97-AF65-F5344CB8AC3E}">
        <p14:creationId xmlns:p14="http://schemas.microsoft.com/office/powerpoint/2010/main" val="855113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3590" y="149608"/>
            <a:ext cx="3570208" cy="461665"/>
          </a:xfrm>
          <a:prstGeom prst="rect">
            <a:avLst/>
          </a:prstGeom>
        </p:spPr>
        <p:txBody>
          <a:bodyPr wrap="none">
            <a:spAutoFit/>
          </a:bodyPr>
          <a:lstStyle/>
          <a:p>
            <a:pPr algn="r"/>
            <a:r>
              <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AI</a:t>
            </a:r>
            <a:r>
              <a:rPr lang="zh-CN" altLang="en-US"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在医学影像中的研究</a:t>
            </a:r>
            <a:endPar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pic>
        <p:nvPicPr>
          <p:cNvPr id="39" name="图片 38"/>
          <p:cNvPicPr>
            <a:picLocks noChangeAspect="1"/>
          </p:cNvPicPr>
          <p:nvPr/>
        </p:nvPicPr>
        <p:blipFill rotWithShape="1">
          <a:blip r:embed="rId2" cstate="screen">
            <a:extLst>
              <a:ext uri="{28A0092B-C50C-407E-A947-70E740481C1C}">
                <a14:useLocalDpi xmlns:a14="http://schemas.microsoft.com/office/drawing/2010/main"/>
              </a:ext>
            </a:extLst>
          </a:blip>
          <a:srcRect r="11066"/>
          <a:stretch/>
        </p:blipFill>
        <p:spPr>
          <a:xfrm>
            <a:off x="3811082" y="1609163"/>
            <a:ext cx="493904" cy="608400"/>
          </a:xfrm>
          <a:prstGeom prst="rect">
            <a:avLst/>
          </a:prstGeom>
        </p:spPr>
      </p:pic>
      <p:pic>
        <p:nvPicPr>
          <p:cNvPr id="41" name="Picture 3">
            <a:extLst>
              <a:ext uri="{FF2B5EF4-FFF2-40B4-BE49-F238E27FC236}">
                <a16:creationId xmlns:a16="http://schemas.microsoft.com/office/drawing/2014/main" id="{595C235F-D91D-5948-B5B7-04E093277899}"/>
              </a:ext>
            </a:extLst>
          </p:cNvPr>
          <p:cNvPicPr>
            <a:picLocks noChangeAspect="1"/>
          </p:cNvPicPr>
          <p:nvPr/>
        </p:nvPicPr>
        <p:blipFill>
          <a:blip r:embed="rId3"/>
          <a:stretch>
            <a:fillRect/>
          </a:stretch>
        </p:blipFill>
        <p:spPr>
          <a:xfrm>
            <a:off x="4897560" y="892037"/>
            <a:ext cx="479340" cy="608400"/>
          </a:xfrm>
          <a:prstGeom prst="rect">
            <a:avLst/>
          </a:prstGeom>
        </p:spPr>
      </p:pic>
      <p:pic>
        <p:nvPicPr>
          <p:cNvPr id="43" name="Picture 1">
            <a:extLst>
              <a:ext uri="{FF2B5EF4-FFF2-40B4-BE49-F238E27FC236}">
                <a16:creationId xmlns:a16="http://schemas.microsoft.com/office/drawing/2014/main" id="{1C1DF30E-6364-9C4E-AF0E-7DC23EF27906}"/>
              </a:ext>
            </a:extLst>
          </p:cNvPr>
          <p:cNvPicPr>
            <a:picLocks noChangeAspect="1"/>
          </p:cNvPicPr>
          <p:nvPr/>
        </p:nvPicPr>
        <p:blipFill>
          <a:blip r:embed="rId4"/>
          <a:stretch>
            <a:fillRect/>
          </a:stretch>
        </p:blipFill>
        <p:spPr>
          <a:xfrm>
            <a:off x="4428119" y="892036"/>
            <a:ext cx="462661" cy="608400"/>
          </a:xfrm>
          <a:prstGeom prst="rect">
            <a:avLst/>
          </a:prstGeom>
        </p:spPr>
      </p:pic>
      <p:sp>
        <p:nvSpPr>
          <p:cNvPr id="46" name="文本框 45"/>
          <p:cNvSpPr txBox="1"/>
          <p:nvPr/>
        </p:nvSpPr>
        <p:spPr>
          <a:xfrm>
            <a:off x="5525994" y="844210"/>
            <a:ext cx="3138414" cy="646331"/>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rPr>
              <a:t>MRI</a:t>
            </a:r>
            <a:r>
              <a:rPr lang="zh-CN" altLang="en-US" sz="1200" b="1" dirty="0">
                <a:latin typeface="微软雅黑" panose="020B0503020204020204" pitchFamily="34" charset="-122"/>
                <a:ea typeface="微软雅黑" panose="020B0503020204020204" pitchFamily="34" charset="-122"/>
              </a:rPr>
              <a:t>：脑肿瘤的分类和预测转归</a:t>
            </a:r>
          </a:p>
          <a:p>
            <a:r>
              <a:rPr lang="en-US" altLang="zh-CN" sz="1200" b="1" dirty="0">
                <a:latin typeface="微软雅黑" panose="020B0503020204020204" pitchFamily="34" charset="-122"/>
                <a:ea typeface="微软雅黑" panose="020B0503020204020204" pitchFamily="34" charset="-122"/>
              </a:rPr>
              <a:t>MRI</a:t>
            </a:r>
            <a:r>
              <a:rPr lang="zh-CN" altLang="en-US" sz="1200" b="1" dirty="0">
                <a:latin typeface="微软雅黑" panose="020B0503020204020204" pitchFamily="34" charset="-122"/>
                <a:ea typeface="微软雅黑" panose="020B0503020204020204" pitchFamily="34" charset="-122"/>
              </a:rPr>
              <a:t>：老年痴呆准确率</a:t>
            </a:r>
            <a:r>
              <a:rPr lang="en-US" altLang="zh-CN" sz="1200" b="1" dirty="0">
                <a:latin typeface="微软雅黑" panose="020B0503020204020204" pitchFamily="34" charset="-122"/>
                <a:ea typeface="微软雅黑" panose="020B0503020204020204" pitchFamily="34" charset="-122"/>
              </a:rPr>
              <a:t>82.4</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CT</a:t>
            </a:r>
            <a:r>
              <a:rPr lang="zh-CN" altLang="en-US" sz="1200" b="1" dirty="0">
                <a:latin typeface="微软雅黑" panose="020B0503020204020204" pitchFamily="34" charset="-122"/>
                <a:ea typeface="微软雅黑" panose="020B0503020204020204" pitchFamily="34" charset="-122"/>
              </a:rPr>
              <a:t>：  脑肿瘤识别</a:t>
            </a:r>
            <a:r>
              <a:rPr lang="en-US" altLang="zh-CN" sz="1200" b="1" dirty="0">
                <a:latin typeface="微软雅黑" panose="020B0503020204020204" pitchFamily="34" charset="-122"/>
                <a:ea typeface="微软雅黑" panose="020B0503020204020204" pitchFamily="34" charset="-122"/>
              </a:rPr>
              <a:t>90%</a:t>
            </a:r>
            <a:r>
              <a:rPr lang="zh-CN" altLang="en-US" sz="1200" b="1" dirty="0">
                <a:latin typeface="微软雅黑" panose="020B0503020204020204" pitchFamily="34" charset="-122"/>
                <a:ea typeface="微软雅黑" panose="020B0503020204020204" pitchFamily="34" charset="-122"/>
              </a:rPr>
              <a:t>；脑积水灵敏度</a:t>
            </a:r>
            <a:r>
              <a:rPr lang="en-US" altLang="zh-CN" sz="1200" b="1" dirty="0">
                <a:latin typeface="微软雅黑" panose="020B0503020204020204" pitchFamily="34" charset="-122"/>
                <a:ea typeface="微软雅黑" panose="020B0503020204020204" pitchFamily="34" charset="-122"/>
              </a:rPr>
              <a:t>90%</a:t>
            </a:r>
            <a:endParaRPr lang="zh-CN" altLang="en-US" sz="1400" b="1" dirty="0">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4638" y="1622979"/>
            <a:ext cx="467154" cy="608400"/>
          </a:xfrm>
          <a:prstGeom prst="rect">
            <a:avLst/>
          </a:prstGeom>
        </p:spPr>
      </p:pic>
      <p:sp>
        <p:nvSpPr>
          <p:cNvPr id="48" name="文本框 47"/>
          <p:cNvSpPr txBox="1"/>
          <p:nvPr/>
        </p:nvSpPr>
        <p:spPr>
          <a:xfrm>
            <a:off x="5525994" y="1716592"/>
            <a:ext cx="3294935" cy="461665"/>
          </a:xfrm>
          <a:prstGeom prst="rect">
            <a:avLst/>
          </a:prstGeom>
          <a:noFill/>
        </p:spPr>
        <p:txBody>
          <a:bodyPr wrap="square" rtlCol="0">
            <a:spAutoFit/>
          </a:bodyPr>
          <a:lstStyle/>
          <a:p>
            <a:r>
              <a:rPr lang="en-US" altLang="zh-CN" sz="1100" b="1" dirty="0">
                <a:latin typeface="微软雅黑" panose="020B0503020204020204" pitchFamily="34" charset="-122"/>
                <a:ea typeface="微软雅黑" panose="020B0503020204020204" pitchFamily="34" charset="-122"/>
              </a:rPr>
              <a:t>OCT</a:t>
            </a:r>
            <a:r>
              <a:rPr lang="zh-CN" altLang="en-US" sz="1200" b="1" dirty="0">
                <a:latin typeface="微软雅黑" panose="020B0503020204020204" pitchFamily="34" charset="-122"/>
                <a:ea typeface="微软雅黑" panose="020B0503020204020204" pitchFamily="34" charset="-122"/>
              </a:rPr>
              <a:t>：有效分类黄斑变性和糖网病变</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X</a:t>
            </a:r>
            <a:r>
              <a:rPr lang="zh-CN" altLang="en-US" sz="1200" b="1" dirty="0">
                <a:latin typeface="微软雅黑" panose="020B0503020204020204" pitchFamily="34" charset="-122"/>
                <a:ea typeface="微软雅黑" panose="020B0503020204020204" pitchFamily="34" charset="-122"/>
              </a:rPr>
              <a:t>线：准确区分（</a:t>
            </a:r>
            <a:r>
              <a:rPr lang="en-US" altLang="zh-CN" sz="1200" b="1" dirty="0">
                <a:latin typeface="微软雅黑" panose="020B0503020204020204" pitchFamily="34" charset="-122"/>
                <a:ea typeface="微软雅黑" panose="020B0503020204020204" pitchFamily="34" charset="-122"/>
              </a:rPr>
              <a:t>90%</a:t>
            </a:r>
            <a:r>
              <a:rPr lang="zh-CN" altLang="en-US" sz="1200" b="1" dirty="0">
                <a:latin typeface="微软雅黑" panose="020B0503020204020204" pitchFamily="34" charset="-122"/>
                <a:ea typeface="微软雅黑" panose="020B0503020204020204" pitchFamily="34" charset="-122"/>
              </a:rPr>
              <a:t>）细菌性和病毒性肺炎</a:t>
            </a: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5363" y="894971"/>
            <a:ext cx="454215" cy="609313"/>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8796" y="897065"/>
            <a:ext cx="452890" cy="608400"/>
          </a:xfrm>
          <a:prstGeom prst="rect">
            <a:avLst/>
          </a:prstGeom>
        </p:spPr>
      </p:pic>
      <p:pic>
        <p:nvPicPr>
          <p:cNvPr id="52" name="图片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7523" y="1609163"/>
            <a:ext cx="470127" cy="608400"/>
          </a:xfrm>
          <a:prstGeom prst="rect">
            <a:avLst/>
          </a:prstGeom>
        </p:spPr>
      </p:pic>
      <p:pic>
        <p:nvPicPr>
          <p:cNvPr id="53" name="图片 52"/>
          <p:cNvPicPr>
            <a:picLocks noChangeAspect="1"/>
          </p:cNvPicPr>
          <p:nvPr/>
        </p:nvPicPr>
        <p:blipFill rotWithShape="1">
          <a:blip r:embed="rId9">
            <a:extLst>
              <a:ext uri="{28A0092B-C50C-407E-A947-70E740481C1C}">
                <a14:useLocalDpi xmlns:a14="http://schemas.microsoft.com/office/drawing/2010/main" val="0"/>
              </a:ext>
            </a:extLst>
          </a:blip>
          <a:srcRect l="20551" t="36696" r="67427" b="38949"/>
          <a:stretch/>
        </p:blipFill>
        <p:spPr>
          <a:xfrm>
            <a:off x="4436357" y="1622979"/>
            <a:ext cx="474434" cy="608400"/>
          </a:xfrm>
          <a:prstGeom prst="rect">
            <a:avLst/>
          </a:prstGeom>
        </p:spPr>
      </p:pic>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27586" y="2348625"/>
            <a:ext cx="461784" cy="608400"/>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6995" y="2352988"/>
            <a:ext cx="461545" cy="608400"/>
          </a:xfrm>
          <a:prstGeom prst="rect">
            <a:avLst/>
          </a:prstGeom>
        </p:spPr>
      </p:pic>
      <p:sp>
        <p:nvSpPr>
          <p:cNvPr id="56" name="文本框 55"/>
          <p:cNvSpPr txBox="1"/>
          <p:nvPr/>
        </p:nvSpPr>
        <p:spPr>
          <a:xfrm>
            <a:off x="5538918" y="2348656"/>
            <a:ext cx="3158863" cy="646331"/>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rPr>
              <a:t>US</a:t>
            </a:r>
            <a:r>
              <a:rPr lang="zh-CN" altLang="en-US" sz="1200" b="1" dirty="0">
                <a:latin typeface="微软雅黑" panose="020B0503020204020204" pitchFamily="34" charset="-122"/>
                <a:ea typeface="微软雅黑" panose="020B0503020204020204" pitchFamily="34" charset="-122"/>
              </a:rPr>
              <a:t>：甲状腺、乳腺结节良恶性达专家级水平</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US</a:t>
            </a:r>
            <a:r>
              <a:rPr lang="zh-CN" altLang="en-US" sz="1200" b="1" dirty="0">
                <a:latin typeface="微软雅黑" panose="020B0503020204020204" pitchFamily="34" charset="-122"/>
                <a:ea typeface="微软雅黑" panose="020B0503020204020204" pitchFamily="34" charset="-122"/>
              </a:rPr>
              <a:t>：可预测淋巴结转移</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X</a:t>
            </a:r>
            <a:r>
              <a:rPr lang="zh-CN" altLang="en-US" sz="1200" b="1" dirty="0">
                <a:latin typeface="微软雅黑" panose="020B0503020204020204" pitchFamily="34" charset="-122"/>
                <a:ea typeface="微软雅黑" panose="020B0503020204020204" pitchFamily="34" charset="-122"/>
              </a:rPr>
              <a:t>线：预测乳腺癌的浸润</a:t>
            </a:r>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23351" y="2352032"/>
            <a:ext cx="456300" cy="608400"/>
          </a:xfrm>
          <a:prstGeom prst="rect">
            <a:avLst/>
          </a:prstGeom>
        </p:spPr>
      </p:pic>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77137" y="2352030"/>
            <a:ext cx="455226" cy="608400"/>
          </a:xfrm>
          <a:prstGeom prst="rect">
            <a:avLst/>
          </a:prstGeom>
        </p:spPr>
      </p:pic>
      <p:pic>
        <p:nvPicPr>
          <p:cNvPr id="59" name="Picture 13">
            <a:extLst>
              <a:ext uri="{FF2B5EF4-FFF2-40B4-BE49-F238E27FC236}">
                <a16:creationId xmlns:a16="http://schemas.microsoft.com/office/drawing/2014/main" id="{6F3C8E77-C151-3543-A9A4-E961C306961D}"/>
              </a:ext>
            </a:extLst>
          </p:cNvPr>
          <p:cNvPicPr>
            <a:picLocks noChangeAspect="1"/>
          </p:cNvPicPr>
          <p:nvPr/>
        </p:nvPicPr>
        <p:blipFill>
          <a:blip r:embed="rId14"/>
          <a:stretch>
            <a:fillRect/>
          </a:stretch>
        </p:blipFill>
        <p:spPr>
          <a:xfrm>
            <a:off x="3327586" y="3096355"/>
            <a:ext cx="472687" cy="608400"/>
          </a:xfrm>
          <a:prstGeom prst="rect">
            <a:avLst/>
          </a:prstGeom>
        </p:spPr>
      </p:pic>
      <p:sp>
        <p:nvSpPr>
          <p:cNvPr id="60" name="TextBox 14">
            <a:extLst>
              <a:ext uri="{FF2B5EF4-FFF2-40B4-BE49-F238E27FC236}">
                <a16:creationId xmlns:a16="http://schemas.microsoft.com/office/drawing/2014/main" id="{8A882C3C-7EED-4147-B20D-1A79B2A04875}"/>
              </a:ext>
            </a:extLst>
          </p:cNvPr>
          <p:cNvSpPr txBox="1"/>
          <p:nvPr/>
        </p:nvSpPr>
        <p:spPr>
          <a:xfrm>
            <a:off x="5538918" y="3133585"/>
            <a:ext cx="2800678" cy="523220"/>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CT</a:t>
            </a:r>
            <a:r>
              <a:rPr lang="zh-CN" altLang="en-US" sz="1400" b="1" dirty="0">
                <a:latin typeface="微软雅黑" panose="020B0503020204020204" pitchFamily="34" charset="-122"/>
                <a:ea typeface="微软雅黑" panose="020B0503020204020204" pitchFamily="34" charset="-122"/>
              </a:rPr>
              <a:t>：肺部小结节检出率</a:t>
            </a:r>
            <a:r>
              <a:rPr lang="en-US" altLang="zh-CN" sz="1400" b="1" dirty="0">
                <a:latin typeface="微软雅黑" panose="020B0503020204020204" pitchFamily="34" charset="-122"/>
                <a:ea typeface="微软雅黑" panose="020B0503020204020204" pitchFamily="34" charset="-122"/>
              </a:rPr>
              <a:t>90%</a:t>
            </a:r>
            <a:r>
              <a:rPr lang="zh-CN" altLang="en-US" sz="1400" b="1" dirty="0">
                <a:latin typeface="微软雅黑" panose="020B0503020204020204" pitchFamily="34" charset="-122"/>
                <a:ea typeface="微软雅黑" panose="020B0503020204020204" pitchFamily="34" charset="-122"/>
              </a:rPr>
              <a:t>以上</a:t>
            </a:r>
            <a:endParaRPr lang="en-US" altLang="zh-CN" sz="1400" b="1" dirty="0">
              <a:latin typeface="微软雅黑" panose="020B0503020204020204" pitchFamily="34" charset="-122"/>
              <a:ea typeface="微软雅黑" panose="020B0503020204020204" pitchFamily="34" charset="-122"/>
            </a:endParaRPr>
          </a:p>
          <a:p>
            <a:r>
              <a:rPr lang="en-GB" sz="1400" b="1" dirty="0">
                <a:latin typeface="微软雅黑" panose="020B0503020204020204" pitchFamily="34" charset="-122"/>
                <a:ea typeface="微软雅黑" panose="020B0503020204020204" pitchFamily="34" charset="-122"/>
              </a:rPr>
              <a:t>CT</a:t>
            </a:r>
            <a:r>
              <a:rPr lang="zh-CN" altLang="en-US" sz="1400" b="1" dirty="0">
                <a:latin typeface="微软雅黑" panose="020B0503020204020204" pitchFamily="34" charset="-122"/>
                <a:ea typeface="微软雅黑" panose="020B0503020204020204" pitchFamily="34" charset="-122"/>
              </a:rPr>
              <a:t>：肺癌的分期和结节的演变</a:t>
            </a:r>
            <a:endParaRPr lang="en-US" sz="1400" b="1" dirty="0">
              <a:latin typeface="微软雅黑" panose="020B0503020204020204" pitchFamily="34" charset="-122"/>
              <a:ea typeface="微软雅黑" panose="020B0503020204020204" pitchFamily="34" charset="-122"/>
            </a:endParaRPr>
          </a:p>
        </p:txBody>
      </p:sp>
      <p:pic>
        <p:nvPicPr>
          <p:cNvPr id="61" name="Picture 12">
            <a:extLst>
              <a:ext uri="{FF2B5EF4-FFF2-40B4-BE49-F238E27FC236}">
                <a16:creationId xmlns:a16="http://schemas.microsoft.com/office/drawing/2014/main" id="{9267E87E-D739-AB48-8C67-E36ED3F90628}"/>
              </a:ext>
            </a:extLst>
          </p:cNvPr>
          <p:cNvPicPr>
            <a:picLocks noChangeAspect="1"/>
          </p:cNvPicPr>
          <p:nvPr/>
        </p:nvPicPr>
        <p:blipFill>
          <a:blip r:embed="rId15"/>
          <a:stretch>
            <a:fillRect/>
          </a:stretch>
        </p:blipFill>
        <p:spPr>
          <a:xfrm>
            <a:off x="3822661" y="3092110"/>
            <a:ext cx="463259" cy="608400"/>
          </a:xfrm>
          <a:prstGeom prst="rect">
            <a:avLst/>
          </a:prstGeom>
        </p:spPr>
      </p:pic>
      <p:pic>
        <p:nvPicPr>
          <p:cNvPr id="62" name="图片 6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07745" y="3095638"/>
            <a:ext cx="459170" cy="608400"/>
          </a:xfrm>
          <a:prstGeom prst="rect">
            <a:avLst/>
          </a:prstGeom>
        </p:spPr>
      </p:pic>
      <p:pic>
        <p:nvPicPr>
          <p:cNvPr id="63" name="图片 6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860661" y="3089420"/>
            <a:ext cx="486292" cy="608400"/>
          </a:xfrm>
          <a:prstGeom prst="rect">
            <a:avLst/>
          </a:prstGeom>
        </p:spPr>
      </p:pic>
      <p:sp>
        <p:nvSpPr>
          <p:cNvPr id="64" name="TextBox 14">
            <a:extLst>
              <a:ext uri="{FF2B5EF4-FFF2-40B4-BE49-F238E27FC236}">
                <a16:creationId xmlns:a16="http://schemas.microsoft.com/office/drawing/2014/main" id="{8A882C3C-7EED-4147-B20D-1A79B2A04875}"/>
              </a:ext>
            </a:extLst>
          </p:cNvPr>
          <p:cNvSpPr txBox="1"/>
          <p:nvPr/>
        </p:nvSpPr>
        <p:spPr>
          <a:xfrm>
            <a:off x="5538253" y="3875556"/>
            <a:ext cx="2800678" cy="523220"/>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MRI</a:t>
            </a:r>
            <a:r>
              <a:rPr lang="zh-CN" altLang="en-US" sz="1400" b="1" dirty="0">
                <a:latin typeface="微软雅黑" panose="020B0503020204020204" pitchFamily="34" charset="-122"/>
                <a:ea typeface="微软雅黑" panose="020B0503020204020204" pitchFamily="34" charset="-122"/>
              </a:rPr>
              <a:t>：预测心脏病存活期</a:t>
            </a:r>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MRI/US: </a:t>
            </a:r>
            <a:r>
              <a:rPr lang="zh-CN" altLang="en-US" sz="1400" b="1" dirty="0">
                <a:latin typeface="微软雅黑" panose="020B0503020204020204" pitchFamily="34" charset="-122"/>
                <a:ea typeface="微软雅黑" panose="020B0503020204020204" pitchFamily="34" charset="-122"/>
              </a:rPr>
              <a:t>识别颈动脉不稳定斑块</a:t>
            </a:r>
            <a:endParaRPr lang="en-US" sz="1400" b="1" dirty="0">
              <a:latin typeface="微软雅黑" panose="020B0503020204020204" pitchFamily="34" charset="-122"/>
              <a:ea typeface="微软雅黑" panose="020B0503020204020204" pitchFamily="34" charset="-122"/>
            </a:endParaRPr>
          </a:p>
        </p:txBody>
      </p:sp>
      <p:sp>
        <p:nvSpPr>
          <p:cNvPr id="67" name="矩形 66"/>
          <p:cNvSpPr/>
          <p:nvPr/>
        </p:nvSpPr>
        <p:spPr>
          <a:xfrm>
            <a:off x="3320203" y="3098591"/>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25284" y="3830903"/>
            <a:ext cx="461784" cy="608400"/>
          </a:xfrm>
          <a:prstGeom prst="rect">
            <a:avLst/>
          </a:prstGeom>
        </p:spPr>
      </p:pic>
      <p:pic>
        <p:nvPicPr>
          <p:cNvPr id="70" name="图片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26815" y="3840428"/>
            <a:ext cx="432802" cy="608400"/>
          </a:xfrm>
          <a:prstGeom prst="rect">
            <a:avLst/>
          </a:prstGeom>
        </p:spPr>
      </p:pic>
      <p:pic>
        <p:nvPicPr>
          <p:cNvPr id="71" name="图片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03820" y="3845883"/>
            <a:ext cx="456841" cy="608400"/>
          </a:xfrm>
          <a:prstGeom prst="rect">
            <a:avLst/>
          </a:prstGeom>
        </p:spPr>
      </p:pic>
      <p:pic>
        <p:nvPicPr>
          <p:cNvPr id="72" name="图片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863833" y="3840442"/>
            <a:ext cx="472159" cy="608400"/>
          </a:xfrm>
          <a:prstGeom prst="rect">
            <a:avLst/>
          </a:prstGeom>
        </p:spPr>
      </p:pic>
      <p:pic>
        <p:nvPicPr>
          <p:cNvPr id="73" name="Picture 1">
            <a:extLst>
              <a:ext uri="{FF2B5EF4-FFF2-40B4-BE49-F238E27FC236}">
                <a16:creationId xmlns:a16="http://schemas.microsoft.com/office/drawing/2014/main" id="{953A9167-67B1-EF4A-971B-DD1458992322}"/>
              </a:ext>
            </a:extLst>
          </p:cNvPr>
          <p:cNvPicPr>
            <a:picLocks noChangeAspect="1"/>
          </p:cNvPicPr>
          <p:nvPr/>
        </p:nvPicPr>
        <p:blipFill>
          <a:blip r:embed="rId22"/>
          <a:stretch>
            <a:fillRect/>
          </a:stretch>
        </p:blipFill>
        <p:spPr>
          <a:xfrm>
            <a:off x="3329729" y="4584987"/>
            <a:ext cx="468538" cy="608400"/>
          </a:xfrm>
          <a:prstGeom prst="rect">
            <a:avLst/>
          </a:prstGeom>
        </p:spPr>
      </p:pic>
      <p:pic>
        <p:nvPicPr>
          <p:cNvPr id="74" name="Picture 2">
            <a:extLst>
              <a:ext uri="{FF2B5EF4-FFF2-40B4-BE49-F238E27FC236}">
                <a16:creationId xmlns:a16="http://schemas.microsoft.com/office/drawing/2014/main" id="{8072BBA7-68F8-034C-BFB0-F8E92DFC8AE4}"/>
              </a:ext>
            </a:extLst>
          </p:cNvPr>
          <p:cNvPicPr>
            <a:picLocks noChangeAspect="1"/>
          </p:cNvPicPr>
          <p:nvPr/>
        </p:nvPicPr>
        <p:blipFill>
          <a:blip r:embed="rId23"/>
          <a:stretch>
            <a:fillRect/>
          </a:stretch>
        </p:blipFill>
        <p:spPr>
          <a:xfrm>
            <a:off x="3817317" y="4583913"/>
            <a:ext cx="460696" cy="608400"/>
          </a:xfrm>
          <a:prstGeom prst="rect">
            <a:avLst/>
          </a:prstGeom>
        </p:spPr>
      </p:pic>
      <p:sp>
        <p:nvSpPr>
          <p:cNvPr id="75" name="TextBox 14">
            <a:extLst>
              <a:ext uri="{FF2B5EF4-FFF2-40B4-BE49-F238E27FC236}">
                <a16:creationId xmlns:a16="http://schemas.microsoft.com/office/drawing/2014/main" id="{8A882C3C-7EED-4147-B20D-1A79B2A04875}"/>
              </a:ext>
            </a:extLst>
          </p:cNvPr>
          <p:cNvSpPr txBox="1"/>
          <p:nvPr/>
        </p:nvSpPr>
        <p:spPr>
          <a:xfrm>
            <a:off x="5543328" y="4575956"/>
            <a:ext cx="3068158" cy="646331"/>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rPr>
              <a:t>US</a:t>
            </a:r>
            <a:r>
              <a:rPr lang="zh-CN" altLang="en-US" sz="1200" b="1" dirty="0">
                <a:latin typeface="微软雅黑" panose="020B0503020204020204" pitchFamily="34" charset="-122"/>
                <a:ea typeface="微软雅黑" panose="020B0503020204020204" pitchFamily="34" charset="-122"/>
              </a:rPr>
              <a:t>：诊断肝脏良、恶性肿块</a:t>
            </a:r>
            <a:r>
              <a:rPr lang="en-US" altLang="zh-CN" sz="1200" b="1" dirty="0">
                <a:latin typeface="微软雅黑" panose="020B0503020204020204" pitchFamily="34" charset="-122"/>
                <a:ea typeface="微软雅黑" panose="020B0503020204020204" pitchFamily="34" charset="-122"/>
              </a:rPr>
              <a:t>92%</a:t>
            </a:r>
            <a:r>
              <a:rPr lang="zh-CN" altLang="en-US" sz="1200" b="1" dirty="0">
                <a:latin typeface="微软雅黑" panose="020B0503020204020204" pitchFamily="34" charset="-122"/>
                <a:ea typeface="微软雅黑" panose="020B0503020204020204" pitchFamily="34" charset="-122"/>
              </a:rPr>
              <a:t>准确性</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US/CT</a:t>
            </a:r>
            <a:r>
              <a:rPr lang="zh-CN" altLang="en-US" sz="1200" b="1" dirty="0">
                <a:latin typeface="微软雅黑" panose="020B0503020204020204" pitchFamily="34" charset="-122"/>
                <a:ea typeface="微软雅黑" panose="020B0503020204020204" pitchFamily="34" charset="-122"/>
              </a:rPr>
              <a:t>：成功评估肝纤维化</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CT/PET: </a:t>
            </a:r>
            <a:r>
              <a:rPr lang="zh-CN" altLang="en-US" sz="1200" b="1" dirty="0">
                <a:latin typeface="微软雅黑" panose="020B0503020204020204" pitchFamily="34" charset="-122"/>
                <a:ea typeface="微软雅黑" panose="020B0503020204020204" pitchFamily="34" charset="-122"/>
              </a:rPr>
              <a:t>优于专家的肝脏恶性肿瘤准确率</a:t>
            </a:r>
            <a:endParaRPr lang="en-US" sz="1200" b="1" dirty="0">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410887" y="4575675"/>
            <a:ext cx="469440" cy="608400"/>
          </a:xfrm>
          <a:prstGeom prst="rect">
            <a:avLst/>
          </a:prstGeom>
        </p:spPr>
      </p:pic>
      <p:pic>
        <p:nvPicPr>
          <p:cNvPr id="78" name="图片 7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7137" y="4575462"/>
            <a:ext cx="472854" cy="608400"/>
          </a:xfrm>
          <a:prstGeom prst="rect">
            <a:avLst/>
          </a:prstGeom>
        </p:spPr>
      </p:pic>
      <p:grpSp>
        <p:nvGrpSpPr>
          <p:cNvPr id="79" name="组合 78"/>
          <p:cNvGrpSpPr/>
          <p:nvPr/>
        </p:nvGrpSpPr>
        <p:grpSpPr>
          <a:xfrm>
            <a:off x="388805" y="1837693"/>
            <a:ext cx="1704047" cy="3023902"/>
            <a:chOff x="650333" y="1284487"/>
            <a:chExt cx="1237939" cy="2439760"/>
          </a:xfrm>
        </p:grpSpPr>
        <p:grpSp>
          <p:nvGrpSpPr>
            <p:cNvPr id="80" name="组合 79"/>
            <p:cNvGrpSpPr/>
            <p:nvPr/>
          </p:nvGrpSpPr>
          <p:grpSpPr>
            <a:xfrm>
              <a:off x="650333" y="1284487"/>
              <a:ext cx="1237939" cy="2439760"/>
              <a:chOff x="114119" y="2339154"/>
              <a:chExt cx="957444" cy="1950956"/>
            </a:xfrm>
          </p:grpSpPr>
          <p:grpSp>
            <p:nvGrpSpPr>
              <p:cNvPr id="83" name="组合 82"/>
              <p:cNvGrpSpPr/>
              <p:nvPr/>
            </p:nvGrpSpPr>
            <p:grpSpPr>
              <a:xfrm>
                <a:off x="114119" y="2339154"/>
                <a:ext cx="957444" cy="1950956"/>
                <a:chOff x="168871" y="1684460"/>
                <a:chExt cx="1409151" cy="2737027"/>
              </a:xfrm>
            </p:grpSpPr>
            <p:grpSp>
              <p:nvGrpSpPr>
                <p:cNvPr id="89" name="组合 88"/>
                <p:cNvGrpSpPr/>
                <p:nvPr/>
              </p:nvGrpSpPr>
              <p:grpSpPr>
                <a:xfrm>
                  <a:off x="168871" y="1684460"/>
                  <a:ext cx="1409151" cy="2737027"/>
                  <a:chOff x="2792413" y="0"/>
                  <a:chExt cx="3559175" cy="6858000"/>
                </a:xfrm>
              </p:grpSpPr>
              <p:sp>
                <p:nvSpPr>
                  <p:cNvPr id="101" name="AutoShape 18"/>
                  <p:cNvSpPr>
                    <a:spLocks noChangeAspect="1" noChangeArrowheads="1" noTextEdit="1"/>
                  </p:cNvSpPr>
                  <p:nvPr/>
                </p:nvSpPr>
                <p:spPr bwMode="auto">
                  <a:xfrm>
                    <a:off x="2792413" y="0"/>
                    <a:ext cx="3559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
                  <p:cNvSpPr>
                    <a:spLocks/>
                  </p:cNvSpPr>
                  <p:nvPr/>
                </p:nvSpPr>
                <p:spPr bwMode="auto">
                  <a:xfrm>
                    <a:off x="2792413" y="0"/>
                    <a:ext cx="3559175" cy="6858000"/>
                  </a:xfrm>
                  <a:custGeom>
                    <a:avLst/>
                    <a:gdLst>
                      <a:gd name="T0" fmla="*/ 1053 w 2242"/>
                      <a:gd name="T1" fmla="*/ 3323 h 4320"/>
                      <a:gd name="T2" fmla="*/ 1079 w 2242"/>
                      <a:gd name="T3" fmla="*/ 3638 h 4320"/>
                      <a:gd name="T4" fmla="*/ 1066 w 2242"/>
                      <a:gd name="T5" fmla="*/ 4022 h 4320"/>
                      <a:gd name="T6" fmla="*/ 1068 w 2242"/>
                      <a:gd name="T7" fmla="*/ 4288 h 4320"/>
                      <a:gd name="T8" fmla="*/ 822 w 2242"/>
                      <a:gd name="T9" fmla="*/ 4307 h 4320"/>
                      <a:gd name="T10" fmla="*/ 930 w 2242"/>
                      <a:gd name="T11" fmla="*/ 4152 h 4320"/>
                      <a:gd name="T12" fmla="*/ 893 w 2242"/>
                      <a:gd name="T13" fmla="*/ 3895 h 4320"/>
                      <a:gd name="T14" fmla="*/ 779 w 2242"/>
                      <a:gd name="T15" fmla="*/ 3561 h 4320"/>
                      <a:gd name="T16" fmla="*/ 839 w 2242"/>
                      <a:gd name="T17" fmla="*/ 3286 h 4320"/>
                      <a:gd name="T18" fmla="*/ 719 w 2242"/>
                      <a:gd name="T19" fmla="*/ 2604 h 4320"/>
                      <a:gd name="T20" fmla="*/ 712 w 2242"/>
                      <a:gd name="T21" fmla="*/ 2082 h 4320"/>
                      <a:gd name="T22" fmla="*/ 770 w 2242"/>
                      <a:gd name="T23" fmla="*/ 1703 h 4320"/>
                      <a:gd name="T24" fmla="*/ 691 w 2242"/>
                      <a:gd name="T25" fmla="*/ 1210 h 4320"/>
                      <a:gd name="T26" fmla="*/ 639 w 2242"/>
                      <a:gd name="T27" fmla="*/ 1579 h 4320"/>
                      <a:gd name="T28" fmla="*/ 352 w 2242"/>
                      <a:gd name="T29" fmla="*/ 2076 h 4320"/>
                      <a:gd name="T30" fmla="*/ 226 w 2242"/>
                      <a:gd name="T31" fmla="*/ 2432 h 4320"/>
                      <a:gd name="T32" fmla="*/ 117 w 2242"/>
                      <a:gd name="T33" fmla="*/ 2419 h 4320"/>
                      <a:gd name="T34" fmla="*/ 123 w 2242"/>
                      <a:gd name="T35" fmla="*/ 2158 h 4320"/>
                      <a:gd name="T36" fmla="*/ 17 w 2242"/>
                      <a:gd name="T37" fmla="*/ 2208 h 4320"/>
                      <a:gd name="T38" fmla="*/ 73 w 2242"/>
                      <a:gd name="T39" fmla="*/ 2141 h 4320"/>
                      <a:gd name="T40" fmla="*/ 235 w 2242"/>
                      <a:gd name="T41" fmla="*/ 1968 h 4320"/>
                      <a:gd name="T42" fmla="*/ 322 w 2242"/>
                      <a:gd name="T43" fmla="*/ 1685 h 4320"/>
                      <a:gd name="T44" fmla="*/ 499 w 2242"/>
                      <a:gd name="T45" fmla="*/ 1208 h 4320"/>
                      <a:gd name="T46" fmla="*/ 542 w 2242"/>
                      <a:gd name="T47" fmla="*/ 859 h 4320"/>
                      <a:gd name="T48" fmla="*/ 727 w 2242"/>
                      <a:gd name="T49" fmla="*/ 712 h 4320"/>
                      <a:gd name="T50" fmla="*/ 980 w 2242"/>
                      <a:gd name="T51" fmla="*/ 587 h 4320"/>
                      <a:gd name="T52" fmla="*/ 958 w 2242"/>
                      <a:gd name="T53" fmla="*/ 390 h 4320"/>
                      <a:gd name="T54" fmla="*/ 895 w 2242"/>
                      <a:gd name="T55" fmla="*/ 267 h 4320"/>
                      <a:gd name="T56" fmla="*/ 932 w 2242"/>
                      <a:gd name="T57" fmla="*/ 162 h 4320"/>
                      <a:gd name="T58" fmla="*/ 1088 w 2242"/>
                      <a:gd name="T59" fmla="*/ 0 h 4320"/>
                      <a:gd name="T60" fmla="*/ 1288 w 2242"/>
                      <a:gd name="T61" fmla="*/ 84 h 4320"/>
                      <a:gd name="T62" fmla="*/ 1346 w 2242"/>
                      <a:gd name="T63" fmla="*/ 237 h 4320"/>
                      <a:gd name="T64" fmla="*/ 1301 w 2242"/>
                      <a:gd name="T65" fmla="*/ 384 h 4320"/>
                      <a:gd name="T66" fmla="*/ 1258 w 2242"/>
                      <a:gd name="T67" fmla="*/ 464 h 4320"/>
                      <a:gd name="T68" fmla="*/ 1431 w 2242"/>
                      <a:gd name="T69" fmla="*/ 708 h 4320"/>
                      <a:gd name="T70" fmla="*/ 1672 w 2242"/>
                      <a:gd name="T71" fmla="*/ 809 h 4320"/>
                      <a:gd name="T72" fmla="*/ 1735 w 2242"/>
                      <a:gd name="T73" fmla="*/ 1073 h 4320"/>
                      <a:gd name="T74" fmla="*/ 1897 w 2242"/>
                      <a:gd name="T75" fmla="*/ 1606 h 4320"/>
                      <a:gd name="T76" fmla="*/ 1964 w 2242"/>
                      <a:gd name="T77" fmla="*/ 1858 h 4320"/>
                      <a:gd name="T78" fmla="*/ 2160 w 2242"/>
                      <a:gd name="T79" fmla="*/ 2119 h 4320"/>
                      <a:gd name="T80" fmla="*/ 2240 w 2242"/>
                      <a:gd name="T81" fmla="*/ 2197 h 4320"/>
                      <a:gd name="T82" fmla="*/ 2134 w 2242"/>
                      <a:gd name="T83" fmla="*/ 2184 h 4320"/>
                      <a:gd name="T84" fmla="*/ 2138 w 2242"/>
                      <a:gd name="T85" fmla="*/ 2371 h 4320"/>
                      <a:gd name="T86" fmla="*/ 2048 w 2242"/>
                      <a:gd name="T87" fmla="*/ 2449 h 4320"/>
                      <a:gd name="T88" fmla="*/ 1921 w 2242"/>
                      <a:gd name="T89" fmla="*/ 2225 h 4320"/>
                      <a:gd name="T90" fmla="*/ 1644 w 2242"/>
                      <a:gd name="T91" fmla="*/ 1662 h 4320"/>
                      <a:gd name="T92" fmla="*/ 1558 w 2242"/>
                      <a:gd name="T93" fmla="*/ 1202 h 4320"/>
                      <a:gd name="T94" fmla="*/ 1457 w 2242"/>
                      <a:gd name="T95" fmla="*/ 1618 h 4320"/>
                      <a:gd name="T96" fmla="*/ 1493 w 2242"/>
                      <a:gd name="T97" fmla="*/ 1959 h 4320"/>
                      <a:gd name="T98" fmla="*/ 1549 w 2242"/>
                      <a:gd name="T99" fmla="*/ 2438 h 4320"/>
                      <a:gd name="T100" fmla="*/ 1411 w 2242"/>
                      <a:gd name="T101" fmla="*/ 3118 h 4320"/>
                      <a:gd name="T102" fmla="*/ 1459 w 2242"/>
                      <a:gd name="T103" fmla="*/ 3483 h 4320"/>
                      <a:gd name="T104" fmla="*/ 1379 w 2242"/>
                      <a:gd name="T105" fmla="*/ 3807 h 4320"/>
                      <a:gd name="T106" fmla="*/ 1312 w 2242"/>
                      <a:gd name="T107" fmla="*/ 4115 h 4320"/>
                      <a:gd name="T108" fmla="*/ 1424 w 2242"/>
                      <a:gd name="T109" fmla="*/ 4294 h 4320"/>
                      <a:gd name="T110" fmla="*/ 1195 w 2242"/>
                      <a:gd name="T111" fmla="*/ 4316 h 4320"/>
                      <a:gd name="T112" fmla="*/ 1152 w 2242"/>
                      <a:gd name="T113" fmla="*/ 4067 h 4320"/>
                      <a:gd name="T114" fmla="*/ 1198 w 2242"/>
                      <a:gd name="T115" fmla="*/ 3862 h 4320"/>
                      <a:gd name="T116" fmla="*/ 1189 w 2242"/>
                      <a:gd name="T117" fmla="*/ 3358 h 4320"/>
                      <a:gd name="T118" fmla="*/ 1133 w 2242"/>
                      <a:gd name="T119" fmla="*/ 265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42" h="4320">
                        <a:moveTo>
                          <a:pt x="1122" y="2313"/>
                        </a:moveTo>
                        <a:lnTo>
                          <a:pt x="1122" y="2313"/>
                        </a:lnTo>
                        <a:lnTo>
                          <a:pt x="1109" y="2654"/>
                        </a:lnTo>
                        <a:lnTo>
                          <a:pt x="1100" y="2909"/>
                        </a:lnTo>
                        <a:lnTo>
                          <a:pt x="1096" y="3071"/>
                        </a:lnTo>
                        <a:lnTo>
                          <a:pt x="1096" y="3071"/>
                        </a:lnTo>
                        <a:lnTo>
                          <a:pt x="1094" y="3112"/>
                        </a:lnTo>
                        <a:lnTo>
                          <a:pt x="1088" y="3151"/>
                        </a:lnTo>
                        <a:lnTo>
                          <a:pt x="1083" y="3192"/>
                        </a:lnTo>
                        <a:lnTo>
                          <a:pt x="1073" y="3230"/>
                        </a:lnTo>
                        <a:lnTo>
                          <a:pt x="1059" y="3297"/>
                        </a:lnTo>
                        <a:lnTo>
                          <a:pt x="1053" y="3323"/>
                        </a:lnTo>
                        <a:lnTo>
                          <a:pt x="1051" y="3342"/>
                        </a:lnTo>
                        <a:lnTo>
                          <a:pt x="1051" y="3342"/>
                        </a:lnTo>
                        <a:lnTo>
                          <a:pt x="1053" y="3358"/>
                        </a:lnTo>
                        <a:lnTo>
                          <a:pt x="1057" y="3371"/>
                        </a:lnTo>
                        <a:lnTo>
                          <a:pt x="1070" y="3399"/>
                        </a:lnTo>
                        <a:lnTo>
                          <a:pt x="1075" y="3420"/>
                        </a:lnTo>
                        <a:lnTo>
                          <a:pt x="1081" y="3446"/>
                        </a:lnTo>
                        <a:lnTo>
                          <a:pt x="1085" y="3481"/>
                        </a:lnTo>
                        <a:lnTo>
                          <a:pt x="1087" y="3526"/>
                        </a:lnTo>
                        <a:lnTo>
                          <a:pt x="1087" y="3526"/>
                        </a:lnTo>
                        <a:lnTo>
                          <a:pt x="1085" y="3580"/>
                        </a:lnTo>
                        <a:lnTo>
                          <a:pt x="1079" y="3638"/>
                        </a:lnTo>
                        <a:lnTo>
                          <a:pt x="1070" y="3698"/>
                        </a:lnTo>
                        <a:lnTo>
                          <a:pt x="1062" y="3755"/>
                        </a:lnTo>
                        <a:lnTo>
                          <a:pt x="1044" y="3862"/>
                        </a:lnTo>
                        <a:lnTo>
                          <a:pt x="1038" y="3906"/>
                        </a:lnTo>
                        <a:lnTo>
                          <a:pt x="1036" y="3938"/>
                        </a:lnTo>
                        <a:lnTo>
                          <a:pt x="1036" y="3938"/>
                        </a:lnTo>
                        <a:lnTo>
                          <a:pt x="1038" y="3953"/>
                        </a:lnTo>
                        <a:lnTo>
                          <a:pt x="1040" y="3964"/>
                        </a:lnTo>
                        <a:lnTo>
                          <a:pt x="1042" y="3975"/>
                        </a:lnTo>
                        <a:lnTo>
                          <a:pt x="1046" y="3986"/>
                        </a:lnTo>
                        <a:lnTo>
                          <a:pt x="1055" y="4005"/>
                        </a:lnTo>
                        <a:lnTo>
                          <a:pt x="1066" y="4022"/>
                        </a:lnTo>
                        <a:lnTo>
                          <a:pt x="1075" y="4037"/>
                        </a:lnTo>
                        <a:lnTo>
                          <a:pt x="1085" y="4052"/>
                        </a:lnTo>
                        <a:lnTo>
                          <a:pt x="1092" y="4067"/>
                        </a:lnTo>
                        <a:lnTo>
                          <a:pt x="1094" y="4074"/>
                        </a:lnTo>
                        <a:lnTo>
                          <a:pt x="1094" y="4083"/>
                        </a:lnTo>
                        <a:lnTo>
                          <a:pt x="1094" y="4083"/>
                        </a:lnTo>
                        <a:lnTo>
                          <a:pt x="1092" y="4139"/>
                        </a:lnTo>
                        <a:lnTo>
                          <a:pt x="1088" y="4178"/>
                        </a:lnTo>
                        <a:lnTo>
                          <a:pt x="1085" y="4219"/>
                        </a:lnTo>
                        <a:lnTo>
                          <a:pt x="1077" y="4257"/>
                        </a:lnTo>
                        <a:lnTo>
                          <a:pt x="1073" y="4273"/>
                        </a:lnTo>
                        <a:lnTo>
                          <a:pt x="1068" y="4288"/>
                        </a:lnTo>
                        <a:lnTo>
                          <a:pt x="1062" y="4301"/>
                        </a:lnTo>
                        <a:lnTo>
                          <a:pt x="1055" y="4311"/>
                        </a:lnTo>
                        <a:lnTo>
                          <a:pt x="1047" y="4316"/>
                        </a:lnTo>
                        <a:lnTo>
                          <a:pt x="1040" y="4318"/>
                        </a:lnTo>
                        <a:lnTo>
                          <a:pt x="1040" y="4318"/>
                        </a:lnTo>
                        <a:lnTo>
                          <a:pt x="978" y="4320"/>
                        </a:lnTo>
                        <a:lnTo>
                          <a:pt x="937" y="4320"/>
                        </a:lnTo>
                        <a:lnTo>
                          <a:pt x="896" y="4320"/>
                        </a:lnTo>
                        <a:lnTo>
                          <a:pt x="859" y="4316"/>
                        </a:lnTo>
                        <a:lnTo>
                          <a:pt x="844" y="4314"/>
                        </a:lnTo>
                        <a:lnTo>
                          <a:pt x="831" y="4311"/>
                        </a:lnTo>
                        <a:lnTo>
                          <a:pt x="822" y="4307"/>
                        </a:lnTo>
                        <a:lnTo>
                          <a:pt x="818" y="4301"/>
                        </a:lnTo>
                        <a:lnTo>
                          <a:pt x="816" y="4298"/>
                        </a:lnTo>
                        <a:lnTo>
                          <a:pt x="818" y="4294"/>
                        </a:lnTo>
                        <a:lnTo>
                          <a:pt x="824" y="4286"/>
                        </a:lnTo>
                        <a:lnTo>
                          <a:pt x="824" y="4286"/>
                        </a:lnTo>
                        <a:lnTo>
                          <a:pt x="857" y="4253"/>
                        </a:lnTo>
                        <a:lnTo>
                          <a:pt x="889" y="4219"/>
                        </a:lnTo>
                        <a:lnTo>
                          <a:pt x="902" y="4201"/>
                        </a:lnTo>
                        <a:lnTo>
                          <a:pt x="913" y="4186"/>
                        </a:lnTo>
                        <a:lnTo>
                          <a:pt x="923" y="4169"/>
                        </a:lnTo>
                        <a:lnTo>
                          <a:pt x="930" y="4152"/>
                        </a:lnTo>
                        <a:lnTo>
                          <a:pt x="930" y="4152"/>
                        </a:lnTo>
                        <a:lnTo>
                          <a:pt x="932" y="4139"/>
                        </a:lnTo>
                        <a:lnTo>
                          <a:pt x="932" y="4126"/>
                        </a:lnTo>
                        <a:lnTo>
                          <a:pt x="930" y="4115"/>
                        </a:lnTo>
                        <a:lnTo>
                          <a:pt x="926" y="4102"/>
                        </a:lnTo>
                        <a:lnTo>
                          <a:pt x="923" y="4085"/>
                        </a:lnTo>
                        <a:lnTo>
                          <a:pt x="917" y="4065"/>
                        </a:lnTo>
                        <a:lnTo>
                          <a:pt x="913" y="4039"/>
                        </a:lnTo>
                        <a:lnTo>
                          <a:pt x="909" y="4005"/>
                        </a:lnTo>
                        <a:lnTo>
                          <a:pt x="909" y="4005"/>
                        </a:lnTo>
                        <a:lnTo>
                          <a:pt x="906" y="3966"/>
                        </a:lnTo>
                        <a:lnTo>
                          <a:pt x="900" y="3929"/>
                        </a:lnTo>
                        <a:lnTo>
                          <a:pt x="893" y="3895"/>
                        </a:lnTo>
                        <a:lnTo>
                          <a:pt x="883" y="3863"/>
                        </a:lnTo>
                        <a:lnTo>
                          <a:pt x="874" y="3834"/>
                        </a:lnTo>
                        <a:lnTo>
                          <a:pt x="863" y="3807"/>
                        </a:lnTo>
                        <a:lnTo>
                          <a:pt x="841" y="3759"/>
                        </a:lnTo>
                        <a:lnTo>
                          <a:pt x="818" y="3712"/>
                        </a:lnTo>
                        <a:lnTo>
                          <a:pt x="807" y="3690"/>
                        </a:lnTo>
                        <a:lnTo>
                          <a:pt x="798" y="3666"/>
                        </a:lnTo>
                        <a:lnTo>
                          <a:pt x="790" y="3642"/>
                        </a:lnTo>
                        <a:lnTo>
                          <a:pt x="785" y="3617"/>
                        </a:lnTo>
                        <a:lnTo>
                          <a:pt x="779" y="3589"/>
                        </a:lnTo>
                        <a:lnTo>
                          <a:pt x="779" y="3561"/>
                        </a:lnTo>
                        <a:lnTo>
                          <a:pt x="779" y="3561"/>
                        </a:lnTo>
                        <a:lnTo>
                          <a:pt x="779" y="3534"/>
                        </a:lnTo>
                        <a:lnTo>
                          <a:pt x="779" y="3507"/>
                        </a:lnTo>
                        <a:lnTo>
                          <a:pt x="783" y="3483"/>
                        </a:lnTo>
                        <a:lnTo>
                          <a:pt x="786" y="3463"/>
                        </a:lnTo>
                        <a:lnTo>
                          <a:pt x="796" y="3427"/>
                        </a:lnTo>
                        <a:lnTo>
                          <a:pt x="807" y="3396"/>
                        </a:lnTo>
                        <a:lnTo>
                          <a:pt x="816" y="3370"/>
                        </a:lnTo>
                        <a:lnTo>
                          <a:pt x="827" y="3343"/>
                        </a:lnTo>
                        <a:lnTo>
                          <a:pt x="835" y="3315"/>
                        </a:lnTo>
                        <a:lnTo>
                          <a:pt x="837" y="3301"/>
                        </a:lnTo>
                        <a:lnTo>
                          <a:pt x="839" y="3286"/>
                        </a:lnTo>
                        <a:lnTo>
                          <a:pt x="839" y="3286"/>
                        </a:lnTo>
                        <a:lnTo>
                          <a:pt x="839" y="3226"/>
                        </a:lnTo>
                        <a:lnTo>
                          <a:pt x="835" y="3174"/>
                        </a:lnTo>
                        <a:lnTo>
                          <a:pt x="831" y="3118"/>
                        </a:lnTo>
                        <a:lnTo>
                          <a:pt x="827" y="3047"/>
                        </a:lnTo>
                        <a:lnTo>
                          <a:pt x="827" y="3047"/>
                        </a:lnTo>
                        <a:lnTo>
                          <a:pt x="826" y="3025"/>
                        </a:lnTo>
                        <a:lnTo>
                          <a:pt x="820" y="2997"/>
                        </a:lnTo>
                        <a:lnTo>
                          <a:pt x="803" y="2930"/>
                        </a:lnTo>
                        <a:lnTo>
                          <a:pt x="781" y="2850"/>
                        </a:lnTo>
                        <a:lnTo>
                          <a:pt x="755" y="2756"/>
                        </a:lnTo>
                        <a:lnTo>
                          <a:pt x="731" y="2656"/>
                        </a:lnTo>
                        <a:lnTo>
                          <a:pt x="719" y="2604"/>
                        </a:lnTo>
                        <a:lnTo>
                          <a:pt x="708" y="2550"/>
                        </a:lnTo>
                        <a:lnTo>
                          <a:pt x="701" y="2494"/>
                        </a:lnTo>
                        <a:lnTo>
                          <a:pt x="693" y="2438"/>
                        </a:lnTo>
                        <a:lnTo>
                          <a:pt x="690" y="2382"/>
                        </a:lnTo>
                        <a:lnTo>
                          <a:pt x="690" y="2326"/>
                        </a:lnTo>
                        <a:lnTo>
                          <a:pt x="690" y="2326"/>
                        </a:lnTo>
                        <a:lnTo>
                          <a:pt x="690" y="2274"/>
                        </a:lnTo>
                        <a:lnTo>
                          <a:pt x="691" y="2225"/>
                        </a:lnTo>
                        <a:lnTo>
                          <a:pt x="695" y="2182"/>
                        </a:lnTo>
                        <a:lnTo>
                          <a:pt x="701" y="2145"/>
                        </a:lnTo>
                        <a:lnTo>
                          <a:pt x="706" y="2112"/>
                        </a:lnTo>
                        <a:lnTo>
                          <a:pt x="712" y="2082"/>
                        </a:lnTo>
                        <a:lnTo>
                          <a:pt x="725" y="2031"/>
                        </a:lnTo>
                        <a:lnTo>
                          <a:pt x="736" y="1992"/>
                        </a:lnTo>
                        <a:lnTo>
                          <a:pt x="749" y="1959"/>
                        </a:lnTo>
                        <a:lnTo>
                          <a:pt x="759" y="1929"/>
                        </a:lnTo>
                        <a:lnTo>
                          <a:pt x="760" y="1914"/>
                        </a:lnTo>
                        <a:lnTo>
                          <a:pt x="764" y="1899"/>
                        </a:lnTo>
                        <a:lnTo>
                          <a:pt x="764" y="1899"/>
                        </a:lnTo>
                        <a:lnTo>
                          <a:pt x="764" y="1867"/>
                        </a:lnTo>
                        <a:lnTo>
                          <a:pt x="766" y="1838"/>
                        </a:lnTo>
                        <a:lnTo>
                          <a:pt x="764" y="1774"/>
                        </a:lnTo>
                        <a:lnTo>
                          <a:pt x="766" y="1741"/>
                        </a:lnTo>
                        <a:lnTo>
                          <a:pt x="770" y="1703"/>
                        </a:lnTo>
                        <a:lnTo>
                          <a:pt x="775" y="1662"/>
                        </a:lnTo>
                        <a:lnTo>
                          <a:pt x="786" y="1618"/>
                        </a:lnTo>
                        <a:lnTo>
                          <a:pt x="786" y="1618"/>
                        </a:lnTo>
                        <a:lnTo>
                          <a:pt x="786" y="1605"/>
                        </a:lnTo>
                        <a:lnTo>
                          <a:pt x="786" y="1588"/>
                        </a:lnTo>
                        <a:lnTo>
                          <a:pt x="785" y="1565"/>
                        </a:lnTo>
                        <a:lnTo>
                          <a:pt x="781" y="1541"/>
                        </a:lnTo>
                        <a:lnTo>
                          <a:pt x="768" y="1483"/>
                        </a:lnTo>
                        <a:lnTo>
                          <a:pt x="751" y="1422"/>
                        </a:lnTo>
                        <a:lnTo>
                          <a:pt x="716" y="1297"/>
                        </a:lnTo>
                        <a:lnTo>
                          <a:pt x="691" y="1210"/>
                        </a:lnTo>
                        <a:lnTo>
                          <a:pt x="691" y="1210"/>
                        </a:lnTo>
                        <a:lnTo>
                          <a:pt x="688" y="1202"/>
                        </a:lnTo>
                        <a:lnTo>
                          <a:pt x="686" y="1202"/>
                        </a:lnTo>
                        <a:lnTo>
                          <a:pt x="684" y="1202"/>
                        </a:lnTo>
                        <a:lnTo>
                          <a:pt x="682" y="1211"/>
                        </a:lnTo>
                        <a:lnTo>
                          <a:pt x="678" y="1224"/>
                        </a:lnTo>
                        <a:lnTo>
                          <a:pt x="671" y="1269"/>
                        </a:lnTo>
                        <a:lnTo>
                          <a:pt x="665" y="1329"/>
                        </a:lnTo>
                        <a:lnTo>
                          <a:pt x="654" y="1461"/>
                        </a:lnTo>
                        <a:lnTo>
                          <a:pt x="649" y="1519"/>
                        </a:lnTo>
                        <a:lnTo>
                          <a:pt x="645" y="1560"/>
                        </a:lnTo>
                        <a:lnTo>
                          <a:pt x="645" y="1560"/>
                        </a:lnTo>
                        <a:lnTo>
                          <a:pt x="639" y="1579"/>
                        </a:lnTo>
                        <a:lnTo>
                          <a:pt x="630" y="1603"/>
                        </a:lnTo>
                        <a:lnTo>
                          <a:pt x="615" y="1631"/>
                        </a:lnTo>
                        <a:lnTo>
                          <a:pt x="598" y="1662"/>
                        </a:lnTo>
                        <a:lnTo>
                          <a:pt x="555" y="1733"/>
                        </a:lnTo>
                        <a:lnTo>
                          <a:pt x="505" y="1810"/>
                        </a:lnTo>
                        <a:lnTo>
                          <a:pt x="457" y="1886"/>
                        </a:lnTo>
                        <a:lnTo>
                          <a:pt x="412" y="1957"/>
                        </a:lnTo>
                        <a:lnTo>
                          <a:pt x="376" y="2015"/>
                        </a:lnTo>
                        <a:lnTo>
                          <a:pt x="365" y="2037"/>
                        </a:lnTo>
                        <a:lnTo>
                          <a:pt x="358" y="2056"/>
                        </a:lnTo>
                        <a:lnTo>
                          <a:pt x="358" y="2056"/>
                        </a:lnTo>
                        <a:lnTo>
                          <a:pt x="352" y="2076"/>
                        </a:lnTo>
                        <a:lnTo>
                          <a:pt x="347" y="2100"/>
                        </a:lnTo>
                        <a:lnTo>
                          <a:pt x="335" y="2160"/>
                        </a:lnTo>
                        <a:lnTo>
                          <a:pt x="322" y="2225"/>
                        </a:lnTo>
                        <a:lnTo>
                          <a:pt x="313" y="2259"/>
                        </a:lnTo>
                        <a:lnTo>
                          <a:pt x="304" y="2292"/>
                        </a:lnTo>
                        <a:lnTo>
                          <a:pt x="294" y="2324"/>
                        </a:lnTo>
                        <a:lnTo>
                          <a:pt x="281" y="2354"/>
                        </a:lnTo>
                        <a:lnTo>
                          <a:pt x="268" y="2380"/>
                        </a:lnTo>
                        <a:lnTo>
                          <a:pt x="253" y="2404"/>
                        </a:lnTo>
                        <a:lnTo>
                          <a:pt x="244" y="2415"/>
                        </a:lnTo>
                        <a:lnTo>
                          <a:pt x="237" y="2425"/>
                        </a:lnTo>
                        <a:lnTo>
                          <a:pt x="226" y="2432"/>
                        </a:lnTo>
                        <a:lnTo>
                          <a:pt x="216" y="2440"/>
                        </a:lnTo>
                        <a:lnTo>
                          <a:pt x="205" y="2445"/>
                        </a:lnTo>
                        <a:lnTo>
                          <a:pt x="194" y="2449"/>
                        </a:lnTo>
                        <a:lnTo>
                          <a:pt x="183" y="2453"/>
                        </a:lnTo>
                        <a:lnTo>
                          <a:pt x="170" y="2453"/>
                        </a:lnTo>
                        <a:lnTo>
                          <a:pt x="170" y="2453"/>
                        </a:lnTo>
                        <a:lnTo>
                          <a:pt x="157" y="2453"/>
                        </a:lnTo>
                        <a:lnTo>
                          <a:pt x="147" y="2449"/>
                        </a:lnTo>
                        <a:lnTo>
                          <a:pt x="136" y="2443"/>
                        </a:lnTo>
                        <a:lnTo>
                          <a:pt x="129" y="2438"/>
                        </a:lnTo>
                        <a:lnTo>
                          <a:pt x="123" y="2428"/>
                        </a:lnTo>
                        <a:lnTo>
                          <a:pt x="117" y="2419"/>
                        </a:lnTo>
                        <a:lnTo>
                          <a:pt x="112" y="2408"/>
                        </a:lnTo>
                        <a:lnTo>
                          <a:pt x="108" y="2397"/>
                        </a:lnTo>
                        <a:lnTo>
                          <a:pt x="104" y="2371"/>
                        </a:lnTo>
                        <a:lnTo>
                          <a:pt x="103" y="2341"/>
                        </a:lnTo>
                        <a:lnTo>
                          <a:pt x="104" y="2311"/>
                        </a:lnTo>
                        <a:lnTo>
                          <a:pt x="106" y="2279"/>
                        </a:lnTo>
                        <a:lnTo>
                          <a:pt x="116" y="2222"/>
                        </a:lnTo>
                        <a:lnTo>
                          <a:pt x="123" y="2179"/>
                        </a:lnTo>
                        <a:lnTo>
                          <a:pt x="125" y="2164"/>
                        </a:lnTo>
                        <a:lnTo>
                          <a:pt x="127" y="2158"/>
                        </a:lnTo>
                        <a:lnTo>
                          <a:pt x="125" y="2156"/>
                        </a:lnTo>
                        <a:lnTo>
                          <a:pt x="123" y="2158"/>
                        </a:lnTo>
                        <a:lnTo>
                          <a:pt x="117" y="2169"/>
                        </a:lnTo>
                        <a:lnTo>
                          <a:pt x="117" y="2169"/>
                        </a:lnTo>
                        <a:lnTo>
                          <a:pt x="108" y="2184"/>
                        </a:lnTo>
                        <a:lnTo>
                          <a:pt x="99" y="2195"/>
                        </a:lnTo>
                        <a:lnTo>
                          <a:pt x="89" y="2203"/>
                        </a:lnTo>
                        <a:lnTo>
                          <a:pt x="78" y="2210"/>
                        </a:lnTo>
                        <a:lnTo>
                          <a:pt x="67" y="2214"/>
                        </a:lnTo>
                        <a:lnTo>
                          <a:pt x="56" y="2214"/>
                        </a:lnTo>
                        <a:lnTo>
                          <a:pt x="45" y="2216"/>
                        </a:lnTo>
                        <a:lnTo>
                          <a:pt x="34" y="2214"/>
                        </a:lnTo>
                        <a:lnTo>
                          <a:pt x="24" y="2212"/>
                        </a:lnTo>
                        <a:lnTo>
                          <a:pt x="17" y="2208"/>
                        </a:lnTo>
                        <a:lnTo>
                          <a:pt x="9" y="2205"/>
                        </a:lnTo>
                        <a:lnTo>
                          <a:pt x="4" y="2201"/>
                        </a:lnTo>
                        <a:lnTo>
                          <a:pt x="2" y="2197"/>
                        </a:lnTo>
                        <a:lnTo>
                          <a:pt x="0" y="2194"/>
                        </a:lnTo>
                        <a:lnTo>
                          <a:pt x="2" y="2190"/>
                        </a:lnTo>
                        <a:lnTo>
                          <a:pt x="6" y="2186"/>
                        </a:lnTo>
                        <a:lnTo>
                          <a:pt x="6" y="2186"/>
                        </a:lnTo>
                        <a:lnTo>
                          <a:pt x="26" y="2179"/>
                        </a:lnTo>
                        <a:lnTo>
                          <a:pt x="47" y="2167"/>
                        </a:lnTo>
                        <a:lnTo>
                          <a:pt x="58" y="2160"/>
                        </a:lnTo>
                        <a:lnTo>
                          <a:pt x="65" y="2151"/>
                        </a:lnTo>
                        <a:lnTo>
                          <a:pt x="73" y="2141"/>
                        </a:lnTo>
                        <a:lnTo>
                          <a:pt x="78" y="2132"/>
                        </a:lnTo>
                        <a:lnTo>
                          <a:pt x="78" y="2132"/>
                        </a:lnTo>
                        <a:lnTo>
                          <a:pt x="82" y="2119"/>
                        </a:lnTo>
                        <a:lnTo>
                          <a:pt x="89" y="2104"/>
                        </a:lnTo>
                        <a:lnTo>
                          <a:pt x="104" y="2078"/>
                        </a:lnTo>
                        <a:lnTo>
                          <a:pt x="123" y="2054"/>
                        </a:lnTo>
                        <a:lnTo>
                          <a:pt x="145" y="2030"/>
                        </a:lnTo>
                        <a:lnTo>
                          <a:pt x="168" y="2009"/>
                        </a:lnTo>
                        <a:lnTo>
                          <a:pt x="190" y="1992"/>
                        </a:lnTo>
                        <a:lnTo>
                          <a:pt x="212" y="1977"/>
                        </a:lnTo>
                        <a:lnTo>
                          <a:pt x="235" y="1968"/>
                        </a:lnTo>
                        <a:lnTo>
                          <a:pt x="235" y="1968"/>
                        </a:lnTo>
                        <a:lnTo>
                          <a:pt x="252" y="1918"/>
                        </a:lnTo>
                        <a:lnTo>
                          <a:pt x="267" y="1882"/>
                        </a:lnTo>
                        <a:lnTo>
                          <a:pt x="278" y="1858"/>
                        </a:lnTo>
                        <a:lnTo>
                          <a:pt x="287" y="1843"/>
                        </a:lnTo>
                        <a:lnTo>
                          <a:pt x="294" y="1828"/>
                        </a:lnTo>
                        <a:lnTo>
                          <a:pt x="302" y="1815"/>
                        </a:lnTo>
                        <a:lnTo>
                          <a:pt x="308" y="1795"/>
                        </a:lnTo>
                        <a:lnTo>
                          <a:pt x="317" y="1767"/>
                        </a:lnTo>
                        <a:lnTo>
                          <a:pt x="317" y="1767"/>
                        </a:lnTo>
                        <a:lnTo>
                          <a:pt x="317" y="1739"/>
                        </a:lnTo>
                        <a:lnTo>
                          <a:pt x="319" y="1713"/>
                        </a:lnTo>
                        <a:lnTo>
                          <a:pt x="322" y="1685"/>
                        </a:lnTo>
                        <a:lnTo>
                          <a:pt x="328" y="1659"/>
                        </a:lnTo>
                        <a:lnTo>
                          <a:pt x="335" y="1633"/>
                        </a:lnTo>
                        <a:lnTo>
                          <a:pt x="345" y="1606"/>
                        </a:lnTo>
                        <a:lnTo>
                          <a:pt x="356" y="1580"/>
                        </a:lnTo>
                        <a:lnTo>
                          <a:pt x="367" y="1552"/>
                        </a:lnTo>
                        <a:lnTo>
                          <a:pt x="393" y="1500"/>
                        </a:lnTo>
                        <a:lnTo>
                          <a:pt x="425" y="1444"/>
                        </a:lnTo>
                        <a:lnTo>
                          <a:pt x="492" y="1325"/>
                        </a:lnTo>
                        <a:lnTo>
                          <a:pt x="492" y="1325"/>
                        </a:lnTo>
                        <a:lnTo>
                          <a:pt x="494" y="1288"/>
                        </a:lnTo>
                        <a:lnTo>
                          <a:pt x="494" y="1258"/>
                        </a:lnTo>
                        <a:lnTo>
                          <a:pt x="499" y="1208"/>
                        </a:lnTo>
                        <a:lnTo>
                          <a:pt x="505" y="1154"/>
                        </a:lnTo>
                        <a:lnTo>
                          <a:pt x="507" y="1118"/>
                        </a:lnTo>
                        <a:lnTo>
                          <a:pt x="507" y="1073"/>
                        </a:lnTo>
                        <a:lnTo>
                          <a:pt x="507" y="1073"/>
                        </a:lnTo>
                        <a:lnTo>
                          <a:pt x="509" y="1040"/>
                        </a:lnTo>
                        <a:lnTo>
                          <a:pt x="511" y="1008"/>
                        </a:lnTo>
                        <a:lnTo>
                          <a:pt x="513" y="978"/>
                        </a:lnTo>
                        <a:lnTo>
                          <a:pt x="516" y="950"/>
                        </a:lnTo>
                        <a:lnTo>
                          <a:pt x="522" y="924"/>
                        </a:lnTo>
                        <a:lnTo>
                          <a:pt x="527" y="902"/>
                        </a:lnTo>
                        <a:lnTo>
                          <a:pt x="535" y="880"/>
                        </a:lnTo>
                        <a:lnTo>
                          <a:pt x="542" y="859"/>
                        </a:lnTo>
                        <a:lnTo>
                          <a:pt x="552" y="841"/>
                        </a:lnTo>
                        <a:lnTo>
                          <a:pt x="559" y="824"/>
                        </a:lnTo>
                        <a:lnTo>
                          <a:pt x="570" y="809"/>
                        </a:lnTo>
                        <a:lnTo>
                          <a:pt x="580" y="794"/>
                        </a:lnTo>
                        <a:lnTo>
                          <a:pt x="591" y="781"/>
                        </a:lnTo>
                        <a:lnTo>
                          <a:pt x="602" y="770"/>
                        </a:lnTo>
                        <a:lnTo>
                          <a:pt x="613" y="760"/>
                        </a:lnTo>
                        <a:lnTo>
                          <a:pt x="626" y="751"/>
                        </a:lnTo>
                        <a:lnTo>
                          <a:pt x="650" y="736"/>
                        </a:lnTo>
                        <a:lnTo>
                          <a:pt x="677" y="725"/>
                        </a:lnTo>
                        <a:lnTo>
                          <a:pt x="701" y="718"/>
                        </a:lnTo>
                        <a:lnTo>
                          <a:pt x="727" y="712"/>
                        </a:lnTo>
                        <a:lnTo>
                          <a:pt x="751" y="710"/>
                        </a:lnTo>
                        <a:lnTo>
                          <a:pt x="773" y="708"/>
                        </a:lnTo>
                        <a:lnTo>
                          <a:pt x="813" y="708"/>
                        </a:lnTo>
                        <a:lnTo>
                          <a:pt x="813" y="708"/>
                        </a:lnTo>
                        <a:lnTo>
                          <a:pt x="820" y="706"/>
                        </a:lnTo>
                        <a:lnTo>
                          <a:pt x="835" y="699"/>
                        </a:lnTo>
                        <a:lnTo>
                          <a:pt x="880" y="673"/>
                        </a:lnTo>
                        <a:lnTo>
                          <a:pt x="932" y="637"/>
                        </a:lnTo>
                        <a:lnTo>
                          <a:pt x="956" y="619"/>
                        </a:lnTo>
                        <a:lnTo>
                          <a:pt x="978" y="602"/>
                        </a:lnTo>
                        <a:lnTo>
                          <a:pt x="978" y="602"/>
                        </a:lnTo>
                        <a:lnTo>
                          <a:pt x="980" y="587"/>
                        </a:lnTo>
                        <a:lnTo>
                          <a:pt x="982" y="568"/>
                        </a:lnTo>
                        <a:lnTo>
                          <a:pt x="984" y="522"/>
                        </a:lnTo>
                        <a:lnTo>
                          <a:pt x="984" y="464"/>
                        </a:lnTo>
                        <a:lnTo>
                          <a:pt x="984" y="464"/>
                        </a:lnTo>
                        <a:lnTo>
                          <a:pt x="978" y="460"/>
                        </a:lnTo>
                        <a:lnTo>
                          <a:pt x="975" y="457"/>
                        </a:lnTo>
                        <a:lnTo>
                          <a:pt x="969" y="445"/>
                        </a:lnTo>
                        <a:lnTo>
                          <a:pt x="965" y="434"/>
                        </a:lnTo>
                        <a:lnTo>
                          <a:pt x="964" y="421"/>
                        </a:lnTo>
                        <a:lnTo>
                          <a:pt x="962" y="401"/>
                        </a:lnTo>
                        <a:lnTo>
                          <a:pt x="960" y="393"/>
                        </a:lnTo>
                        <a:lnTo>
                          <a:pt x="958" y="390"/>
                        </a:lnTo>
                        <a:lnTo>
                          <a:pt x="956" y="390"/>
                        </a:lnTo>
                        <a:lnTo>
                          <a:pt x="956" y="390"/>
                        </a:lnTo>
                        <a:lnTo>
                          <a:pt x="941" y="384"/>
                        </a:lnTo>
                        <a:lnTo>
                          <a:pt x="932" y="378"/>
                        </a:lnTo>
                        <a:lnTo>
                          <a:pt x="924" y="371"/>
                        </a:lnTo>
                        <a:lnTo>
                          <a:pt x="919" y="363"/>
                        </a:lnTo>
                        <a:lnTo>
                          <a:pt x="915" y="354"/>
                        </a:lnTo>
                        <a:lnTo>
                          <a:pt x="913" y="345"/>
                        </a:lnTo>
                        <a:lnTo>
                          <a:pt x="911" y="324"/>
                        </a:lnTo>
                        <a:lnTo>
                          <a:pt x="911" y="324"/>
                        </a:lnTo>
                        <a:lnTo>
                          <a:pt x="900" y="293"/>
                        </a:lnTo>
                        <a:lnTo>
                          <a:pt x="895" y="267"/>
                        </a:lnTo>
                        <a:lnTo>
                          <a:pt x="895" y="248"/>
                        </a:lnTo>
                        <a:lnTo>
                          <a:pt x="895" y="242"/>
                        </a:lnTo>
                        <a:lnTo>
                          <a:pt x="896" y="237"/>
                        </a:lnTo>
                        <a:lnTo>
                          <a:pt x="900" y="233"/>
                        </a:lnTo>
                        <a:lnTo>
                          <a:pt x="902" y="229"/>
                        </a:lnTo>
                        <a:lnTo>
                          <a:pt x="906" y="227"/>
                        </a:lnTo>
                        <a:lnTo>
                          <a:pt x="911" y="227"/>
                        </a:lnTo>
                        <a:lnTo>
                          <a:pt x="919" y="229"/>
                        </a:lnTo>
                        <a:lnTo>
                          <a:pt x="926" y="235"/>
                        </a:lnTo>
                        <a:lnTo>
                          <a:pt x="926" y="235"/>
                        </a:lnTo>
                        <a:lnTo>
                          <a:pt x="928" y="198"/>
                        </a:lnTo>
                        <a:lnTo>
                          <a:pt x="932" y="162"/>
                        </a:lnTo>
                        <a:lnTo>
                          <a:pt x="937" y="132"/>
                        </a:lnTo>
                        <a:lnTo>
                          <a:pt x="945" y="106"/>
                        </a:lnTo>
                        <a:lnTo>
                          <a:pt x="954" y="84"/>
                        </a:lnTo>
                        <a:lnTo>
                          <a:pt x="965" y="65"/>
                        </a:lnTo>
                        <a:lnTo>
                          <a:pt x="978" y="48"/>
                        </a:lnTo>
                        <a:lnTo>
                          <a:pt x="991" y="35"/>
                        </a:lnTo>
                        <a:lnTo>
                          <a:pt x="1006" y="24"/>
                        </a:lnTo>
                        <a:lnTo>
                          <a:pt x="1021" y="17"/>
                        </a:lnTo>
                        <a:lnTo>
                          <a:pt x="1038" y="11"/>
                        </a:lnTo>
                        <a:lnTo>
                          <a:pt x="1055" y="6"/>
                        </a:lnTo>
                        <a:lnTo>
                          <a:pt x="1072" y="2"/>
                        </a:lnTo>
                        <a:lnTo>
                          <a:pt x="1088" y="0"/>
                        </a:lnTo>
                        <a:lnTo>
                          <a:pt x="1122" y="0"/>
                        </a:lnTo>
                        <a:lnTo>
                          <a:pt x="1122" y="0"/>
                        </a:lnTo>
                        <a:lnTo>
                          <a:pt x="1154" y="0"/>
                        </a:lnTo>
                        <a:lnTo>
                          <a:pt x="1170" y="2"/>
                        </a:lnTo>
                        <a:lnTo>
                          <a:pt x="1189" y="6"/>
                        </a:lnTo>
                        <a:lnTo>
                          <a:pt x="1204" y="11"/>
                        </a:lnTo>
                        <a:lnTo>
                          <a:pt x="1221" y="17"/>
                        </a:lnTo>
                        <a:lnTo>
                          <a:pt x="1236" y="24"/>
                        </a:lnTo>
                        <a:lnTo>
                          <a:pt x="1251" y="35"/>
                        </a:lnTo>
                        <a:lnTo>
                          <a:pt x="1265" y="48"/>
                        </a:lnTo>
                        <a:lnTo>
                          <a:pt x="1277" y="65"/>
                        </a:lnTo>
                        <a:lnTo>
                          <a:pt x="1288" y="84"/>
                        </a:lnTo>
                        <a:lnTo>
                          <a:pt x="1297" y="106"/>
                        </a:lnTo>
                        <a:lnTo>
                          <a:pt x="1305" y="132"/>
                        </a:lnTo>
                        <a:lnTo>
                          <a:pt x="1310" y="162"/>
                        </a:lnTo>
                        <a:lnTo>
                          <a:pt x="1314" y="198"/>
                        </a:lnTo>
                        <a:lnTo>
                          <a:pt x="1316" y="235"/>
                        </a:lnTo>
                        <a:lnTo>
                          <a:pt x="1316" y="235"/>
                        </a:lnTo>
                        <a:lnTo>
                          <a:pt x="1323" y="229"/>
                        </a:lnTo>
                        <a:lnTo>
                          <a:pt x="1333" y="227"/>
                        </a:lnTo>
                        <a:lnTo>
                          <a:pt x="1336" y="227"/>
                        </a:lnTo>
                        <a:lnTo>
                          <a:pt x="1340" y="229"/>
                        </a:lnTo>
                        <a:lnTo>
                          <a:pt x="1342" y="233"/>
                        </a:lnTo>
                        <a:lnTo>
                          <a:pt x="1346" y="237"/>
                        </a:lnTo>
                        <a:lnTo>
                          <a:pt x="1347" y="242"/>
                        </a:lnTo>
                        <a:lnTo>
                          <a:pt x="1349" y="248"/>
                        </a:lnTo>
                        <a:lnTo>
                          <a:pt x="1347" y="267"/>
                        </a:lnTo>
                        <a:lnTo>
                          <a:pt x="1342" y="293"/>
                        </a:lnTo>
                        <a:lnTo>
                          <a:pt x="1331" y="324"/>
                        </a:lnTo>
                        <a:lnTo>
                          <a:pt x="1331" y="324"/>
                        </a:lnTo>
                        <a:lnTo>
                          <a:pt x="1329" y="345"/>
                        </a:lnTo>
                        <a:lnTo>
                          <a:pt x="1327" y="354"/>
                        </a:lnTo>
                        <a:lnTo>
                          <a:pt x="1323" y="363"/>
                        </a:lnTo>
                        <a:lnTo>
                          <a:pt x="1319" y="371"/>
                        </a:lnTo>
                        <a:lnTo>
                          <a:pt x="1310" y="378"/>
                        </a:lnTo>
                        <a:lnTo>
                          <a:pt x="1301" y="384"/>
                        </a:lnTo>
                        <a:lnTo>
                          <a:pt x="1288" y="390"/>
                        </a:lnTo>
                        <a:lnTo>
                          <a:pt x="1288" y="390"/>
                        </a:lnTo>
                        <a:lnTo>
                          <a:pt x="1284" y="390"/>
                        </a:lnTo>
                        <a:lnTo>
                          <a:pt x="1282" y="393"/>
                        </a:lnTo>
                        <a:lnTo>
                          <a:pt x="1280" y="401"/>
                        </a:lnTo>
                        <a:lnTo>
                          <a:pt x="1278" y="421"/>
                        </a:lnTo>
                        <a:lnTo>
                          <a:pt x="1277" y="434"/>
                        </a:lnTo>
                        <a:lnTo>
                          <a:pt x="1273" y="445"/>
                        </a:lnTo>
                        <a:lnTo>
                          <a:pt x="1267" y="457"/>
                        </a:lnTo>
                        <a:lnTo>
                          <a:pt x="1264" y="460"/>
                        </a:lnTo>
                        <a:lnTo>
                          <a:pt x="1258" y="464"/>
                        </a:lnTo>
                        <a:lnTo>
                          <a:pt x="1258" y="464"/>
                        </a:lnTo>
                        <a:lnTo>
                          <a:pt x="1258" y="522"/>
                        </a:lnTo>
                        <a:lnTo>
                          <a:pt x="1260" y="568"/>
                        </a:lnTo>
                        <a:lnTo>
                          <a:pt x="1262" y="587"/>
                        </a:lnTo>
                        <a:lnTo>
                          <a:pt x="1265" y="602"/>
                        </a:lnTo>
                        <a:lnTo>
                          <a:pt x="1265" y="602"/>
                        </a:lnTo>
                        <a:lnTo>
                          <a:pt x="1286" y="619"/>
                        </a:lnTo>
                        <a:lnTo>
                          <a:pt x="1310" y="637"/>
                        </a:lnTo>
                        <a:lnTo>
                          <a:pt x="1362" y="673"/>
                        </a:lnTo>
                        <a:lnTo>
                          <a:pt x="1407" y="699"/>
                        </a:lnTo>
                        <a:lnTo>
                          <a:pt x="1422" y="706"/>
                        </a:lnTo>
                        <a:lnTo>
                          <a:pt x="1431" y="708"/>
                        </a:lnTo>
                        <a:lnTo>
                          <a:pt x="1431" y="708"/>
                        </a:lnTo>
                        <a:lnTo>
                          <a:pt x="1469" y="708"/>
                        </a:lnTo>
                        <a:lnTo>
                          <a:pt x="1491" y="710"/>
                        </a:lnTo>
                        <a:lnTo>
                          <a:pt x="1515" y="712"/>
                        </a:lnTo>
                        <a:lnTo>
                          <a:pt x="1541" y="718"/>
                        </a:lnTo>
                        <a:lnTo>
                          <a:pt x="1565" y="725"/>
                        </a:lnTo>
                        <a:lnTo>
                          <a:pt x="1592" y="736"/>
                        </a:lnTo>
                        <a:lnTo>
                          <a:pt x="1616" y="751"/>
                        </a:lnTo>
                        <a:lnTo>
                          <a:pt x="1629" y="760"/>
                        </a:lnTo>
                        <a:lnTo>
                          <a:pt x="1640" y="770"/>
                        </a:lnTo>
                        <a:lnTo>
                          <a:pt x="1651" y="781"/>
                        </a:lnTo>
                        <a:lnTo>
                          <a:pt x="1662" y="794"/>
                        </a:lnTo>
                        <a:lnTo>
                          <a:pt x="1672" y="809"/>
                        </a:lnTo>
                        <a:lnTo>
                          <a:pt x="1683" y="824"/>
                        </a:lnTo>
                        <a:lnTo>
                          <a:pt x="1692" y="841"/>
                        </a:lnTo>
                        <a:lnTo>
                          <a:pt x="1700" y="859"/>
                        </a:lnTo>
                        <a:lnTo>
                          <a:pt x="1707" y="880"/>
                        </a:lnTo>
                        <a:lnTo>
                          <a:pt x="1715" y="902"/>
                        </a:lnTo>
                        <a:lnTo>
                          <a:pt x="1720" y="924"/>
                        </a:lnTo>
                        <a:lnTo>
                          <a:pt x="1726" y="950"/>
                        </a:lnTo>
                        <a:lnTo>
                          <a:pt x="1729" y="978"/>
                        </a:lnTo>
                        <a:lnTo>
                          <a:pt x="1733" y="1008"/>
                        </a:lnTo>
                        <a:lnTo>
                          <a:pt x="1735" y="1040"/>
                        </a:lnTo>
                        <a:lnTo>
                          <a:pt x="1735" y="1073"/>
                        </a:lnTo>
                        <a:lnTo>
                          <a:pt x="1735" y="1073"/>
                        </a:lnTo>
                        <a:lnTo>
                          <a:pt x="1735" y="1118"/>
                        </a:lnTo>
                        <a:lnTo>
                          <a:pt x="1737" y="1154"/>
                        </a:lnTo>
                        <a:lnTo>
                          <a:pt x="1743" y="1208"/>
                        </a:lnTo>
                        <a:lnTo>
                          <a:pt x="1748" y="1258"/>
                        </a:lnTo>
                        <a:lnTo>
                          <a:pt x="1750" y="1288"/>
                        </a:lnTo>
                        <a:lnTo>
                          <a:pt x="1750" y="1325"/>
                        </a:lnTo>
                        <a:lnTo>
                          <a:pt x="1750" y="1325"/>
                        </a:lnTo>
                        <a:lnTo>
                          <a:pt x="1817" y="1444"/>
                        </a:lnTo>
                        <a:lnTo>
                          <a:pt x="1849" y="1500"/>
                        </a:lnTo>
                        <a:lnTo>
                          <a:pt x="1875" y="1552"/>
                        </a:lnTo>
                        <a:lnTo>
                          <a:pt x="1888" y="1580"/>
                        </a:lnTo>
                        <a:lnTo>
                          <a:pt x="1897" y="1606"/>
                        </a:lnTo>
                        <a:lnTo>
                          <a:pt x="1907" y="1633"/>
                        </a:lnTo>
                        <a:lnTo>
                          <a:pt x="1914" y="1659"/>
                        </a:lnTo>
                        <a:lnTo>
                          <a:pt x="1920" y="1685"/>
                        </a:lnTo>
                        <a:lnTo>
                          <a:pt x="1923" y="1713"/>
                        </a:lnTo>
                        <a:lnTo>
                          <a:pt x="1925" y="1739"/>
                        </a:lnTo>
                        <a:lnTo>
                          <a:pt x="1927" y="1767"/>
                        </a:lnTo>
                        <a:lnTo>
                          <a:pt x="1927" y="1767"/>
                        </a:lnTo>
                        <a:lnTo>
                          <a:pt x="1934" y="1795"/>
                        </a:lnTo>
                        <a:lnTo>
                          <a:pt x="1942" y="1815"/>
                        </a:lnTo>
                        <a:lnTo>
                          <a:pt x="1948" y="1828"/>
                        </a:lnTo>
                        <a:lnTo>
                          <a:pt x="1957" y="1843"/>
                        </a:lnTo>
                        <a:lnTo>
                          <a:pt x="1964" y="1858"/>
                        </a:lnTo>
                        <a:lnTo>
                          <a:pt x="1977" y="1882"/>
                        </a:lnTo>
                        <a:lnTo>
                          <a:pt x="1990" y="1918"/>
                        </a:lnTo>
                        <a:lnTo>
                          <a:pt x="2009" y="1968"/>
                        </a:lnTo>
                        <a:lnTo>
                          <a:pt x="2009" y="1968"/>
                        </a:lnTo>
                        <a:lnTo>
                          <a:pt x="2030" y="1977"/>
                        </a:lnTo>
                        <a:lnTo>
                          <a:pt x="2052" y="1992"/>
                        </a:lnTo>
                        <a:lnTo>
                          <a:pt x="2074" y="2009"/>
                        </a:lnTo>
                        <a:lnTo>
                          <a:pt x="2097" y="2030"/>
                        </a:lnTo>
                        <a:lnTo>
                          <a:pt x="2119" y="2054"/>
                        </a:lnTo>
                        <a:lnTo>
                          <a:pt x="2138" y="2078"/>
                        </a:lnTo>
                        <a:lnTo>
                          <a:pt x="2153" y="2104"/>
                        </a:lnTo>
                        <a:lnTo>
                          <a:pt x="2160" y="2119"/>
                        </a:lnTo>
                        <a:lnTo>
                          <a:pt x="2166" y="2132"/>
                        </a:lnTo>
                        <a:lnTo>
                          <a:pt x="2166" y="2132"/>
                        </a:lnTo>
                        <a:lnTo>
                          <a:pt x="2169" y="2141"/>
                        </a:lnTo>
                        <a:lnTo>
                          <a:pt x="2177" y="2151"/>
                        </a:lnTo>
                        <a:lnTo>
                          <a:pt x="2184" y="2160"/>
                        </a:lnTo>
                        <a:lnTo>
                          <a:pt x="2195" y="2167"/>
                        </a:lnTo>
                        <a:lnTo>
                          <a:pt x="2216" y="2179"/>
                        </a:lnTo>
                        <a:lnTo>
                          <a:pt x="2236" y="2186"/>
                        </a:lnTo>
                        <a:lnTo>
                          <a:pt x="2236" y="2186"/>
                        </a:lnTo>
                        <a:lnTo>
                          <a:pt x="2240" y="2190"/>
                        </a:lnTo>
                        <a:lnTo>
                          <a:pt x="2242" y="2194"/>
                        </a:lnTo>
                        <a:lnTo>
                          <a:pt x="2240" y="2197"/>
                        </a:lnTo>
                        <a:lnTo>
                          <a:pt x="2238" y="2201"/>
                        </a:lnTo>
                        <a:lnTo>
                          <a:pt x="2233" y="2205"/>
                        </a:lnTo>
                        <a:lnTo>
                          <a:pt x="2225" y="2208"/>
                        </a:lnTo>
                        <a:lnTo>
                          <a:pt x="2218" y="2212"/>
                        </a:lnTo>
                        <a:lnTo>
                          <a:pt x="2208" y="2214"/>
                        </a:lnTo>
                        <a:lnTo>
                          <a:pt x="2197" y="2216"/>
                        </a:lnTo>
                        <a:lnTo>
                          <a:pt x="2186" y="2214"/>
                        </a:lnTo>
                        <a:lnTo>
                          <a:pt x="2175" y="2214"/>
                        </a:lnTo>
                        <a:lnTo>
                          <a:pt x="2164" y="2210"/>
                        </a:lnTo>
                        <a:lnTo>
                          <a:pt x="2154" y="2203"/>
                        </a:lnTo>
                        <a:lnTo>
                          <a:pt x="2143" y="2195"/>
                        </a:lnTo>
                        <a:lnTo>
                          <a:pt x="2134" y="2184"/>
                        </a:lnTo>
                        <a:lnTo>
                          <a:pt x="2125" y="2169"/>
                        </a:lnTo>
                        <a:lnTo>
                          <a:pt x="2125" y="2169"/>
                        </a:lnTo>
                        <a:lnTo>
                          <a:pt x="2119" y="2158"/>
                        </a:lnTo>
                        <a:lnTo>
                          <a:pt x="2117" y="2156"/>
                        </a:lnTo>
                        <a:lnTo>
                          <a:pt x="2117" y="2158"/>
                        </a:lnTo>
                        <a:lnTo>
                          <a:pt x="2117" y="2164"/>
                        </a:lnTo>
                        <a:lnTo>
                          <a:pt x="2119" y="2179"/>
                        </a:lnTo>
                        <a:lnTo>
                          <a:pt x="2126" y="2222"/>
                        </a:lnTo>
                        <a:lnTo>
                          <a:pt x="2136" y="2279"/>
                        </a:lnTo>
                        <a:lnTo>
                          <a:pt x="2138" y="2311"/>
                        </a:lnTo>
                        <a:lnTo>
                          <a:pt x="2139" y="2341"/>
                        </a:lnTo>
                        <a:lnTo>
                          <a:pt x="2138" y="2371"/>
                        </a:lnTo>
                        <a:lnTo>
                          <a:pt x="2134" y="2397"/>
                        </a:lnTo>
                        <a:lnTo>
                          <a:pt x="2130" y="2408"/>
                        </a:lnTo>
                        <a:lnTo>
                          <a:pt x="2126" y="2419"/>
                        </a:lnTo>
                        <a:lnTo>
                          <a:pt x="2121" y="2428"/>
                        </a:lnTo>
                        <a:lnTo>
                          <a:pt x="2113" y="2438"/>
                        </a:lnTo>
                        <a:lnTo>
                          <a:pt x="2106" y="2443"/>
                        </a:lnTo>
                        <a:lnTo>
                          <a:pt x="2097" y="2449"/>
                        </a:lnTo>
                        <a:lnTo>
                          <a:pt x="2085" y="2453"/>
                        </a:lnTo>
                        <a:lnTo>
                          <a:pt x="2072" y="2453"/>
                        </a:lnTo>
                        <a:lnTo>
                          <a:pt x="2072" y="2453"/>
                        </a:lnTo>
                        <a:lnTo>
                          <a:pt x="2059" y="2453"/>
                        </a:lnTo>
                        <a:lnTo>
                          <a:pt x="2048" y="2449"/>
                        </a:lnTo>
                        <a:lnTo>
                          <a:pt x="2037" y="2445"/>
                        </a:lnTo>
                        <a:lnTo>
                          <a:pt x="2026" y="2440"/>
                        </a:lnTo>
                        <a:lnTo>
                          <a:pt x="2016" y="2432"/>
                        </a:lnTo>
                        <a:lnTo>
                          <a:pt x="2007" y="2425"/>
                        </a:lnTo>
                        <a:lnTo>
                          <a:pt x="1998" y="2415"/>
                        </a:lnTo>
                        <a:lnTo>
                          <a:pt x="1989" y="2404"/>
                        </a:lnTo>
                        <a:lnTo>
                          <a:pt x="1974" y="2380"/>
                        </a:lnTo>
                        <a:lnTo>
                          <a:pt x="1961" y="2354"/>
                        </a:lnTo>
                        <a:lnTo>
                          <a:pt x="1948" y="2324"/>
                        </a:lnTo>
                        <a:lnTo>
                          <a:pt x="1938" y="2292"/>
                        </a:lnTo>
                        <a:lnTo>
                          <a:pt x="1929" y="2259"/>
                        </a:lnTo>
                        <a:lnTo>
                          <a:pt x="1921" y="2225"/>
                        </a:lnTo>
                        <a:lnTo>
                          <a:pt x="1907" y="2160"/>
                        </a:lnTo>
                        <a:lnTo>
                          <a:pt x="1895" y="2100"/>
                        </a:lnTo>
                        <a:lnTo>
                          <a:pt x="1890" y="2076"/>
                        </a:lnTo>
                        <a:lnTo>
                          <a:pt x="1884" y="2056"/>
                        </a:lnTo>
                        <a:lnTo>
                          <a:pt x="1884" y="2056"/>
                        </a:lnTo>
                        <a:lnTo>
                          <a:pt x="1877" y="2037"/>
                        </a:lnTo>
                        <a:lnTo>
                          <a:pt x="1866" y="2015"/>
                        </a:lnTo>
                        <a:lnTo>
                          <a:pt x="1830" y="1957"/>
                        </a:lnTo>
                        <a:lnTo>
                          <a:pt x="1785" y="1886"/>
                        </a:lnTo>
                        <a:lnTo>
                          <a:pt x="1737" y="1810"/>
                        </a:lnTo>
                        <a:lnTo>
                          <a:pt x="1687" y="1733"/>
                        </a:lnTo>
                        <a:lnTo>
                          <a:pt x="1644" y="1662"/>
                        </a:lnTo>
                        <a:lnTo>
                          <a:pt x="1627" y="1631"/>
                        </a:lnTo>
                        <a:lnTo>
                          <a:pt x="1614" y="1603"/>
                        </a:lnTo>
                        <a:lnTo>
                          <a:pt x="1603" y="1579"/>
                        </a:lnTo>
                        <a:lnTo>
                          <a:pt x="1599" y="1560"/>
                        </a:lnTo>
                        <a:lnTo>
                          <a:pt x="1599" y="1560"/>
                        </a:lnTo>
                        <a:lnTo>
                          <a:pt x="1593" y="1519"/>
                        </a:lnTo>
                        <a:lnTo>
                          <a:pt x="1588" y="1461"/>
                        </a:lnTo>
                        <a:lnTo>
                          <a:pt x="1577" y="1329"/>
                        </a:lnTo>
                        <a:lnTo>
                          <a:pt x="1571" y="1269"/>
                        </a:lnTo>
                        <a:lnTo>
                          <a:pt x="1564" y="1224"/>
                        </a:lnTo>
                        <a:lnTo>
                          <a:pt x="1562" y="1211"/>
                        </a:lnTo>
                        <a:lnTo>
                          <a:pt x="1558" y="1202"/>
                        </a:lnTo>
                        <a:lnTo>
                          <a:pt x="1556" y="1202"/>
                        </a:lnTo>
                        <a:lnTo>
                          <a:pt x="1554" y="1202"/>
                        </a:lnTo>
                        <a:lnTo>
                          <a:pt x="1551" y="1210"/>
                        </a:lnTo>
                        <a:lnTo>
                          <a:pt x="1551" y="1210"/>
                        </a:lnTo>
                        <a:lnTo>
                          <a:pt x="1526" y="1297"/>
                        </a:lnTo>
                        <a:lnTo>
                          <a:pt x="1491" y="1422"/>
                        </a:lnTo>
                        <a:lnTo>
                          <a:pt x="1474" y="1483"/>
                        </a:lnTo>
                        <a:lnTo>
                          <a:pt x="1463" y="1541"/>
                        </a:lnTo>
                        <a:lnTo>
                          <a:pt x="1457" y="1565"/>
                        </a:lnTo>
                        <a:lnTo>
                          <a:pt x="1456" y="1588"/>
                        </a:lnTo>
                        <a:lnTo>
                          <a:pt x="1456" y="1605"/>
                        </a:lnTo>
                        <a:lnTo>
                          <a:pt x="1457" y="1618"/>
                        </a:lnTo>
                        <a:lnTo>
                          <a:pt x="1457" y="1618"/>
                        </a:lnTo>
                        <a:lnTo>
                          <a:pt x="1467" y="1662"/>
                        </a:lnTo>
                        <a:lnTo>
                          <a:pt x="1472" y="1703"/>
                        </a:lnTo>
                        <a:lnTo>
                          <a:pt x="1476" y="1741"/>
                        </a:lnTo>
                        <a:lnTo>
                          <a:pt x="1478" y="1774"/>
                        </a:lnTo>
                        <a:lnTo>
                          <a:pt x="1476" y="1838"/>
                        </a:lnTo>
                        <a:lnTo>
                          <a:pt x="1478" y="1867"/>
                        </a:lnTo>
                        <a:lnTo>
                          <a:pt x="1480" y="1899"/>
                        </a:lnTo>
                        <a:lnTo>
                          <a:pt x="1480" y="1899"/>
                        </a:lnTo>
                        <a:lnTo>
                          <a:pt x="1482" y="1914"/>
                        </a:lnTo>
                        <a:lnTo>
                          <a:pt x="1483" y="1929"/>
                        </a:lnTo>
                        <a:lnTo>
                          <a:pt x="1493" y="1959"/>
                        </a:lnTo>
                        <a:lnTo>
                          <a:pt x="1506" y="1992"/>
                        </a:lnTo>
                        <a:lnTo>
                          <a:pt x="1519" y="2031"/>
                        </a:lnTo>
                        <a:lnTo>
                          <a:pt x="1530" y="2082"/>
                        </a:lnTo>
                        <a:lnTo>
                          <a:pt x="1536" y="2112"/>
                        </a:lnTo>
                        <a:lnTo>
                          <a:pt x="1541" y="2145"/>
                        </a:lnTo>
                        <a:lnTo>
                          <a:pt x="1547" y="2182"/>
                        </a:lnTo>
                        <a:lnTo>
                          <a:pt x="1551" y="2225"/>
                        </a:lnTo>
                        <a:lnTo>
                          <a:pt x="1552" y="2274"/>
                        </a:lnTo>
                        <a:lnTo>
                          <a:pt x="1554" y="2326"/>
                        </a:lnTo>
                        <a:lnTo>
                          <a:pt x="1554" y="2326"/>
                        </a:lnTo>
                        <a:lnTo>
                          <a:pt x="1552" y="2382"/>
                        </a:lnTo>
                        <a:lnTo>
                          <a:pt x="1549" y="2438"/>
                        </a:lnTo>
                        <a:lnTo>
                          <a:pt x="1541" y="2494"/>
                        </a:lnTo>
                        <a:lnTo>
                          <a:pt x="1534" y="2550"/>
                        </a:lnTo>
                        <a:lnTo>
                          <a:pt x="1523" y="2604"/>
                        </a:lnTo>
                        <a:lnTo>
                          <a:pt x="1511" y="2656"/>
                        </a:lnTo>
                        <a:lnTo>
                          <a:pt x="1487" y="2756"/>
                        </a:lnTo>
                        <a:lnTo>
                          <a:pt x="1461" y="2850"/>
                        </a:lnTo>
                        <a:lnTo>
                          <a:pt x="1439" y="2930"/>
                        </a:lnTo>
                        <a:lnTo>
                          <a:pt x="1422" y="2997"/>
                        </a:lnTo>
                        <a:lnTo>
                          <a:pt x="1416" y="3025"/>
                        </a:lnTo>
                        <a:lnTo>
                          <a:pt x="1415" y="3047"/>
                        </a:lnTo>
                        <a:lnTo>
                          <a:pt x="1415" y="3047"/>
                        </a:lnTo>
                        <a:lnTo>
                          <a:pt x="1411" y="3118"/>
                        </a:lnTo>
                        <a:lnTo>
                          <a:pt x="1407" y="3174"/>
                        </a:lnTo>
                        <a:lnTo>
                          <a:pt x="1403" y="3226"/>
                        </a:lnTo>
                        <a:lnTo>
                          <a:pt x="1405" y="3286"/>
                        </a:lnTo>
                        <a:lnTo>
                          <a:pt x="1405" y="3286"/>
                        </a:lnTo>
                        <a:lnTo>
                          <a:pt x="1405" y="3301"/>
                        </a:lnTo>
                        <a:lnTo>
                          <a:pt x="1407" y="3315"/>
                        </a:lnTo>
                        <a:lnTo>
                          <a:pt x="1415" y="3343"/>
                        </a:lnTo>
                        <a:lnTo>
                          <a:pt x="1426" y="3370"/>
                        </a:lnTo>
                        <a:lnTo>
                          <a:pt x="1437" y="3396"/>
                        </a:lnTo>
                        <a:lnTo>
                          <a:pt x="1446" y="3427"/>
                        </a:lnTo>
                        <a:lnTo>
                          <a:pt x="1456" y="3463"/>
                        </a:lnTo>
                        <a:lnTo>
                          <a:pt x="1459" y="3483"/>
                        </a:lnTo>
                        <a:lnTo>
                          <a:pt x="1463" y="3507"/>
                        </a:lnTo>
                        <a:lnTo>
                          <a:pt x="1463" y="3534"/>
                        </a:lnTo>
                        <a:lnTo>
                          <a:pt x="1465" y="3561"/>
                        </a:lnTo>
                        <a:lnTo>
                          <a:pt x="1465" y="3561"/>
                        </a:lnTo>
                        <a:lnTo>
                          <a:pt x="1463" y="3589"/>
                        </a:lnTo>
                        <a:lnTo>
                          <a:pt x="1457" y="3617"/>
                        </a:lnTo>
                        <a:lnTo>
                          <a:pt x="1452" y="3642"/>
                        </a:lnTo>
                        <a:lnTo>
                          <a:pt x="1444" y="3666"/>
                        </a:lnTo>
                        <a:lnTo>
                          <a:pt x="1435" y="3690"/>
                        </a:lnTo>
                        <a:lnTo>
                          <a:pt x="1426" y="3712"/>
                        </a:lnTo>
                        <a:lnTo>
                          <a:pt x="1403" y="3759"/>
                        </a:lnTo>
                        <a:lnTo>
                          <a:pt x="1379" y="3807"/>
                        </a:lnTo>
                        <a:lnTo>
                          <a:pt x="1368" y="3834"/>
                        </a:lnTo>
                        <a:lnTo>
                          <a:pt x="1359" y="3863"/>
                        </a:lnTo>
                        <a:lnTo>
                          <a:pt x="1349" y="3895"/>
                        </a:lnTo>
                        <a:lnTo>
                          <a:pt x="1342" y="3929"/>
                        </a:lnTo>
                        <a:lnTo>
                          <a:pt x="1336" y="3966"/>
                        </a:lnTo>
                        <a:lnTo>
                          <a:pt x="1333" y="4005"/>
                        </a:lnTo>
                        <a:lnTo>
                          <a:pt x="1333" y="4005"/>
                        </a:lnTo>
                        <a:lnTo>
                          <a:pt x="1329" y="4039"/>
                        </a:lnTo>
                        <a:lnTo>
                          <a:pt x="1325" y="4065"/>
                        </a:lnTo>
                        <a:lnTo>
                          <a:pt x="1319" y="4085"/>
                        </a:lnTo>
                        <a:lnTo>
                          <a:pt x="1316" y="4102"/>
                        </a:lnTo>
                        <a:lnTo>
                          <a:pt x="1312" y="4115"/>
                        </a:lnTo>
                        <a:lnTo>
                          <a:pt x="1310" y="4126"/>
                        </a:lnTo>
                        <a:lnTo>
                          <a:pt x="1310" y="4139"/>
                        </a:lnTo>
                        <a:lnTo>
                          <a:pt x="1312" y="4152"/>
                        </a:lnTo>
                        <a:lnTo>
                          <a:pt x="1312" y="4152"/>
                        </a:lnTo>
                        <a:lnTo>
                          <a:pt x="1319" y="4169"/>
                        </a:lnTo>
                        <a:lnTo>
                          <a:pt x="1329" y="4186"/>
                        </a:lnTo>
                        <a:lnTo>
                          <a:pt x="1340" y="4201"/>
                        </a:lnTo>
                        <a:lnTo>
                          <a:pt x="1353" y="4219"/>
                        </a:lnTo>
                        <a:lnTo>
                          <a:pt x="1385" y="4253"/>
                        </a:lnTo>
                        <a:lnTo>
                          <a:pt x="1420" y="4286"/>
                        </a:lnTo>
                        <a:lnTo>
                          <a:pt x="1420" y="4286"/>
                        </a:lnTo>
                        <a:lnTo>
                          <a:pt x="1424" y="4294"/>
                        </a:lnTo>
                        <a:lnTo>
                          <a:pt x="1426" y="4298"/>
                        </a:lnTo>
                        <a:lnTo>
                          <a:pt x="1426" y="4301"/>
                        </a:lnTo>
                        <a:lnTo>
                          <a:pt x="1420" y="4307"/>
                        </a:lnTo>
                        <a:lnTo>
                          <a:pt x="1411" y="4311"/>
                        </a:lnTo>
                        <a:lnTo>
                          <a:pt x="1398" y="4314"/>
                        </a:lnTo>
                        <a:lnTo>
                          <a:pt x="1383" y="4316"/>
                        </a:lnTo>
                        <a:lnTo>
                          <a:pt x="1346" y="4320"/>
                        </a:lnTo>
                        <a:lnTo>
                          <a:pt x="1305" y="4320"/>
                        </a:lnTo>
                        <a:lnTo>
                          <a:pt x="1264" y="4320"/>
                        </a:lnTo>
                        <a:lnTo>
                          <a:pt x="1204" y="4318"/>
                        </a:lnTo>
                        <a:lnTo>
                          <a:pt x="1204" y="4318"/>
                        </a:lnTo>
                        <a:lnTo>
                          <a:pt x="1195" y="4316"/>
                        </a:lnTo>
                        <a:lnTo>
                          <a:pt x="1187" y="4311"/>
                        </a:lnTo>
                        <a:lnTo>
                          <a:pt x="1180" y="4301"/>
                        </a:lnTo>
                        <a:lnTo>
                          <a:pt x="1174" y="4288"/>
                        </a:lnTo>
                        <a:lnTo>
                          <a:pt x="1170" y="4273"/>
                        </a:lnTo>
                        <a:lnTo>
                          <a:pt x="1165" y="4257"/>
                        </a:lnTo>
                        <a:lnTo>
                          <a:pt x="1157" y="4219"/>
                        </a:lnTo>
                        <a:lnTo>
                          <a:pt x="1154" y="4178"/>
                        </a:lnTo>
                        <a:lnTo>
                          <a:pt x="1150" y="4139"/>
                        </a:lnTo>
                        <a:lnTo>
                          <a:pt x="1148" y="4083"/>
                        </a:lnTo>
                        <a:lnTo>
                          <a:pt x="1148" y="4083"/>
                        </a:lnTo>
                        <a:lnTo>
                          <a:pt x="1150" y="4074"/>
                        </a:lnTo>
                        <a:lnTo>
                          <a:pt x="1152" y="4067"/>
                        </a:lnTo>
                        <a:lnTo>
                          <a:pt x="1157" y="4052"/>
                        </a:lnTo>
                        <a:lnTo>
                          <a:pt x="1167" y="4037"/>
                        </a:lnTo>
                        <a:lnTo>
                          <a:pt x="1178" y="4022"/>
                        </a:lnTo>
                        <a:lnTo>
                          <a:pt x="1187" y="4005"/>
                        </a:lnTo>
                        <a:lnTo>
                          <a:pt x="1196" y="3986"/>
                        </a:lnTo>
                        <a:lnTo>
                          <a:pt x="1200" y="3975"/>
                        </a:lnTo>
                        <a:lnTo>
                          <a:pt x="1204" y="3964"/>
                        </a:lnTo>
                        <a:lnTo>
                          <a:pt x="1206" y="3953"/>
                        </a:lnTo>
                        <a:lnTo>
                          <a:pt x="1206" y="3938"/>
                        </a:lnTo>
                        <a:lnTo>
                          <a:pt x="1206" y="3938"/>
                        </a:lnTo>
                        <a:lnTo>
                          <a:pt x="1204" y="3906"/>
                        </a:lnTo>
                        <a:lnTo>
                          <a:pt x="1198" y="3862"/>
                        </a:lnTo>
                        <a:lnTo>
                          <a:pt x="1182" y="3755"/>
                        </a:lnTo>
                        <a:lnTo>
                          <a:pt x="1172" y="3698"/>
                        </a:lnTo>
                        <a:lnTo>
                          <a:pt x="1163" y="3638"/>
                        </a:lnTo>
                        <a:lnTo>
                          <a:pt x="1157" y="3580"/>
                        </a:lnTo>
                        <a:lnTo>
                          <a:pt x="1155" y="3526"/>
                        </a:lnTo>
                        <a:lnTo>
                          <a:pt x="1155" y="3526"/>
                        </a:lnTo>
                        <a:lnTo>
                          <a:pt x="1157" y="3481"/>
                        </a:lnTo>
                        <a:lnTo>
                          <a:pt x="1161" y="3446"/>
                        </a:lnTo>
                        <a:lnTo>
                          <a:pt x="1167" y="3420"/>
                        </a:lnTo>
                        <a:lnTo>
                          <a:pt x="1174" y="3399"/>
                        </a:lnTo>
                        <a:lnTo>
                          <a:pt x="1185" y="3371"/>
                        </a:lnTo>
                        <a:lnTo>
                          <a:pt x="1189" y="3358"/>
                        </a:lnTo>
                        <a:lnTo>
                          <a:pt x="1191" y="3342"/>
                        </a:lnTo>
                        <a:lnTo>
                          <a:pt x="1191" y="3342"/>
                        </a:lnTo>
                        <a:lnTo>
                          <a:pt x="1189" y="3323"/>
                        </a:lnTo>
                        <a:lnTo>
                          <a:pt x="1183" y="3297"/>
                        </a:lnTo>
                        <a:lnTo>
                          <a:pt x="1169" y="3230"/>
                        </a:lnTo>
                        <a:lnTo>
                          <a:pt x="1159" y="3192"/>
                        </a:lnTo>
                        <a:lnTo>
                          <a:pt x="1154" y="3151"/>
                        </a:lnTo>
                        <a:lnTo>
                          <a:pt x="1148" y="3112"/>
                        </a:lnTo>
                        <a:lnTo>
                          <a:pt x="1146" y="3071"/>
                        </a:lnTo>
                        <a:lnTo>
                          <a:pt x="1146" y="3071"/>
                        </a:lnTo>
                        <a:lnTo>
                          <a:pt x="1142" y="2909"/>
                        </a:lnTo>
                        <a:lnTo>
                          <a:pt x="1133" y="2654"/>
                        </a:lnTo>
                        <a:lnTo>
                          <a:pt x="1122" y="2313"/>
                        </a:lnTo>
                        <a:lnTo>
                          <a:pt x="1122" y="2313"/>
                        </a:lnTo>
                        <a:close/>
                      </a:path>
                    </a:pathLst>
                  </a:custGeom>
                  <a:solidFill>
                    <a:srgbClr val="B4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1"/>
                  <p:cNvSpPr>
                    <a:spLocks/>
                  </p:cNvSpPr>
                  <p:nvPr/>
                </p:nvSpPr>
                <p:spPr bwMode="auto">
                  <a:xfrm>
                    <a:off x="4605338" y="2698750"/>
                    <a:ext cx="430213" cy="609600"/>
                  </a:xfrm>
                  <a:custGeom>
                    <a:avLst/>
                    <a:gdLst>
                      <a:gd name="T0" fmla="*/ 71 w 271"/>
                      <a:gd name="T1" fmla="*/ 179 h 384"/>
                      <a:gd name="T2" fmla="*/ 45 w 271"/>
                      <a:gd name="T3" fmla="*/ 171 h 384"/>
                      <a:gd name="T4" fmla="*/ 25 w 271"/>
                      <a:gd name="T5" fmla="*/ 162 h 384"/>
                      <a:gd name="T6" fmla="*/ 12 w 271"/>
                      <a:gd name="T7" fmla="*/ 147 h 384"/>
                      <a:gd name="T8" fmla="*/ 2 w 271"/>
                      <a:gd name="T9" fmla="*/ 130 h 384"/>
                      <a:gd name="T10" fmla="*/ 0 w 271"/>
                      <a:gd name="T11" fmla="*/ 110 h 384"/>
                      <a:gd name="T12" fmla="*/ 0 w 271"/>
                      <a:gd name="T13" fmla="*/ 97 h 384"/>
                      <a:gd name="T14" fmla="*/ 8 w 271"/>
                      <a:gd name="T15" fmla="*/ 70 h 384"/>
                      <a:gd name="T16" fmla="*/ 19 w 271"/>
                      <a:gd name="T17" fmla="*/ 48 h 384"/>
                      <a:gd name="T18" fmla="*/ 34 w 271"/>
                      <a:gd name="T19" fmla="*/ 29 h 384"/>
                      <a:gd name="T20" fmla="*/ 53 w 271"/>
                      <a:gd name="T21" fmla="*/ 15 h 384"/>
                      <a:gd name="T22" fmla="*/ 75 w 271"/>
                      <a:gd name="T23" fmla="*/ 5 h 384"/>
                      <a:gd name="T24" fmla="*/ 97 w 271"/>
                      <a:gd name="T25" fmla="*/ 0 h 384"/>
                      <a:gd name="T26" fmla="*/ 122 w 271"/>
                      <a:gd name="T27" fmla="*/ 0 h 384"/>
                      <a:gd name="T28" fmla="*/ 135 w 271"/>
                      <a:gd name="T29" fmla="*/ 3 h 384"/>
                      <a:gd name="T30" fmla="*/ 170 w 271"/>
                      <a:gd name="T31" fmla="*/ 22 h 384"/>
                      <a:gd name="T32" fmla="*/ 196 w 271"/>
                      <a:gd name="T33" fmla="*/ 50 h 384"/>
                      <a:gd name="T34" fmla="*/ 213 w 271"/>
                      <a:gd name="T35" fmla="*/ 76 h 384"/>
                      <a:gd name="T36" fmla="*/ 241 w 271"/>
                      <a:gd name="T37" fmla="*/ 130 h 384"/>
                      <a:gd name="T38" fmla="*/ 259 w 271"/>
                      <a:gd name="T39" fmla="*/ 188 h 384"/>
                      <a:gd name="T40" fmla="*/ 269 w 271"/>
                      <a:gd name="T41" fmla="*/ 249 h 384"/>
                      <a:gd name="T42" fmla="*/ 271 w 271"/>
                      <a:gd name="T43" fmla="*/ 281 h 384"/>
                      <a:gd name="T44" fmla="*/ 267 w 271"/>
                      <a:gd name="T45" fmla="*/ 305 h 384"/>
                      <a:gd name="T46" fmla="*/ 261 w 271"/>
                      <a:gd name="T47" fmla="*/ 328 h 384"/>
                      <a:gd name="T48" fmla="*/ 248 w 271"/>
                      <a:gd name="T49" fmla="*/ 346 h 384"/>
                      <a:gd name="T50" fmla="*/ 233 w 271"/>
                      <a:gd name="T51" fmla="*/ 361 h 384"/>
                      <a:gd name="T52" fmla="*/ 217 w 271"/>
                      <a:gd name="T53" fmla="*/ 372 h 384"/>
                      <a:gd name="T54" fmla="*/ 196 w 271"/>
                      <a:gd name="T55" fmla="*/ 382 h 384"/>
                      <a:gd name="T56" fmla="*/ 174 w 271"/>
                      <a:gd name="T57" fmla="*/ 384 h 384"/>
                      <a:gd name="T58" fmla="*/ 150 w 271"/>
                      <a:gd name="T59" fmla="*/ 384 h 384"/>
                      <a:gd name="T60" fmla="*/ 136 w 271"/>
                      <a:gd name="T61" fmla="*/ 380 h 384"/>
                      <a:gd name="T62" fmla="*/ 114 w 271"/>
                      <a:gd name="T63" fmla="*/ 369 h 384"/>
                      <a:gd name="T64" fmla="*/ 97 w 271"/>
                      <a:gd name="T65" fmla="*/ 352 h 384"/>
                      <a:gd name="T66" fmla="*/ 88 w 271"/>
                      <a:gd name="T67" fmla="*/ 328 h 384"/>
                      <a:gd name="T68" fmla="*/ 86 w 271"/>
                      <a:gd name="T69" fmla="*/ 315 h 384"/>
                      <a:gd name="T70" fmla="*/ 88 w 271"/>
                      <a:gd name="T71" fmla="*/ 274 h 384"/>
                      <a:gd name="T72" fmla="*/ 92 w 271"/>
                      <a:gd name="T73" fmla="*/ 255 h 384"/>
                      <a:gd name="T74" fmla="*/ 95 w 271"/>
                      <a:gd name="T75" fmla="*/ 234 h 384"/>
                      <a:gd name="T76" fmla="*/ 77 w 271"/>
                      <a:gd name="T77" fmla="*/ 240 h 384"/>
                      <a:gd name="T78" fmla="*/ 66 w 271"/>
                      <a:gd name="T79" fmla="*/ 253 h 384"/>
                      <a:gd name="T80" fmla="*/ 60 w 271"/>
                      <a:gd name="T81" fmla="*/ 272 h 384"/>
                      <a:gd name="T82" fmla="*/ 54 w 271"/>
                      <a:gd name="T83" fmla="*/ 290 h 384"/>
                      <a:gd name="T84" fmla="*/ 54 w 271"/>
                      <a:gd name="T85" fmla="*/ 326 h 384"/>
                      <a:gd name="T86" fmla="*/ 49 w 271"/>
                      <a:gd name="T87" fmla="*/ 320 h 384"/>
                      <a:gd name="T88" fmla="*/ 45 w 271"/>
                      <a:gd name="T89" fmla="*/ 302 h 384"/>
                      <a:gd name="T90" fmla="*/ 49 w 271"/>
                      <a:gd name="T91" fmla="*/ 270 h 384"/>
                      <a:gd name="T92" fmla="*/ 71 w 271"/>
                      <a:gd name="T93" fmla="*/ 17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384">
                        <a:moveTo>
                          <a:pt x="71" y="179"/>
                        </a:moveTo>
                        <a:lnTo>
                          <a:pt x="71" y="179"/>
                        </a:lnTo>
                        <a:lnTo>
                          <a:pt x="45" y="171"/>
                        </a:lnTo>
                        <a:lnTo>
                          <a:pt x="45" y="171"/>
                        </a:lnTo>
                        <a:lnTo>
                          <a:pt x="34" y="167"/>
                        </a:lnTo>
                        <a:lnTo>
                          <a:pt x="25" y="162"/>
                        </a:lnTo>
                        <a:lnTo>
                          <a:pt x="17" y="154"/>
                        </a:lnTo>
                        <a:lnTo>
                          <a:pt x="12" y="147"/>
                        </a:lnTo>
                        <a:lnTo>
                          <a:pt x="6" y="139"/>
                        </a:lnTo>
                        <a:lnTo>
                          <a:pt x="2" y="130"/>
                        </a:lnTo>
                        <a:lnTo>
                          <a:pt x="0" y="121"/>
                        </a:lnTo>
                        <a:lnTo>
                          <a:pt x="0" y="110"/>
                        </a:lnTo>
                        <a:lnTo>
                          <a:pt x="0" y="110"/>
                        </a:lnTo>
                        <a:lnTo>
                          <a:pt x="0" y="97"/>
                        </a:lnTo>
                        <a:lnTo>
                          <a:pt x="4" y="84"/>
                        </a:lnTo>
                        <a:lnTo>
                          <a:pt x="8" y="70"/>
                        </a:lnTo>
                        <a:lnTo>
                          <a:pt x="12" y="59"/>
                        </a:lnTo>
                        <a:lnTo>
                          <a:pt x="19" y="48"/>
                        </a:lnTo>
                        <a:lnTo>
                          <a:pt x="25" y="39"/>
                        </a:lnTo>
                        <a:lnTo>
                          <a:pt x="34" y="29"/>
                        </a:lnTo>
                        <a:lnTo>
                          <a:pt x="43" y="22"/>
                        </a:lnTo>
                        <a:lnTo>
                          <a:pt x="53" y="15"/>
                        </a:lnTo>
                        <a:lnTo>
                          <a:pt x="64" y="9"/>
                        </a:lnTo>
                        <a:lnTo>
                          <a:pt x="75" y="5"/>
                        </a:lnTo>
                        <a:lnTo>
                          <a:pt x="86" y="2"/>
                        </a:lnTo>
                        <a:lnTo>
                          <a:pt x="97" y="0"/>
                        </a:lnTo>
                        <a:lnTo>
                          <a:pt x="110" y="0"/>
                        </a:lnTo>
                        <a:lnTo>
                          <a:pt x="122" y="0"/>
                        </a:lnTo>
                        <a:lnTo>
                          <a:pt x="135" y="3"/>
                        </a:lnTo>
                        <a:lnTo>
                          <a:pt x="135" y="3"/>
                        </a:lnTo>
                        <a:lnTo>
                          <a:pt x="153" y="11"/>
                        </a:lnTo>
                        <a:lnTo>
                          <a:pt x="170" y="22"/>
                        </a:lnTo>
                        <a:lnTo>
                          <a:pt x="183" y="35"/>
                        </a:lnTo>
                        <a:lnTo>
                          <a:pt x="196" y="50"/>
                        </a:lnTo>
                        <a:lnTo>
                          <a:pt x="196" y="50"/>
                        </a:lnTo>
                        <a:lnTo>
                          <a:pt x="213" y="76"/>
                        </a:lnTo>
                        <a:lnTo>
                          <a:pt x="228" y="102"/>
                        </a:lnTo>
                        <a:lnTo>
                          <a:pt x="241" y="130"/>
                        </a:lnTo>
                        <a:lnTo>
                          <a:pt x="252" y="160"/>
                        </a:lnTo>
                        <a:lnTo>
                          <a:pt x="259" y="188"/>
                        </a:lnTo>
                        <a:lnTo>
                          <a:pt x="267" y="220"/>
                        </a:lnTo>
                        <a:lnTo>
                          <a:pt x="269" y="249"/>
                        </a:lnTo>
                        <a:lnTo>
                          <a:pt x="271" y="281"/>
                        </a:lnTo>
                        <a:lnTo>
                          <a:pt x="271" y="281"/>
                        </a:lnTo>
                        <a:lnTo>
                          <a:pt x="271" y="294"/>
                        </a:lnTo>
                        <a:lnTo>
                          <a:pt x="267" y="305"/>
                        </a:lnTo>
                        <a:lnTo>
                          <a:pt x="265" y="316"/>
                        </a:lnTo>
                        <a:lnTo>
                          <a:pt x="261" y="328"/>
                        </a:lnTo>
                        <a:lnTo>
                          <a:pt x="256" y="337"/>
                        </a:lnTo>
                        <a:lnTo>
                          <a:pt x="248" y="346"/>
                        </a:lnTo>
                        <a:lnTo>
                          <a:pt x="243" y="354"/>
                        </a:lnTo>
                        <a:lnTo>
                          <a:pt x="233" y="361"/>
                        </a:lnTo>
                        <a:lnTo>
                          <a:pt x="226" y="367"/>
                        </a:lnTo>
                        <a:lnTo>
                          <a:pt x="217" y="372"/>
                        </a:lnTo>
                        <a:lnTo>
                          <a:pt x="207" y="378"/>
                        </a:lnTo>
                        <a:lnTo>
                          <a:pt x="196" y="382"/>
                        </a:lnTo>
                        <a:lnTo>
                          <a:pt x="185" y="384"/>
                        </a:lnTo>
                        <a:lnTo>
                          <a:pt x="174" y="384"/>
                        </a:lnTo>
                        <a:lnTo>
                          <a:pt x="163" y="384"/>
                        </a:lnTo>
                        <a:lnTo>
                          <a:pt x="150" y="384"/>
                        </a:lnTo>
                        <a:lnTo>
                          <a:pt x="150" y="384"/>
                        </a:lnTo>
                        <a:lnTo>
                          <a:pt x="136" y="380"/>
                        </a:lnTo>
                        <a:lnTo>
                          <a:pt x="123" y="374"/>
                        </a:lnTo>
                        <a:lnTo>
                          <a:pt x="114" y="369"/>
                        </a:lnTo>
                        <a:lnTo>
                          <a:pt x="105" y="361"/>
                        </a:lnTo>
                        <a:lnTo>
                          <a:pt x="97" y="352"/>
                        </a:lnTo>
                        <a:lnTo>
                          <a:pt x="92" y="341"/>
                        </a:lnTo>
                        <a:lnTo>
                          <a:pt x="88" y="328"/>
                        </a:lnTo>
                        <a:lnTo>
                          <a:pt x="86" y="315"/>
                        </a:lnTo>
                        <a:lnTo>
                          <a:pt x="86" y="315"/>
                        </a:lnTo>
                        <a:lnTo>
                          <a:pt x="86" y="294"/>
                        </a:lnTo>
                        <a:lnTo>
                          <a:pt x="88" y="274"/>
                        </a:lnTo>
                        <a:lnTo>
                          <a:pt x="88" y="274"/>
                        </a:lnTo>
                        <a:lnTo>
                          <a:pt x="92" y="255"/>
                        </a:lnTo>
                        <a:lnTo>
                          <a:pt x="95" y="234"/>
                        </a:lnTo>
                        <a:lnTo>
                          <a:pt x="95" y="234"/>
                        </a:lnTo>
                        <a:lnTo>
                          <a:pt x="84" y="236"/>
                        </a:lnTo>
                        <a:lnTo>
                          <a:pt x="77" y="240"/>
                        </a:lnTo>
                        <a:lnTo>
                          <a:pt x="71" y="246"/>
                        </a:lnTo>
                        <a:lnTo>
                          <a:pt x="66" y="253"/>
                        </a:lnTo>
                        <a:lnTo>
                          <a:pt x="66" y="253"/>
                        </a:lnTo>
                        <a:lnTo>
                          <a:pt x="60" y="272"/>
                        </a:lnTo>
                        <a:lnTo>
                          <a:pt x="54" y="290"/>
                        </a:lnTo>
                        <a:lnTo>
                          <a:pt x="54" y="290"/>
                        </a:lnTo>
                        <a:lnTo>
                          <a:pt x="54" y="307"/>
                        </a:lnTo>
                        <a:lnTo>
                          <a:pt x="54" y="326"/>
                        </a:lnTo>
                        <a:lnTo>
                          <a:pt x="54" y="326"/>
                        </a:lnTo>
                        <a:lnTo>
                          <a:pt x="49" y="320"/>
                        </a:lnTo>
                        <a:lnTo>
                          <a:pt x="45" y="313"/>
                        </a:lnTo>
                        <a:lnTo>
                          <a:pt x="45" y="302"/>
                        </a:lnTo>
                        <a:lnTo>
                          <a:pt x="45" y="289"/>
                        </a:lnTo>
                        <a:lnTo>
                          <a:pt x="49" y="270"/>
                        </a:lnTo>
                        <a:lnTo>
                          <a:pt x="54" y="246"/>
                        </a:lnTo>
                        <a:lnTo>
                          <a:pt x="71" y="179"/>
                        </a:lnTo>
                        <a:lnTo>
                          <a:pt x="71" y="179"/>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p:cNvSpPr>
                    <a:spLocks/>
                  </p:cNvSpPr>
                  <p:nvPr/>
                </p:nvSpPr>
                <p:spPr bwMode="auto">
                  <a:xfrm>
                    <a:off x="4032251" y="1052513"/>
                    <a:ext cx="1079500" cy="1169988"/>
                  </a:xfrm>
                  <a:custGeom>
                    <a:avLst/>
                    <a:gdLst>
                      <a:gd name="T0" fmla="*/ 328 w 680"/>
                      <a:gd name="T1" fmla="*/ 392 h 737"/>
                      <a:gd name="T2" fmla="*/ 335 w 680"/>
                      <a:gd name="T3" fmla="*/ 438 h 737"/>
                      <a:gd name="T4" fmla="*/ 333 w 680"/>
                      <a:gd name="T5" fmla="*/ 487 h 737"/>
                      <a:gd name="T6" fmla="*/ 319 w 680"/>
                      <a:gd name="T7" fmla="*/ 517 h 737"/>
                      <a:gd name="T8" fmla="*/ 309 w 680"/>
                      <a:gd name="T9" fmla="*/ 588 h 737"/>
                      <a:gd name="T10" fmla="*/ 296 w 680"/>
                      <a:gd name="T11" fmla="*/ 647 h 737"/>
                      <a:gd name="T12" fmla="*/ 274 w 680"/>
                      <a:gd name="T13" fmla="*/ 668 h 737"/>
                      <a:gd name="T14" fmla="*/ 210 w 680"/>
                      <a:gd name="T15" fmla="*/ 681 h 737"/>
                      <a:gd name="T16" fmla="*/ 110 w 680"/>
                      <a:gd name="T17" fmla="*/ 707 h 737"/>
                      <a:gd name="T18" fmla="*/ 54 w 680"/>
                      <a:gd name="T19" fmla="*/ 727 h 737"/>
                      <a:gd name="T20" fmla="*/ 20 w 680"/>
                      <a:gd name="T21" fmla="*/ 720 h 737"/>
                      <a:gd name="T22" fmla="*/ 2 w 680"/>
                      <a:gd name="T23" fmla="*/ 684 h 737"/>
                      <a:gd name="T24" fmla="*/ 2 w 680"/>
                      <a:gd name="T25" fmla="*/ 589 h 737"/>
                      <a:gd name="T26" fmla="*/ 28 w 680"/>
                      <a:gd name="T27" fmla="*/ 494 h 737"/>
                      <a:gd name="T28" fmla="*/ 43 w 680"/>
                      <a:gd name="T29" fmla="*/ 459 h 737"/>
                      <a:gd name="T30" fmla="*/ 41 w 680"/>
                      <a:gd name="T31" fmla="*/ 422 h 737"/>
                      <a:gd name="T32" fmla="*/ 65 w 680"/>
                      <a:gd name="T33" fmla="*/ 366 h 737"/>
                      <a:gd name="T34" fmla="*/ 156 w 680"/>
                      <a:gd name="T35" fmla="*/ 246 h 737"/>
                      <a:gd name="T36" fmla="*/ 190 w 680"/>
                      <a:gd name="T37" fmla="*/ 219 h 737"/>
                      <a:gd name="T38" fmla="*/ 227 w 680"/>
                      <a:gd name="T39" fmla="*/ 217 h 737"/>
                      <a:gd name="T40" fmla="*/ 266 w 680"/>
                      <a:gd name="T41" fmla="*/ 261 h 737"/>
                      <a:gd name="T42" fmla="*/ 300 w 680"/>
                      <a:gd name="T43" fmla="*/ 334 h 737"/>
                      <a:gd name="T44" fmla="*/ 315 w 680"/>
                      <a:gd name="T45" fmla="*/ 286 h 737"/>
                      <a:gd name="T46" fmla="*/ 317 w 680"/>
                      <a:gd name="T47" fmla="*/ 110 h 737"/>
                      <a:gd name="T48" fmla="*/ 304 w 680"/>
                      <a:gd name="T49" fmla="*/ 53 h 737"/>
                      <a:gd name="T50" fmla="*/ 298 w 680"/>
                      <a:gd name="T51" fmla="*/ 28 h 737"/>
                      <a:gd name="T52" fmla="*/ 317 w 680"/>
                      <a:gd name="T53" fmla="*/ 4 h 737"/>
                      <a:gd name="T54" fmla="*/ 337 w 680"/>
                      <a:gd name="T55" fmla="*/ 23 h 737"/>
                      <a:gd name="T56" fmla="*/ 393 w 680"/>
                      <a:gd name="T57" fmla="*/ 27 h 737"/>
                      <a:gd name="T58" fmla="*/ 367 w 680"/>
                      <a:gd name="T59" fmla="*/ 101 h 737"/>
                      <a:gd name="T60" fmla="*/ 363 w 680"/>
                      <a:gd name="T61" fmla="*/ 181 h 737"/>
                      <a:gd name="T62" fmla="*/ 367 w 680"/>
                      <a:gd name="T63" fmla="*/ 306 h 737"/>
                      <a:gd name="T64" fmla="*/ 395 w 680"/>
                      <a:gd name="T65" fmla="*/ 315 h 737"/>
                      <a:gd name="T66" fmla="*/ 419 w 680"/>
                      <a:gd name="T67" fmla="*/ 256 h 737"/>
                      <a:gd name="T68" fmla="*/ 447 w 680"/>
                      <a:gd name="T69" fmla="*/ 226 h 737"/>
                      <a:gd name="T70" fmla="*/ 483 w 680"/>
                      <a:gd name="T71" fmla="*/ 222 h 737"/>
                      <a:gd name="T72" fmla="*/ 518 w 680"/>
                      <a:gd name="T73" fmla="*/ 248 h 737"/>
                      <a:gd name="T74" fmla="*/ 600 w 680"/>
                      <a:gd name="T75" fmla="*/ 353 h 737"/>
                      <a:gd name="T76" fmla="*/ 637 w 680"/>
                      <a:gd name="T77" fmla="*/ 420 h 737"/>
                      <a:gd name="T78" fmla="*/ 637 w 680"/>
                      <a:gd name="T79" fmla="*/ 468 h 737"/>
                      <a:gd name="T80" fmla="*/ 652 w 680"/>
                      <a:gd name="T81" fmla="*/ 506 h 737"/>
                      <a:gd name="T82" fmla="*/ 680 w 680"/>
                      <a:gd name="T83" fmla="*/ 608 h 737"/>
                      <a:gd name="T84" fmla="*/ 678 w 680"/>
                      <a:gd name="T85" fmla="*/ 688 h 737"/>
                      <a:gd name="T86" fmla="*/ 654 w 680"/>
                      <a:gd name="T87" fmla="*/ 731 h 737"/>
                      <a:gd name="T88" fmla="*/ 607 w 680"/>
                      <a:gd name="T89" fmla="*/ 729 h 737"/>
                      <a:gd name="T90" fmla="*/ 550 w 680"/>
                      <a:gd name="T91" fmla="*/ 705 h 737"/>
                      <a:gd name="T92" fmla="*/ 447 w 680"/>
                      <a:gd name="T93" fmla="*/ 686 h 737"/>
                      <a:gd name="T94" fmla="*/ 389 w 680"/>
                      <a:gd name="T95" fmla="*/ 662 h 737"/>
                      <a:gd name="T96" fmla="*/ 369 w 680"/>
                      <a:gd name="T97" fmla="*/ 604 h 737"/>
                      <a:gd name="T98" fmla="*/ 352 w 680"/>
                      <a:gd name="T99" fmla="*/ 504 h 737"/>
                      <a:gd name="T100" fmla="*/ 343 w 680"/>
                      <a:gd name="T101" fmla="*/ 472 h 737"/>
                      <a:gd name="T102" fmla="*/ 356 w 680"/>
                      <a:gd name="T103" fmla="*/ 401 h 737"/>
                      <a:gd name="T104" fmla="*/ 341 w 680"/>
                      <a:gd name="T105" fmla="*/ 37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0" h="737">
                        <a:moveTo>
                          <a:pt x="341" y="377"/>
                        </a:moveTo>
                        <a:lnTo>
                          <a:pt x="341" y="377"/>
                        </a:lnTo>
                        <a:lnTo>
                          <a:pt x="333" y="384"/>
                        </a:lnTo>
                        <a:lnTo>
                          <a:pt x="328" y="392"/>
                        </a:lnTo>
                        <a:lnTo>
                          <a:pt x="326" y="401"/>
                        </a:lnTo>
                        <a:lnTo>
                          <a:pt x="328" y="414"/>
                        </a:lnTo>
                        <a:lnTo>
                          <a:pt x="328" y="414"/>
                        </a:lnTo>
                        <a:lnTo>
                          <a:pt x="335" y="438"/>
                        </a:lnTo>
                        <a:lnTo>
                          <a:pt x="337" y="450"/>
                        </a:lnTo>
                        <a:lnTo>
                          <a:pt x="337" y="463"/>
                        </a:lnTo>
                        <a:lnTo>
                          <a:pt x="335" y="474"/>
                        </a:lnTo>
                        <a:lnTo>
                          <a:pt x="333" y="487"/>
                        </a:lnTo>
                        <a:lnTo>
                          <a:pt x="328" y="498"/>
                        </a:lnTo>
                        <a:lnTo>
                          <a:pt x="322" y="509"/>
                        </a:lnTo>
                        <a:lnTo>
                          <a:pt x="322" y="509"/>
                        </a:lnTo>
                        <a:lnTo>
                          <a:pt x="319" y="517"/>
                        </a:lnTo>
                        <a:lnTo>
                          <a:pt x="317" y="526"/>
                        </a:lnTo>
                        <a:lnTo>
                          <a:pt x="315" y="543"/>
                        </a:lnTo>
                        <a:lnTo>
                          <a:pt x="315" y="543"/>
                        </a:lnTo>
                        <a:lnTo>
                          <a:pt x="309" y="588"/>
                        </a:lnTo>
                        <a:lnTo>
                          <a:pt x="302" y="632"/>
                        </a:lnTo>
                        <a:lnTo>
                          <a:pt x="302" y="632"/>
                        </a:lnTo>
                        <a:lnTo>
                          <a:pt x="300" y="640"/>
                        </a:lnTo>
                        <a:lnTo>
                          <a:pt x="296" y="647"/>
                        </a:lnTo>
                        <a:lnTo>
                          <a:pt x="292" y="655"/>
                        </a:lnTo>
                        <a:lnTo>
                          <a:pt x="287" y="660"/>
                        </a:lnTo>
                        <a:lnTo>
                          <a:pt x="281" y="664"/>
                        </a:lnTo>
                        <a:lnTo>
                          <a:pt x="274" y="668"/>
                        </a:lnTo>
                        <a:lnTo>
                          <a:pt x="266" y="671"/>
                        </a:lnTo>
                        <a:lnTo>
                          <a:pt x="259" y="673"/>
                        </a:lnTo>
                        <a:lnTo>
                          <a:pt x="259" y="673"/>
                        </a:lnTo>
                        <a:lnTo>
                          <a:pt x="210" y="681"/>
                        </a:lnTo>
                        <a:lnTo>
                          <a:pt x="162" y="690"/>
                        </a:lnTo>
                        <a:lnTo>
                          <a:pt x="162" y="690"/>
                        </a:lnTo>
                        <a:lnTo>
                          <a:pt x="127" y="701"/>
                        </a:lnTo>
                        <a:lnTo>
                          <a:pt x="110" y="707"/>
                        </a:lnTo>
                        <a:lnTo>
                          <a:pt x="93" y="714"/>
                        </a:lnTo>
                        <a:lnTo>
                          <a:pt x="93" y="714"/>
                        </a:lnTo>
                        <a:lnTo>
                          <a:pt x="73" y="724"/>
                        </a:lnTo>
                        <a:lnTo>
                          <a:pt x="54" y="727"/>
                        </a:lnTo>
                        <a:lnTo>
                          <a:pt x="39" y="727"/>
                        </a:lnTo>
                        <a:lnTo>
                          <a:pt x="32" y="725"/>
                        </a:lnTo>
                        <a:lnTo>
                          <a:pt x="26" y="724"/>
                        </a:lnTo>
                        <a:lnTo>
                          <a:pt x="20" y="720"/>
                        </a:lnTo>
                        <a:lnTo>
                          <a:pt x="15" y="714"/>
                        </a:lnTo>
                        <a:lnTo>
                          <a:pt x="11" y="709"/>
                        </a:lnTo>
                        <a:lnTo>
                          <a:pt x="7" y="701"/>
                        </a:lnTo>
                        <a:lnTo>
                          <a:pt x="2" y="684"/>
                        </a:lnTo>
                        <a:lnTo>
                          <a:pt x="0" y="662"/>
                        </a:lnTo>
                        <a:lnTo>
                          <a:pt x="0" y="662"/>
                        </a:lnTo>
                        <a:lnTo>
                          <a:pt x="0" y="614"/>
                        </a:lnTo>
                        <a:lnTo>
                          <a:pt x="2" y="589"/>
                        </a:lnTo>
                        <a:lnTo>
                          <a:pt x="5" y="565"/>
                        </a:lnTo>
                        <a:lnTo>
                          <a:pt x="11" y="541"/>
                        </a:lnTo>
                        <a:lnTo>
                          <a:pt x="19" y="517"/>
                        </a:lnTo>
                        <a:lnTo>
                          <a:pt x="28" y="494"/>
                        </a:lnTo>
                        <a:lnTo>
                          <a:pt x="41" y="472"/>
                        </a:lnTo>
                        <a:lnTo>
                          <a:pt x="41" y="472"/>
                        </a:lnTo>
                        <a:lnTo>
                          <a:pt x="43" y="466"/>
                        </a:lnTo>
                        <a:lnTo>
                          <a:pt x="43" y="459"/>
                        </a:lnTo>
                        <a:lnTo>
                          <a:pt x="43" y="459"/>
                        </a:lnTo>
                        <a:lnTo>
                          <a:pt x="41" y="446"/>
                        </a:lnTo>
                        <a:lnTo>
                          <a:pt x="39" y="433"/>
                        </a:lnTo>
                        <a:lnTo>
                          <a:pt x="41" y="422"/>
                        </a:lnTo>
                        <a:lnTo>
                          <a:pt x="43" y="409"/>
                        </a:lnTo>
                        <a:lnTo>
                          <a:pt x="46" y="397"/>
                        </a:lnTo>
                        <a:lnTo>
                          <a:pt x="52" y="386"/>
                        </a:lnTo>
                        <a:lnTo>
                          <a:pt x="65" y="366"/>
                        </a:lnTo>
                        <a:lnTo>
                          <a:pt x="65" y="366"/>
                        </a:lnTo>
                        <a:lnTo>
                          <a:pt x="110" y="304"/>
                        </a:lnTo>
                        <a:lnTo>
                          <a:pt x="156" y="246"/>
                        </a:lnTo>
                        <a:lnTo>
                          <a:pt x="156" y="246"/>
                        </a:lnTo>
                        <a:lnTo>
                          <a:pt x="160" y="243"/>
                        </a:lnTo>
                        <a:lnTo>
                          <a:pt x="160" y="243"/>
                        </a:lnTo>
                        <a:lnTo>
                          <a:pt x="175" y="228"/>
                        </a:lnTo>
                        <a:lnTo>
                          <a:pt x="190" y="219"/>
                        </a:lnTo>
                        <a:lnTo>
                          <a:pt x="205" y="215"/>
                        </a:lnTo>
                        <a:lnTo>
                          <a:pt x="212" y="213"/>
                        </a:lnTo>
                        <a:lnTo>
                          <a:pt x="220" y="215"/>
                        </a:lnTo>
                        <a:lnTo>
                          <a:pt x="227" y="217"/>
                        </a:lnTo>
                        <a:lnTo>
                          <a:pt x="233" y="219"/>
                        </a:lnTo>
                        <a:lnTo>
                          <a:pt x="246" y="228"/>
                        </a:lnTo>
                        <a:lnTo>
                          <a:pt x="257" y="243"/>
                        </a:lnTo>
                        <a:lnTo>
                          <a:pt x="266" y="261"/>
                        </a:lnTo>
                        <a:lnTo>
                          <a:pt x="266" y="261"/>
                        </a:lnTo>
                        <a:lnTo>
                          <a:pt x="296" y="328"/>
                        </a:lnTo>
                        <a:lnTo>
                          <a:pt x="296" y="328"/>
                        </a:lnTo>
                        <a:lnTo>
                          <a:pt x="300" y="334"/>
                        </a:lnTo>
                        <a:lnTo>
                          <a:pt x="309" y="340"/>
                        </a:lnTo>
                        <a:lnTo>
                          <a:pt x="309" y="340"/>
                        </a:lnTo>
                        <a:lnTo>
                          <a:pt x="313" y="314"/>
                        </a:lnTo>
                        <a:lnTo>
                          <a:pt x="315" y="286"/>
                        </a:lnTo>
                        <a:lnTo>
                          <a:pt x="315" y="286"/>
                        </a:lnTo>
                        <a:lnTo>
                          <a:pt x="317" y="198"/>
                        </a:lnTo>
                        <a:lnTo>
                          <a:pt x="317" y="110"/>
                        </a:lnTo>
                        <a:lnTo>
                          <a:pt x="317" y="110"/>
                        </a:lnTo>
                        <a:lnTo>
                          <a:pt x="315" y="96"/>
                        </a:lnTo>
                        <a:lnTo>
                          <a:pt x="313" y="81"/>
                        </a:lnTo>
                        <a:lnTo>
                          <a:pt x="309" y="66"/>
                        </a:lnTo>
                        <a:lnTo>
                          <a:pt x="304" y="53"/>
                        </a:lnTo>
                        <a:lnTo>
                          <a:pt x="304" y="53"/>
                        </a:lnTo>
                        <a:lnTo>
                          <a:pt x="300" y="43"/>
                        </a:lnTo>
                        <a:lnTo>
                          <a:pt x="298" y="36"/>
                        </a:lnTo>
                        <a:lnTo>
                          <a:pt x="298" y="28"/>
                        </a:lnTo>
                        <a:lnTo>
                          <a:pt x="300" y="23"/>
                        </a:lnTo>
                        <a:lnTo>
                          <a:pt x="304" y="15"/>
                        </a:lnTo>
                        <a:lnTo>
                          <a:pt x="309" y="10"/>
                        </a:lnTo>
                        <a:lnTo>
                          <a:pt x="317" y="4"/>
                        </a:lnTo>
                        <a:lnTo>
                          <a:pt x="326" y="0"/>
                        </a:lnTo>
                        <a:lnTo>
                          <a:pt x="326" y="0"/>
                        </a:lnTo>
                        <a:lnTo>
                          <a:pt x="337" y="23"/>
                        </a:lnTo>
                        <a:lnTo>
                          <a:pt x="337" y="23"/>
                        </a:lnTo>
                        <a:lnTo>
                          <a:pt x="358" y="4"/>
                        </a:lnTo>
                        <a:lnTo>
                          <a:pt x="358" y="4"/>
                        </a:lnTo>
                        <a:lnTo>
                          <a:pt x="393" y="27"/>
                        </a:lnTo>
                        <a:lnTo>
                          <a:pt x="393" y="27"/>
                        </a:lnTo>
                        <a:lnTo>
                          <a:pt x="384" y="45"/>
                        </a:lnTo>
                        <a:lnTo>
                          <a:pt x="376" y="64"/>
                        </a:lnTo>
                        <a:lnTo>
                          <a:pt x="371" y="82"/>
                        </a:lnTo>
                        <a:lnTo>
                          <a:pt x="367" y="101"/>
                        </a:lnTo>
                        <a:lnTo>
                          <a:pt x="365" y="122"/>
                        </a:lnTo>
                        <a:lnTo>
                          <a:pt x="363" y="142"/>
                        </a:lnTo>
                        <a:lnTo>
                          <a:pt x="363" y="181"/>
                        </a:lnTo>
                        <a:lnTo>
                          <a:pt x="363" y="181"/>
                        </a:lnTo>
                        <a:lnTo>
                          <a:pt x="363" y="222"/>
                        </a:lnTo>
                        <a:lnTo>
                          <a:pt x="363" y="263"/>
                        </a:lnTo>
                        <a:lnTo>
                          <a:pt x="363" y="284"/>
                        </a:lnTo>
                        <a:lnTo>
                          <a:pt x="367" y="306"/>
                        </a:lnTo>
                        <a:lnTo>
                          <a:pt x="371" y="327"/>
                        </a:lnTo>
                        <a:lnTo>
                          <a:pt x="378" y="349"/>
                        </a:lnTo>
                        <a:lnTo>
                          <a:pt x="378" y="349"/>
                        </a:lnTo>
                        <a:lnTo>
                          <a:pt x="395" y="315"/>
                        </a:lnTo>
                        <a:lnTo>
                          <a:pt x="406" y="287"/>
                        </a:lnTo>
                        <a:lnTo>
                          <a:pt x="406" y="287"/>
                        </a:lnTo>
                        <a:lnTo>
                          <a:pt x="414" y="265"/>
                        </a:lnTo>
                        <a:lnTo>
                          <a:pt x="419" y="256"/>
                        </a:lnTo>
                        <a:lnTo>
                          <a:pt x="425" y="246"/>
                        </a:lnTo>
                        <a:lnTo>
                          <a:pt x="430" y="237"/>
                        </a:lnTo>
                        <a:lnTo>
                          <a:pt x="438" y="232"/>
                        </a:lnTo>
                        <a:lnTo>
                          <a:pt x="447" y="226"/>
                        </a:lnTo>
                        <a:lnTo>
                          <a:pt x="460" y="222"/>
                        </a:lnTo>
                        <a:lnTo>
                          <a:pt x="460" y="222"/>
                        </a:lnTo>
                        <a:lnTo>
                          <a:pt x="471" y="220"/>
                        </a:lnTo>
                        <a:lnTo>
                          <a:pt x="483" y="222"/>
                        </a:lnTo>
                        <a:lnTo>
                          <a:pt x="494" y="226"/>
                        </a:lnTo>
                        <a:lnTo>
                          <a:pt x="503" y="232"/>
                        </a:lnTo>
                        <a:lnTo>
                          <a:pt x="511" y="239"/>
                        </a:lnTo>
                        <a:lnTo>
                          <a:pt x="518" y="248"/>
                        </a:lnTo>
                        <a:lnTo>
                          <a:pt x="533" y="265"/>
                        </a:lnTo>
                        <a:lnTo>
                          <a:pt x="533" y="265"/>
                        </a:lnTo>
                        <a:lnTo>
                          <a:pt x="600" y="353"/>
                        </a:lnTo>
                        <a:lnTo>
                          <a:pt x="600" y="353"/>
                        </a:lnTo>
                        <a:lnTo>
                          <a:pt x="619" y="379"/>
                        </a:lnTo>
                        <a:lnTo>
                          <a:pt x="626" y="392"/>
                        </a:lnTo>
                        <a:lnTo>
                          <a:pt x="634" y="407"/>
                        </a:lnTo>
                        <a:lnTo>
                          <a:pt x="637" y="420"/>
                        </a:lnTo>
                        <a:lnTo>
                          <a:pt x="639" y="437"/>
                        </a:lnTo>
                        <a:lnTo>
                          <a:pt x="639" y="451"/>
                        </a:lnTo>
                        <a:lnTo>
                          <a:pt x="637" y="468"/>
                        </a:lnTo>
                        <a:lnTo>
                          <a:pt x="637" y="468"/>
                        </a:lnTo>
                        <a:lnTo>
                          <a:pt x="637" y="476"/>
                        </a:lnTo>
                        <a:lnTo>
                          <a:pt x="639" y="481"/>
                        </a:lnTo>
                        <a:lnTo>
                          <a:pt x="639" y="481"/>
                        </a:lnTo>
                        <a:lnTo>
                          <a:pt x="652" y="506"/>
                        </a:lnTo>
                        <a:lnTo>
                          <a:pt x="663" y="532"/>
                        </a:lnTo>
                        <a:lnTo>
                          <a:pt x="671" y="556"/>
                        </a:lnTo>
                        <a:lnTo>
                          <a:pt x="676" y="582"/>
                        </a:lnTo>
                        <a:lnTo>
                          <a:pt x="680" y="608"/>
                        </a:lnTo>
                        <a:lnTo>
                          <a:pt x="680" y="634"/>
                        </a:lnTo>
                        <a:lnTo>
                          <a:pt x="680" y="662"/>
                        </a:lnTo>
                        <a:lnTo>
                          <a:pt x="678" y="688"/>
                        </a:lnTo>
                        <a:lnTo>
                          <a:pt x="678" y="688"/>
                        </a:lnTo>
                        <a:lnTo>
                          <a:pt x="675" y="703"/>
                        </a:lnTo>
                        <a:lnTo>
                          <a:pt x="671" y="714"/>
                        </a:lnTo>
                        <a:lnTo>
                          <a:pt x="663" y="725"/>
                        </a:lnTo>
                        <a:lnTo>
                          <a:pt x="654" y="731"/>
                        </a:lnTo>
                        <a:lnTo>
                          <a:pt x="645" y="735"/>
                        </a:lnTo>
                        <a:lnTo>
                          <a:pt x="634" y="737"/>
                        </a:lnTo>
                        <a:lnTo>
                          <a:pt x="620" y="735"/>
                        </a:lnTo>
                        <a:lnTo>
                          <a:pt x="607" y="729"/>
                        </a:lnTo>
                        <a:lnTo>
                          <a:pt x="607" y="729"/>
                        </a:lnTo>
                        <a:lnTo>
                          <a:pt x="589" y="720"/>
                        </a:lnTo>
                        <a:lnTo>
                          <a:pt x="568" y="712"/>
                        </a:lnTo>
                        <a:lnTo>
                          <a:pt x="550" y="705"/>
                        </a:lnTo>
                        <a:lnTo>
                          <a:pt x="529" y="701"/>
                        </a:lnTo>
                        <a:lnTo>
                          <a:pt x="488" y="694"/>
                        </a:lnTo>
                        <a:lnTo>
                          <a:pt x="447" y="686"/>
                        </a:lnTo>
                        <a:lnTo>
                          <a:pt x="447" y="686"/>
                        </a:lnTo>
                        <a:lnTo>
                          <a:pt x="429" y="683"/>
                        </a:lnTo>
                        <a:lnTo>
                          <a:pt x="412" y="677"/>
                        </a:lnTo>
                        <a:lnTo>
                          <a:pt x="399" y="671"/>
                        </a:lnTo>
                        <a:lnTo>
                          <a:pt x="389" y="662"/>
                        </a:lnTo>
                        <a:lnTo>
                          <a:pt x="382" y="653"/>
                        </a:lnTo>
                        <a:lnTo>
                          <a:pt x="376" y="640"/>
                        </a:lnTo>
                        <a:lnTo>
                          <a:pt x="373" y="625"/>
                        </a:lnTo>
                        <a:lnTo>
                          <a:pt x="369" y="604"/>
                        </a:lnTo>
                        <a:lnTo>
                          <a:pt x="369" y="604"/>
                        </a:lnTo>
                        <a:lnTo>
                          <a:pt x="363" y="547"/>
                        </a:lnTo>
                        <a:lnTo>
                          <a:pt x="358" y="517"/>
                        </a:lnTo>
                        <a:lnTo>
                          <a:pt x="352" y="504"/>
                        </a:lnTo>
                        <a:lnTo>
                          <a:pt x="347" y="489"/>
                        </a:lnTo>
                        <a:lnTo>
                          <a:pt x="347" y="489"/>
                        </a:lnTo>
                        <a:lnTo>
                          <a:pt x="345" y="481"/>
                        </a:lnTo>
                        <a:lnTo>
                          <a:pt x="343" y="472"/>
                        </a:lnTo>
                        <a:lnTo>
                          <a:pt x="345" y="453"/>
                        </a:lnTo>
                        <a:lnTo>
                          <a:pt x="352" y="414"/>
                        </a:lnTo>
                        <a:lnTo>
                          <a:pt x="352" y="414"/>
                        </a:lnTo>
                        <a:lnTo>
                          <a:pt x="356" y="401"/>
                        </a:lnTo>
                        <a:lnTo>
                          <a:pt x="356" y="394"/>
                        </a:lnTo>
                        <a:lnTo>
                          <a:pt x="350" y="386"/>
                        </a:lnTo>
                        <a:lnTo>
                          <a:pt x="341" y="377"/>
                        </a:lnTo>
                        <a:lnTo>
                          <a:pt x="341" y="377"/>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p:cNvSpPr>
                    <a:spLocks noEditPoints="1"/>
                  </p:cNvSpPr>
                  <p:nvPr/>
                </p:nvSpPr>
                <p:spPr bwMode="auto">
                  <a:xfrm>
                    <a:off x="4443413" y="1530350"/>
                    <a:ext cx="449263" cy="563563"/>
                  </a:xfrm>
                  <a:custGeom>
                    <a:avLst/>
                    <a:gdLst>
                      <a:gd name="T0" fmla="*/ 238 w 283"/>
                      <a:gd name="T1" fmla="*/ 177 h 355"/>
                      <a:gd name="T2" fmla="*/ 229 w 283"/>
                      <a:gd name="T3" fmla="*/ 143 h 355"/>
                      <a:gd name="T4" fmla="*/ 196 w 283"/>
                      <a:gd name="T5" fmla="*/ 124 h 355"/>
                      <a:gd name="T6" fmla="*/ 156 w 283"/>
                      <a:gd name="T7" fmla="*/ 130 h 355"/>
                      <a:gd name="T8" fmla="*/ 164 w 283"/>
                      <a:gd name="T9" fmla="*/ 111 h 355"/>
                      <a:gd name="T10" fmla="*/ 190 w 283"/>
                      <a:gd name="T11" fmla="*/ 96 h 355"/>
                      <a:gd name="T12" fmla="*/ 233 w 283"/>
                      <a:gd name="T13" fmla="*/ 80 h 355"/>
                      <a:gd name="T14" fmla="*/ 233 w 283"/>
                      <a:gd name="T15" fmla="*/ 72 h 355"/>
                      <a:gd name="T16" fmla="*/ 224 w 283"/>
                      <a:gd name="T17" fmla="*/ 67 h 355"/>
                      <a:gd name="T18" fmla="*/ 218 w 283"/>
                      <a:gd name="T19" fmla="*/ 68 h 355"/>
                      <a:gd name="T20" fmla="*/ 175 w 283"/>
                      <a:gd name="T21" fmla="*/ 59 h 355"/>
                      <a:gd name="T22" fmla="*/ 151 w 283"/>
                      <a:gd name="T23" fmla="*/ 41 h 355"/>
                      <a:gd name="T24" fmla="*/ 145 w 283"/>
                      <a:gd name="T25" fmla="*/ 20 h 355"/>
                      <a:gd name="T26" fmla="*/ 142 w 283"/>
                      <a:gd name="T27" fmla="*/ 0 h 355"/>
                      <a:gd name="T28" fmla="*/ 136 w 283"/>
                      <a:gd name="T29" fmla="*/ 9 h 355"/>
                      <a:gd name="T30" fmla="*/ 125 w 283"/>
                      <a:gd name="T31" fmla="*/ 37 h 355"/>
                      <a:gd name="T32" fmla="*/ 115 w 283"/>
                      <a:gd name="T33" fmla="*/ 0 h 355"/>
                      <a:gd name="T34" fmla="*/ 106 w 283"/>
                      <a:gd name="T35" fmla="*/ 11 h 355"/>
                      <a:gd name="T36" fmla="*/ 106 w 283"/>
                      <a:gd name="T37" fmla="*/ 37 h 355"/>
                      <a:gd name="T38" fmla="*/ 97 w 283"/>
                      <a:gd name="T39" fmla="*/ 41 h 355"/>
                      <a:gd name="T40" fmla="*/ 84 w 283"/>
                      <a:gd name="T41" fmla="*/ 16 h 355"/>
                      <a:gd name="T42" fmla="*/ 74 w 283"/>
                      <a:gd name="T43" fmla="*/ 14 h 355"/>
                      <a:gd name="T44" fmla="*/ 74 w 283"/>
                      <a:gd name="T45" fmla="*/ 29 h 355"/>
                      <a:gd name="T46" fmla="*/ 84 w 283"/>
                      <a:gd name="T47" fmla="*/ 50 h 355"/>
                      <a:gd name="T48" fmla="*/ 69 w 283"/>
                      <a:gd name="T49" fmla="*/ 82 h 355"/>
                      <a:gd name="T50" fmla="*/ 69 w 283"/>
                      <a:gd name="T51" fmla="*/ 136 h 355"/>
                      <a:gd name="T52" fmla="*/ 86 w 283"/>
                      <a:gd name="T53" fmla="*/ 164 h 355"/>
                      <a:gd name="T54" fmla="*/ 115 w 283"/>
                      <a:gd name="T55" fmla="*/ 160 h 355"/>
                      <a:gd name="T56" fmla="*/ 121 w 283"/>
                      <a:gd name="T57" fmla="*/ 143 h 355"/>
                      <a:gd name="T58" fmla="*/ 110 w 283"/>
                      <a:gd name="T59" fmla="*/ 113 h 355"/>
                      <a:gd name="T60" fmla="*/ 127 w 283"/>
                      <a:gd name="T61" fmla="*/ 78 h 355"/>
                      <a:gd name="T62" fmla="*/ 149 w 283"/>
                      <a:gd name="T63" fmla="*/ 83 h 355"/>
                      <a:gd name="T64" fmla="*/ 142 w 283"/>
                      <a:gd name="T65" fmla="*/ 98 h 355"/>
                      <a:gd name="T66" fmla="*/ 119 w 283"/>
                      <a:gd name="T67" fmla="*/ 93 h 355"/>
                      <a:gd name="T68" fmla="*/ 112 w 283"/>
                      <a:gd name="T69" fmla="*/ 109 h 355"/>
                      <a:gd name="T70" fmla="*/ 123 w 283"/>
                      <a:gd name="T71" fmla="*/ 130 h 355"/>
                      <a:gd name="T72" fmla="*/ 127 w 283"/>
                      <a:gd name="T73" fmla="*/ 158 h 355"/>
                      <a:gd name="T74" fmla="*/ 84 w 283"/>
                      <a:gd name="T75" fmla="*/ 169 h 355"/>
                      <a:gd name="T76" fmla="*/ 65 w 283"/>
                      <a:gd name="T77" fmla="*/ 149 h 355"/>
                      <a:gd name="T78" fmla="*/ 60 w 283"/>
                      <a:gd name="T79" fmla="*/ 95 h 355"/>
                      <a:gd name="T80" fmla="*/ 52 w 283"/>
                      <a:gd name="T81" fmla="*/ 76 h 355"/>
                      <a:gd name="T82" fmla="*/ 47 w 283"/>
                      <a:gd name="T83" fmla="*/ 59 h 355"/>
                      <a:gd name="T84" fmla="*/ 30 w 283"/>
                      <a:gd name="T85" fmla="*/ 50 h 355"/>
                      <a:gd name="T86" fmla="*/ 19 w 283"/>
                      <a:gd name="T87" fmla="*/ 57 h 355"/>
                      <a:gd name="T88" fmla="*/ 41 w 283"/>
                      <a:gd name="T89" fmla="*/ 169 h 355"/>
                      <a:gd name="T90" fmla="*/ 47 w 283"/>
                      <a:gd name="T91" fmla="*/ 216 h 355"/>
                      <a:gd name="T92" fmla="*/ 63 w 283"/>
                      <a:gd name="T93" fmla="*/ 257 h 355"/>
                      <a:gd name="T94" fmla="*/ 84 w 283"/>
                      <a:gd name="T95" fmla="*/ 281 h 355"/>
                      <a:gd name="T96" fmla="*/ 136 w 283"/>
                      <a:gd name="T97" fmla="*/ 333 h 355"/>
                      <a:gd name="T98" fmla="*/ 229 w 283"/>
                      <a:gd name="T99" fmla="*/ 355 h 355"/>
                      <a:gd name="T100" fmla="*/ 272 w 283"/>
                      <a:gd name="T101" fmla="*/ 344 h 355"/>
                      <a:gd name="T102" fmla="*/ 283 w 283"/>
                      <a:gd name="T103" fmla="*/ 311 h 355"/>
                      <a:gd name="T104" fmla="*/ 283 w 283"/>
                      <a:gd name="T105" fmla="*/ 266 h 355"/>
                      <a:gd name="T106" fmla="*/ 265 w 283"/>
                      <a:gd name="T107" fmla="*/ 212 h 355"/>
                      <a:gd name="T108" fmla="*/ 218 w 283"/>
                      <a:gd name="T109" fmla="*/ 83 h 355"/>
                      <a:gd name="T110" fmla="*/ 216 w 283"/>
                      <a:gd name="T111" fmla="*/ 82 h 355"/>
                      <a:gd name="T112" fmla="*/ 0 w 283"/>
                      <a:gd name="T113" fmla="*/ 87 h 355"/>
                      <a:gd name="T114" fmla="*/ 7 w 283"/>
                      <a:gd name="T115" fmla="*/ 96 h 355"/>
                      <a:gd name="T116" fmla="*/ 19 w 283"/>
                      <a:gd name="T117" fmla="*/ 78 h 355"/>
                      <a:gd name="T118" fmla="*/ 2 w 283"/>
                      <a:gd name="T1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 h="355">
                        <a:moveTo>
                          <a:pt x="244" y="188"/>
                        </a:moveTo>
                        <a:lnTo>
                          <a:pt x="244" y="188"/>
                        </a:lnTo>
                        <a:lnTo>
                          <a:pt x="240" y="182"/>
                        </a:lnTo>
                        <a:lnTo>
                          <a:pt x="238" y="177"/>
                        </a:lnTo>
                        <a:lnTo>
                          <a:pt x="238" y="177"/>
                        </a:lnTo>
                        <a:lnTo>
                          <a:pt x="229" y="143"/>
                        </a:lnTo>
                        <a:lnTo>
                          <a:pt x="229" y="143"/>
                        </a:lnTo>
                        <a:lnTo>
                          <a:pt x="229" y="143"/>
                        </a:lnTo>
                        <a:lnTo>
                          <a:pt x="222" y="136"/>
                        </a:lnTo>
                        <a:lnTo>
                          <a:pt x="212" y="130"/>
                        </a:lnTo>
                        <a:lnTo>
                          <a:pt x="205" y="126"/>
                        </a:lnTo>
                        <a:lnTo>
                          <a:pt x="196" y="124"/>
                        </a:lnTo>
                        <a:lnTo>
                          <a:pt x="186" y="123"/>
                        </a:lnTo>
                        <a:lnTo>
                          <a:pt x="177" y="124"/>
                        </a:lnTo>
                        <a:lnTo>
                          <a:pt x="166" y="126"/>
                        </a:lnTo>
                        <a:lnTo>
                          <a:pt x="156" y="130"/>
                        </a:lnTo>
                        <a:lnTo>
                          <a:pt x="156" y="130"/>
                        </a:lnTo>
                        <a:lnTo>
                          <a:pt x="156" y="123"/>
                        </a:lnTo>
                        <a:lnTo>
                          <a:pt x="160" y="117"/>
                        </a:lnTo>
                        <a:lnTo>
                          <a:pt x="164" y="111"/>
                        </a:lnTo>
                        <a:lnTo>
                          <a:pt x="170" y="108"/>
                        </a:lnTo>
                        <a:lnTo>
                          <a:pt x="170" y="108"/>
                        </a:lnTo>
                        <a:lnTo>
                          <a:pt x="190" y="96"/>
                        </a:lnTo>
                        <a:lnTo>
                          <a:pt x="190" y="96"/>
                        </a:lnTo>
                        <a:lnTo>
                          <a:pt x="224" y="87"/>
                        </a:lnTo>
                        <a:lnTo>
                          <a:pt x="224" y="87"/>
                        </a:lnTo>
                        <a:lnTo>
                          <a:pt x="231" y="85"/>
                        </a:lnTo>
                        <a:lnTo>
                          <a:pt x="233" y="80"/>
                        </a:lnTo>
                        <a:lnTo>
                          <a:pt x="233" y="80"/>
                        </a:lnTo>
                        <a:lnTo>
                          <a:pt x="235" y="76"/>
                        </a:lnTo>
                        <a:lnTo>
                          <a:pt x="235" y="76"/>
                        </a:lnTo>
                        <a:lnTo>
                          <a:pt x="233" y="72"/>
                        </a:lnTo>
                        <a:lnTo>
                          <a:pt x="231" y="68"/>
                        </a:lnTo>
                        <a:lnTo>
                          <a:pt x="227" y="67"/>
                        </a:lnTo>
                        <a:lnTo>
                          <a:pt x="224" y="67"/>
                        </a:lnTo>
                        <a:lnTo>
                          <a:pt x="224" y="67"/>
                        </a:lnTo>
                        <a:lnTo>
                          <a:pt x="218" y="68"/>
                        </a:lnTo>
                        <a:lnTo>
                          <a:pt x="218" y="68"/>
                        </a:lnTo>
                        <a:lnTo>
                          <a:pt x="218" y="68"/>
                        </a:lnTo>
                        <a:lnTo>
                          <a:pt x="218" y="68"/>
                        </a:lnTo>
                        <a:lnTo>
                          <a:pt x="203" y="72"/>
                        </a:lnTo>
                        <a:lnTo>
                          <a:pt x="192" y="78"/>
                        </a:lnTo>
                        <a:lnTo>
                          <a:pt x="192" y="78"/>
                        </a:lnTo>
                        <a:lnTo>
                          <a:pt x="175" y="59"/>
                        </a:lnTo>
                        <a:lnTo>
                          <a:pt x="168" y="52"/>
                        </a:lnTo>
                        <a:lnTo>
                          <a:pt x="158" y="46"/>
                        </a:lnTo>
                        <a:lnTo>
                          <a:pt x="158" y="46"/>
                        </a:lnTo>
                        <a:lnTo>
                          <a:pt x="151" y="41"/>
                        </a:lnTo>
                        <a:lnTo>
                          <a:pt x="147" y="35"/>
                        </a:lnTo>
                        <a:lnTo>
                          <a:pt x="145" y="27"/>
                        </a:lnTo>
                        <a:lnTo>
                          <a:pt x="145" y="20"/>
                        </a:lnTo>
                        <a:lnTo>
                          <a:pt x="145" y="20"/>
                        </a:lnTo>
                        <a:lnTo>
                          <a:pt x="145" y="14"/>
                        </a:lnTo>
                        <a:lnTo>
                          <a:pt x="145" y="11"/>
                        </a:lnTo>
                        <a:lnTo>
                          <a:pt x="145" y="11"/>
                        </a:lnTo>
                        <a:lnTo>
                          <a:pt x="142" y="0"/>
                        </a:lnTo>
                        <a:lnTo>
                          <a:pt x="142" y="0"/>
                        </a:lnTo>
                        <a:lnTo>
                          <a:pt x="138" y="5"/>
                        </a:lnTo>
                        <a:lnTo>
                          <a:pt x="136" y="9"/>
                        </a:lnTo>
                        <a:lnTo>
                          <a:pt x="136" y="9"/>
                        </a:lnTo>
                        <a:lnTo>
                          <a:pt x="129" y="37"/>
                        </a:lnTo>
                        <a:lnTo>
                          <a:pt x="129" y="37"/>
                        </a:lnTo>
                        <a:lnTo>
                          <a:pt x="125" y="37"/>
                        </a:lnTo>
                        <a:lnTo>
                          <a:pt x="125" y="37"/>
                        </a:lnTo>
                        <a:lnTo>
                          <a:pt x="121" y="9"/>
                        </a:lnTo>
                        <a:lnTo>
                          <a:pt x="121" y="9"/>
                        </a:lnTo>
                        <a:lnTo>
                          <a:pt x="119" y="1"/>
                        </a:lnTo>
                        <a:lnTo>
                          <a:pt x="115" y="0"/>
                        </a:lnTo>
                        <a:lnTo>
                          <a:pt x="112" y="0"/>
                        </a:lnTo>
                        <a:lnTo>
                          <a:pt x="112" y="0"/>
                        </a:lnTo>
                        <a:lnTo>
                          <a:pt x="108" y="3"/>
                        </a:lnTo>
                        <a:lnTo>
                          <a:pt x="106" y="11"/>
                        </a:lnTo>
                        <a:lnTo>
                          <a:pt x="106" y="11"/>
                        </a:lnTo>
                        <a:lnTo>
                          <a:pt x="106" y="24"/>
                        </a:lnTo>
                        <a:lnTo>
                          <a:pt x="106" y="37"/>
                        </a:lnTo>
                        <a:lnTo>
                          <a:pt x="106" y="37"/>
                        </a:lnTo>
                        <a:lnTo>
                          <a:pt x="104" y="41"/>
                        </a:lnTo>
                        <a:lnTo>
                          <a:pt x="101" y="44"/>
                        </a:lnTo>
                        <a:lnTo>
                          <a:pt x="101" y="44"/>
                        </a:lnTo>
                        <a:lnTo>
                          <a:pt x="97" y="41"/>
                        </a:lnTo>
                        <a:lnTo>
                          <a:pt x="95" y="39"/>
                        </a:lnTo>
                        <a:lnTo>
                          <a:pt x="95" y="39"/>
                        </a:lnTo>
                        <a:lnTo>
                          <a:pt x="89" y="27"/>
                        </a:lnTo>
                        <a:lnTo>
                          <a:pt x="84" y="16"/>
                        </a:lnTo>
                        <a:lnTo>
                          <a:pt x="84" y="16"/>
                        </a:lnTo>
                        <a:lnTo>
                          <a:pt x="80" y="14"/>
                        </a:lnTo>
                        <a:lnTo>
                          <a:pt x="74" y="14"/>
                        </a:lnTo>
                        <a:lnTo>
                          <a:pt x="74" y="14"/>
                        </a:lnTo>
                        <a:lnTo>
                          <a:pt x="73" y="18"/>
                        </a:lnTo>
                        <a:lnTo>
                          <a:pt x="73" y="22"/>
                        </a:lnTo>
                        <a:lnTo>
                          <a:pt x="73" y="22"/>
                        </a:lnTo>
                        <a:lnTo>
                          <a:pt x="74" y="29"/>
                        </a:lnTo>
                        <a:lnTo>
                          <a:pt x="78" y="35"/>
                        </a:lnTo>
                        <a:lnTo>
                          <a:pt x="78" y="35"/>
                        </a:lnTo>
                        <a:lnTo>
                          <a:pt x="82" y="42"/>
                        </a:lnTo>
                        <a:lnTo>
                          <a:pt x="84" y="50"/>
                        </a:lnTo>
                        <a:lnTo>
                          <a:pt x="82" y="57"/>
                        </a:lnTo>
                        <a:lnTo>
                          <a:pt x="78" y="65"/>
                        </a:lnTo>
                        <a:lnTo>
                          <a:pt x="78" y="65"/>
                        </a:lnTo>
                        <a:lnTo>
                          <a:pt x="69" y="82"/>
                        </a:lnTo>
                        <a:lnTo>
                          <a:pt x="67" y="91"/>
                        </a:lnTo>
                        <a:lnTo>
                          <a:pt x="65" y="98"/>
                        </a:lnTo>
                        <a:lnTo>
                          <a:pt x="65" y="117"/>
                        </a:lnTo>
                        <a:lnTo>
                          <a:pt x="69" y="136"/>
                        </a:lnTo>
                        <a:lnTo>
                          <a:pt x="69" y="136"/>
                        </a:lnTo>
                        <a:lnTo>
                          <a:pt x="76" y="154"/>
                        </a:lnTo>
                        <a:lnTo>
                          <a:pt x="80" y="160"/>
                        </a:lnTo>
                        <a:lnTo>
                          <a:pt x="86" y="164"/>
                        </a:lnTo>
                        <a:lnTo>
                          <a:pt x="91" y="165"/>
                        </a:lnTo>
                        <a:lnTo>
                          <a:pt x="97" y="164"/>
                        </a:lnTo>
                        <a:lnTo>
                          <a:pt x="115" y="160"/>
                        </a:lnTo>
                        <a:lnTo>
                          <a:pt x="115" y="160"/>
                        </a:lnTo>
                        <a:lnTo>
                          <a:pt x="121" y="156"/>
                        </a:lnTo>
                        <a:lnTo>
                          <a:pt x="125" y="152"/>
                        </a:lnTo>
                        <a:lnTo>
                          <a:pt x="123" y="149"/>
                        </a:lnTo>
                        <a:lnTo>
                          <a:pt x="121" y="143"/>
                        </a:lnTo>
                        <a:lnTo>
                          <a:pt x="121" y="143"/>
                        </a:lnTo>
                        <a:lnTo>
                          <a:pt x="114" y="128"/>
                        </a:lnTo>
                        <a:lnTo>
                          <a:pt x="110" y="113"/>
                        </a:lnTo>
                        <a:lnTo>
                          <a:pt x="110" y="113"/>
                        </a:lnTo>
                        <a:lnTo>
                          <a:pt x="108" y="102"/>
                        </a:lnTo>
                        <a:lnTo>
                          <a:pt x="112" y="93"/>
                        </a:lnTo>
                        <a:lnTo>
                          <a:pt x="117" y="83"/>
                        </a:lnTo>
                        <a:lnTo>
                          <a:pt x="127" y="78"/>
                        </a:lnTo>
                        <a:lnTo>
                          <a:pt x="127" y="78"/>
                        </a:lnTo>
                        <a:lnTo>
                          <a:pt x="134" y="76"/>
                        </a:lnTo>
                        <a:lnTo>
                          <a:pt x="142" y="78"/>
                        </a:lnTo>
                        <a:lnTo>
                          <a:pt x="149" y="83"/>
                        </a:lnTo>
                        <a:lnTo>
                          <a:pt x="158" y="91"/>
                        </a:lnTo>
                        <a:lnTo>
                          <a:pt x="158" y="91"/>
                        </a:lnTo>
                        <a:lnTo>
                          <a:pt x="149" y="96"/>
                        </a:lnTo>
                        <a:lnTo>
                          <a:pt x="142" y="98"/>
                        </a:lnTo>
                        <a:lnTo>
                          <a:pt x="132" y="96"/>
                        </a:lnTo>
                        <a:lnTo>
                          <a:pt x="125" y="93"/>
                        </a:lnTo>
                        <a:lnTo>
                          <a:pt x="125" y="93"/>
                        </a:lnTo>
                        <a:lnTo>
                          <a:pt x="119" y="93"/>
                        </a:lnTo>
                        <a:lnTo>
                          <a:pt x="115" y="95"/>
                        </a:lnTo>
                        <a:lnTo>
                          <a:pt x="115" y="95"/>
                        </a:lnTo>
                        <a:lnTo>
                          <a:pt x="112" y="102"/>
                        </a:lnTo>
                        <a:lnTo>
                          <a:pt x="112" y="109"/>
                        </a:lnTo>
                        <a:lnTo>
                          <a:pt x="115" y="117"/>
                        </a:lnTo>
                        <a:lnTo>
                          <a:pt x="119" y="123"/>
                        </a:lnTo>
                        <a:lnTo>
                          <a:pt x="119" y="123"/>
                        </a:lnTo>
                        <a:lnTo>
                          <a:pt x="123" y="130"/>
                        </a:lnTo>
                        <a:lnTo>
                          <a:pt x="125" y="139"/>
                        </a:lnTo>
                        <a:lnTo>
                          <a:pt x="125" y="139"/>
                        </a:lnTo>
                        <a:lnTo>
                          <a:pt x="127" y="149"/>
                        </a:lnTo>
                        <a:lnTo>
                          <a:pt x="127" y="158"/>
                        </a:lnTo>
                        <a:lnTo>
                          <a:pt x="127" y="158"/>
                        </a:lnTo>
                        <a:lnTo>
                          <a:pt x="97" y="167"/>
                        </a:lnTo>
                        <a:lnTo>
                          <a:pt x="97" y="167"/>
                        </a:lnTo>
                        <a:lnTo>
                          <a:pt x="84" y="169"/>
                        </a:lnTo>
                        <a:lnTo>
                          <a:pt x="76" y="167"/>
                        </a:lnTo>
                        <a:lnTo>
                          <a:pt x="73" y="164"/>
                        </a:lnTo>
                        <a:lnTo>
                          <a:pt x="69" y="160"/>
                        </a:lnTo>
                        <a:lnTo>
                          <a:pt x="65" y="149"/>
                        </a:lnTo>
                        <a:lnTo>
                          <a:pt x="65" y="149"/>
                        </a:lnTo>
                        <a:lnTo>
                          <a:pt x="50" y="80"/>
                        </a:lnTo>
                        <a:lnTo>
                          <a:pt x="60" y="95"/>
                        </a:lnTo>
                        <a:lnTo>
                          <a:pt x="60" y="95"/>
                        </a:lnTo>
                        <a:lnTo>
                          <a:pt x="71" y="76"/>
                        </a:lnTo>
                        <a:lnTo>
                          <a:pt x="71" y="76"/>
                        </a:lnTo>
                        <a:lnTo>
                          <a:pt x="52" y="76"/>
                        </a:lnTo>
                        <a:lnTo>
                          <a:pt x="52" y="76"/>
                        </a:lnTo>
                        <a:lnTo>
                          <a:pt x="50" y="78"/>
                        </a:lnTo>
                        <a:lnTo>
                          <a:pt x="50" y="78"/>
                        </a:lnTo>
                        <a:lnTo>
                          <a:pt x="47" y="59"/>
                        </a:lnTo>
                        <a:lnTo>
                          <a:pt x="47" y="59"/>
                        </a:lnTo>
                        <a:lnTo>
                          <a:pt x="45" y="54"/>
                        </a:lnTo>
                        <a:lnTo>
                          <a:pt x="41" y="50"/>
                        </a:lnTo>
                        <a:lnTo>
                          <a:pt x="35" y="50"/>
                        </a:lnTo>
                        <a:lnTo>
                          <a:pt x="30" y="50"/>
                        </a:lnTo>
                        <a:lnTo>
                          <a:pt x="30" y="50"/>
                        </a:lnTo>
                        <a:lnTo>
                          <a:pt x="24" y="52"/>
                        </a:lnTo>
                        <a:lnTo>
                          <a:pt x="20" y="54"/>
                        </a:lnTo>
                        <a:lnTo>
                          <a:pt x="19" y="57"/>
                        </a:lnTo>
                        <a:lnTo>
                          <a:pt x="19" y="63"/>
                        </a:lnTo>
                        <a:lnTo>
                          <a:pt x="19" y="63"/>
                        </a:lnTo>
                        <a:lnTo>
                          <a:pt x="41" y="169"/>
                        </a:lnTo>
                        <a:lnTo>
                          <a:pt x="41" y="169"/>
                        </a:lnTo>
                        <a:lnTo>
                          <a:pt x="45" y="182"/>
                        </a:lnTo>
                        <a:lnTo>
                          <a:pt x="45" y="197"/>
                        </a:lnTo>
                        <a:lnTo>
                          <a:pt x="45" y="197"/>
                        </a:lnTo>
                        <a:lnTo>
                          <a:pt x="47" y="216"/>
                        </a:lnTo>
                        <a:lnTo>
                          <a:pt x="50" y="234"/>
                        </a:lnTo>
                        <a:lnTo>
                          <a:pt x="52" y="242"/>
                        </a:lnTo>
                        <a:lnTo>
                          <a:pt x="58" y="249"/>
                        </a:lnTo>
                        <a:lnTo>
                          <a:pt x="63" y="257"/>
                        </a:lnTo>
                        <a:lnTo>
                          <a:pt x="69" y="264"/>
                        </a:lnTo>
                        <a:lnTo>
                          <a:pt x="69" y="264"/>
                        </a:lnTo>
                        <a:lnTo>
                          <a:pt x="76" y="272"/>
                        </a:lnTo>
                        <a:lnTo>
                          <a:pt x="84" y="281"/>
                        </a:lnTo>
                        <a:lnTo>
                          <a:pt x="84" y="281"/>
                        </a:lnTo>
                        <a:lnTo>
                          <a:pt x="99" y="301"/>
                        </a:lnTo>
                        <a:lnTo>
                          <a:pt x="117" y="318"/>
                        </a:lnTo>
                        <a:lnTo>
                          <a:pt x="136" y="333"/>
                        </a:lnTo>
                        <a:lnTo>
                          <a:pt x="156" y="344"/>
                        </a:lnTo>
                        <a:lnTo>
                          <a:pt x="181" y="352"/>
                        </a:lnTo>
                        <a:lnTo>
                          <a:pt x="203" y="355"/>
                        </a:lnTo>
                        <a:lnTo>
                          <a:pt x="229" y="355"/>
                        </a:lnTo>
                        <a:lnTo>
                          <a:pt x="255" y="352"/>
                        </a:lnTo>
                        <a:lnTo>
                          <a:pt x="255" y="352"/>
                        </a:lnTo>
                        <a:lnTo>
                          <a:pt x="265" y="348"/>
                        </a:lnTo>
                        <a:lnTo>
                          <a:pt x="272" y="344"/>
                        </a:lnTo>
                        <a:lnTo>
                          <a:pt x="278" y="337"/>
                        </a:lnTo>
                        <a:lnTo>
                          <a:pt x="281" y="326"/>
                        </a:lnTo>
                        <a:lnTo>
                          <a:pt x="281" y="326"/>
                        </a:lnTo>
                        <a:lnTo>
                          <a:pt x="283" y="311"/>
                        </a:lnTo>
                        <a:lnTo>
                          <a:pt x="283" y="296"/>
                        </a:lnTo>
                        <a:lnTo>
                          <a:pt x="283" y="296"/>
                        </a:lnTo>
                        <a:lnTo>
                          <a:pt x="283" y="281"/>
                        </a:lnTo>
                        <a:lnTo>
                          <a:pt x="283" y="266"/>
                        </a:lnTo>
                        <a:lnTo>
                          <a:pt x="279" y="251"/>
                        </a:lnTo>
                        <a:lnTo>
                          <a:pt x="276" y="238"/>
                        </a:lnTo>
                        <a:lnTo>
                          <a:pt x="270" y="225"/>
                        </a:lnTo>
                        <a:lnTo>
                          <a:pt x="265" y="212"/>
                        </a:lnTo>
                        <a:lnTo>
                          <a:pt x="255" y="199"/>
                        </a:lnTo>
                        <a:lnTo>
                          <a:pt x="244" y="188"/>
                        </a:lnTo>
                        <a:lnTo>
                          <a:pt x="244" y="188"/>
                        </a:lnTo>
                        <a:close/>
                        <a:moveTo>
                          <a:pt x="218" y="83"/>
                        </a:moveTo>
                        <a:lnTo>
                          <a:pt x="218" y="83"/>
                        </a:lnTo>
                        <a:lnTo>
                          <a:pt x="216" y="82"/>
                        </a:lnTo>
                        <a:lnTo>
                          <a:pt x="216" y="82"/>
                        </a:lnTo>
                        <a:lnTo>
                          <a:pt x="216" y="82"/>
                        </a:lnTo>
                        <a:lnTo>
                          <a:pt x="216" y="82"/>
                        </a:lnTo>
                        <a:lnTo>
                          <a:pt x="218" y="83"/>
                        </a:lnTo>
                        <a:lnTo>
                          <a:pt x="218" y="83"/>
                        </a:lnTo>
                        <a:close/>
                        <a:moveTo>
                          <a:pt x="0" y="87"/>
                        </a:moveTo>
                        <a:lnTo>
                          <a:pt x="0" y="87"/>
                        </a:lnTo>
                        <a:lnTo>
                          <a:pt x="2" y="93"/>
                        </a:lnTo>
                        <a:lnTo>
                          <a:pt x="2" y="95"/>
                        </a:lnTo>
                        <a:lnTo>
                          <a:pt x="7" y="96"/>
                        </a:lnTo>
                        <a:lnTo>
                          <a:pt x="15" y="96"/>
                        </a:lnTo>
                        <a:lnTo>
                          <a:pt x="22" y="96"/>
                        </a:lnTo>
                        <a:lnTo>
                          <a:pt x="22" y="96"/>
                        </a:lnTo>
                        <a:lnTo>
                          <a:pt x="19" y="78"/>
                        </a:lnTo>
                        <a:lnTo>
                          <a:pt x="19" y="78"/>
                        </a:lnTo>
                        <a:lnTo>
                          <a:pt x="11" y="78"/>
                        </a:lnTo>
                        <a:lnTo>
                          <a:pt x="6" y="80"/>
                        </a:lnTo>
                        <a:lnTo>
                          <a:pt x="2" y="82"/>
                        </a:lnTo>
                        <a:lnTo>
                          <a:pt x="0" y="83"/>
                        </a:lnTo>
                        <a:lnTo>
                          <a:pt x="0" y="87"/>
                        </a:lnTo>
                        <a:lnTo>
                          <a:pt x="0" y="87"/>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Freeform 1013"/>
                <p:cNvSpPr>
                  <a:spLocks/>
                </p:cNvSpPr>
                <p:nvPr/>
              </p:nvSpPr>
              <p:spPr bwMode="auto">
                <a:xfrm>
                  <a:off x="773849" y="1686466"/>
                  <a:ext cx="206200" cy="166833"/>
                </a:xfrm>
                <a:custGeom>
                  <a:avLst/>
                  <a:gdLst>
                    <a:gd name="T0" fmla="*/ 214 w 220"/>
                    <a:gd name="T1" fmla="*/ 68 h 238"/>
                    <a:gd name="T2" fmla="*/ 202 w 220"/>
                    <a:gd name="T3" fmla="*/ 38 h 238"/>
                    <a:gd name="T4" fmla="*/ 184 w 220"/>
                    <a:gd name="T5" fmla="*/ 14 h 238"/>
                    <a:gd name="T6" fmla="*/ 162 w 220"/>
                    <a:gd name="T7" fmla="*/ 2 h 238"/>
                    <a:gd name="T8" fmla="*/ 138 w 220"/>
                    <a:gd name="T9" fmla="*/ 2 h 238"/>
                    <a:gd name="T10" fmla="*/ 132 w 220"/>
                    <a:gd name="T11" fmla="*/ 4 h 238"/>
                    <a:gd name="T12" fmla="*/ 116 w 220"/>
                    <a:gd name="T13" fmla="*/ 18 h 238"/>
                    <a:gd name="T14" fmla="*/ 116 w 220"/>
                    <a:gd name="T15" fmla="*/ 18 h 238"/>
                    <a:gd name="T16" fmla="*/ 114 w 220"/>
                    <a:gd name="T17" fmla="*/ 22 h 238"/>
                    <a:gd name="T18" fmla="*/ 110 w 220"/>
                    <a:gd name="T19" fmla="*/ 24 h 238"/>
                    <a:gd name="T20" fmla="*/ 106 w 220"/>
                    <a:gd name="T21" fmla="*/ 22 h 238"/>
                    <a:gd name="T22" fmla="*/ 102 w 220"/>
                    <a:gd name="T23" fmla="*/ 18 h 238"/>
                    <a:gd name="T24" fmla="*/ 102 w 220"/>
                    <a:gd name="T25" fmla="*/ 18 h 238"/>
                    <a:gd name="T26" fmla="*/ 86 w 220"/>
                    <a:gd name="T27" fmla="*/ 4 h 238"/>
                    <a:gd name="T28" fmla="*/ 80 w 220"/>
                    <a:gd name="T29" fmla="*/ 2 h 238"/>
                    <a:gd name="T30" fmla="*/ 56 w 220"/>
                    <a:gd name="T31" fmla="*/ 2 h 238"/>
                    <a:gd name="T32" fmla="*/ 34 w 220"/>
                    <a:gd name="T33" fmla="*/ 14 h 238"/>
                    <a:gd name="T34" fmla="*/ 16 w 220"/>
                    <a:gd name="T35" fmla="*/ 38 h 238"/>
                    <a:gd name="T36" fmla="*/ 4 w 220"/>
                    <a:gd name="T37" fmla="*/ 68 h 238"/>
                    <a:gd name="T38" fmla="*/ 0 w 220"/>
                    <a:gd name="T39" fmla="*/ 84 h 238"/>
                    <a:gd name="T40" fmla="*/ 0 w 220"/>
                    <a:gd name="T41" fmla="*/ 114 h 238"/>
                    <a:gd name="T42" fmla="*/ 10 w 220"/>
                    <a:gd name="T43" fmla="*/ 140 h 238"/>
                    <a:gd name="T44" fmla="*/ 26 w 220"/>
                    <a:gd name="T45" fmla="*/ 158 h 238"/>
                    <a:gd name="T46" fmla="*/ 36 w 220"/>
                    <a:gd name="T47" fmla="*/ 162 h 238"/>
                    <a:gd name="T48" fmla="*/ 42 w 220"/>
                    <a:gd name="T49" fmla="*/ 164 h 238"/>
                    <a:gd name="T50" fmla="*/ 42 w 220"/>
                    <a:gd name="T51" fmla="*/ 166 h 238"/>
                    <a:gd name="T52" fmla="*/ 44 w 220"/>
                    <a:gd name="T53" fmla="*/ 180 h 238"/>
                    <a:gd name="T54" fmla="*/ 54 w 220"/>
                    <a:gd name="T55" fmla="*/ 190 h 238"/>
                    <a:gd name="T56" fmla="*/ 68 w 220"/>
                    <a:gd name="T57" fmla="*/ 198 h 238"/>
                    <a:gd name="T58" fmla="*/ 86 w 220"/>
                    <a:gd name="T59" fmla="*/ 202 h 238"/>
                    <a:gd name="T60" fmla="*/ 94 w 220"/>
                    <a:gd name="T61" fmla="*/ 200 h 238"/>
                    <a:gd name="T62" fmla="*/ 102 w 220"/>
                    <a:gd name="T63" fmla="*/ 238 h 238"/>
                    <a:gd name="T64" fmla="*/ 116 w 220"/>
                    <a:gd name="T65" fmla="*/ 238 h 238"/>
                    <a:gd name="T66" fmla="*/ 116 w 220"/>
                    <a:gd name="T67" fmla="*/ 198 h 238"/>
                    <a:gd name="T68" fmla="*/ 124 w 220"/>
                    <a:gd name="T69" fmla="*/ 200 h 238"/>
                    <a:gd name="T70" fmla="*/ 132 w 220"/>
                    <a:gd name="T71" fmla="*/ 202 h 238"/>
                    <a:gd name="T72" fmla="*/ 150 w 220"/>
                    <a:gd name="T73" fmla="*/ 198 h 238"/>
                    <a:gd name="T74" fmla="*/ 164 w 220"/>
                    <a:gd name="T75" fmla="*/ 190 h 238"/>
                    <a:gd name="T76" fmla="*/ 174 w 220"/>
                    <a:gd name="T77" fmla="*/ 180 h 238"/>
                    <a:gd name="T78" fmla="*/ 178 w 220"/>
                    <a:gd name="T79" fmla="*/ 166 h 238"/>
                    <a:gd name="T80" fmla="*/ 176 w 220"/>
                    <a:gd name="T81" fmla="*/ 164 h 238"/>
                    <a:gd name="T82" fmla="*/ 182 w 220"/>
                    <a:gd name="T83" fmla="*/ 162 h 238"/>
                    <a:gd name="T84" fmla="*/ 192 w 220"/>
                    <a:gd name="T85" fmla="*/ 158 h 238"/>
                    <a:gd name="T86" fmla="*/ 208 w 220"/>
                    <a:gd name="T87" fmla="*/ 140 h 238"/>
                    <a:gd name="T88" fmla="*/ 218 w 220"/>
                    <a:gd name="T89" fmla="*/ 114 h 238"/>
                    <a:gd name="T90" fmla="*/ 218 w 220"/>
                    <a:gd name="T91" fmla="*/ 84 h 238"/>
                    <a:gd name="T92" fmla="*/ 214 w 220"/>
                    <a:gd name="T93" fmla="*/ 6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38">
                      <a:moveTo>
                        <a:pt x="214" y="68"/>
                      </a:moveTo>
                      <a:lnTo>
                        <a:pt x="214" y="68"/>
                      </a:lnTo>
                      <a:lnTo>
                        <a:pt x="210" y="52"/>
                      </a:lnTo>
                      <a:lnTo>
                        <a:pt x="202" y="38"/>
                      </a:lnTo>
                      <a:lnTo>
                        <a:pt x="194" y="24"/>
                      </a:lnTo>
                      <a:lnTo>
                        <a:pt x="184" y="14"/>
                      </a:lnTo>
                      <a:lnTo>
                        <a:pt x="172" y="8"/>
                      </a:lnTo>
                      <a:lnTo>
                        <a:pt x="162" y="2"/>
                      </a:lnTo>
                      <a:lnTo>
                        <a:pt x="150" y="0"/>
                      </a:lnTo>
                      <a:lnTo>
                        <a:pt x="138" y="2"/>
                      </a:lnTo>
                      <a:lnTo>
                        <a:pt x="138" y="2"/>
                      </a:lnTo>
                      <a:lnTo>
                        <a:pt x="132" y="4"/>
                      </a:lnTo>
                      <a:lnTo>
                        <a:pt x="126" y="8"/>
                      </a:lnTo>
                      <a:lnTo>
                        <a:pt x="116" y="18"/>
                      </a:lnTo>
                      <a:lnTo>
                        <a:pt x="116" y="18"/>
                      </a:lnTo>
                      <a:lnTo>
                        <a:pt x="116" y="18"/>
                      </a:lnTo>
                      <a:lnTo>
                        <a:pt x="116" y="18"/>
                      </a:lnTo>
                      <a:lnTo>
                        <a:pt x="114" y="22"/>
                      </a:lnTo>
                      <a:lnTo>
                        <a:pt x="110" y="24"/>
                      </a:lnTo>
                      <a:lnTo>
                        <a:pt x="110" y="24"/>
                      </a:lnTo>
                      <a:lnTo>
                        <a:pt x="106" y="24"/>
                      </a:lnTo>
                      <a:lnTo>
                        <a:pt x="106" y="22"/>
                      </a:lnTo>
                      <a:lnTo>
                        <a:pt x="102" y="18"/>
                      </a:lnTo>
                      <a:lnTo>
                        <a:pt x="102" y="18"/>
                      </a:lnTo>
                      <a:lnTo>
                        <a:pt x="102" y="18"/>
                      </a:lnTo>
                      <a:lnTo>
                        <a:pt x="102" y="18"/>
                      </a:lnTo>
                      <a:lnTo>
                        <a:pt x="92" y="8"/>
                      </a:lnTo>
                      <a:lnTo>
                        <a:pt x="86" y="4"/>
                      </a:lnTo>
                      <a:lnTo>
                        <a:pt x="80" y="2"/>
                      </a:lnTo>
                      <a:lnTo>
                        <a:pt x="80" y="2"/>
                      </a:lnTo>
                      <a:lnTo>
                        <a:pt x="68" y="0"/>
                      </a:lnTo>
                      <a:lnTo>
                        <a:pt x="56" y="2"/>
                      </a:lnTo>
                      <a:lnTo>
                        <a:pt x="46" y="8"/>
                      </a:lnTo>
                      <a:lnTo>
                        <a:pt x="34" y="14"/>
                      </a:lnTo>
                      <a:lnTo>
                        <a:pt x="24" y="24"/>
                      </a:lnTo>
                      <a:lnTo>
                        <a:pt x="16" y="38"/>
                      </a:lnTo>
                      <a:lnTo>
                        <a:pt x="8" y="52"/>
                      </a:lnTo>
                      <a:lnTo>
                        <a:pt x="4" y="68"/>
                      </a:lnTo>
                      <a:lnTo>
                        <a:pt x="4" y="68"/>
                      </a:lnTo>
                      <a:lnTo>
                        <a:pt x="0" y="84"/>
                      </a:lnTo>
                      <a:lnTo>
                        <a:pt x="0" y="100"/>
                      </a:lnTo>
                      <a:lnTo>
                        <a:pt x="0" y="114"/>
                      </a:lnTo>
                      <a:lnTo>
                        <a:pt x="4" y="128"/>
                      </a:lnTo>
                      <a:lnTo>
                        <a:pt x="10" y="140"/>
                      </a:lnTo>
                      <a:lnTo>
                        <a:pt x="16" y="150"/>
                      </a:lnTo>
                      <a:lnTo>
                        <a:pt x="26" y="158"/>
                      </a:lnTo>
                      <a:lnTo>
                        <a:pt x="36" y="162"/>
                      </a:lnTo>
                      <a:lnTo>
                        <a:pt x="36" y="162"/>
                      </a:lnTo>
                      <a:lnTo>
                        <a:pt x="42" y="164"/>
                      </a:lnTo>
                      <a:lnTo>
                        <a:pt x="42" y="164"/>
                      </a:lnTo>
                      <a:lnTo>
                        <a:pt x="42" y="166"/>
                      </a:lnTo>
                      <a:lnTo>
                        <a:pt x="42" y="166"/>
                      </a:lnTo>
                      <a:lnTo>
                        <a:pt x="42" y="172"/>
                      </a:lnTo>
                      <a:lnTo>
                        <a:pt x="44" y="180"/>
                      </a:lnTo>
                      <a:lnTo>
                        <a:pt x="48" y="186"/>
                      </a:lnTo>
                      <a:lnTo>
                        <a:pt x="54" y="190"/>
                      </a:lnTo>
                      <a:lnTo>
                        <a:pt x="60" y="196"/>
                      </a:lnTo>
                      <a:lnTo>
                        <a:pt x="68" y="198"/>
                      </a:lnTo>
                      <a:lnTo>
                        <a:pt x="76" y="200"/>
                      </a:lnTo>
                      <a:lnTo>
                        <a:pt x="86" y="202"/>
                      </a:lnTo>
                      <a:lnTo>
                        <a:pt x="86" y="202"/>
                      </a:lnTo>
                      <a:lnTo>
                        <a:pt x="94" y="200"/>
                      </a:lnTo>
                      <a:lnTo>
                        <a:pt x="102" y="198"/>
                      </a:lnTo>
                      <a:lnTo>
                        <a:pt x="102" y="238"/>
                      </a:lnTo>
                      <a:lnTo>
                        <a:pt x="104" y="238"/>
                      </a:lnTo>
                      <a:lnTo>
                        <a:pt x="116" y="238"/>
                      </a:lnTo>
                      <a:lnTo>
                        <a:pt x="116" y="238"/>
                      </a:lnTo>
                      <a:lnTo>
                        <a:pt x="116" y="198"/>
                      </a:lnTo>
                      <a:lnTo>
                        <a:pt x="116" y="198"/>
                      </a:lnTo>
                      <a:lnTo>
                        <a:pt x="124" y="200"/>
                      </a:lnTo>
                      <a:lnTo>
                        <a:pt x="132" y="202"/>
                      </a:lnTo>
                      <a:lnTo>
                        <a:pt x="132" y="202"/>
                      </a:lnTo>
                      <a:lnTo>
                        <a:pt x="142" y="200"/>
                      </a:lnTo>
                      <a:lnTo>
                        <a:pt x="150" y="198"/>
                      </a:lnTo>
                      <a:lnTo>
                        <a:pt x="158" y="196"/>
                      </a:lnTo>
                      <a:lnTo>
                        <a:pt x="164" y="190"/>
                      </a:lnTo>
                      <a:lnTo>
                        <a:pt x="170" y="186"/>
                      </a:lnTo>
                      <a:lnTo>
                        <a:pt x="174" y="180"/>
                      </a:lnTo>
                      <a:lnTo>
                        <a:pt x="176" y="172"/>
                      </a:lnTo>
                      <a:lnTo>
                        <a:pt x="178" y="166"/>
                      </a:lnTo>
                      <a:lnTo>
                        <a:pt x="178" y="166"/>
                      </a:lnTo>
                      <a:lnTo>
                        <a:pt x="176" y="164"/>
                      </a:lnTo>
                      <a:lnTo>
                        <a:pt x="176" y="164"/>
                      </a:lnTo>
                      <a:lnTo>
                        <a:pt x="182" y="162"/>
                      </a:lnTo>
                      <a:lnTo>
                        <a:pt x="182" y="162"/>
                      </a:lnTo>
                      <a:lnTo>
                        <a:pt x="192" y="158"/>
                      </a:lnTo>
                      <a:lnTo>
                        <a:pt x="202" y="150"/>
                      </a:lnTo>
                      <a:lnTo>
                        <a:pt x="208" y="140"/>
                      </a:lnTo>
                      <a:lnTo>
                        <a:pt x="214" y="128"/>
                      </a:lnTo>
                      <a:lnTo>
                        <a:pt x="218" y="114"/>
                      </a:lnTo>
                      <a:lnTo>
                        <a:pt x="220" y="100"/>
                      </a:lnTo>
                      <a:lnTo>
                        <a:pt x="218" y="84"/>
                      </a:lnTo>
                      <a:lnTo>
                        <a:pt x="214" y="68"/>
                      </a:lnTo>
                      <a:lnTo>
                        <a:pt x="214" y="68"/>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p:cNvGrpSpPr>
                  <a:grpSpLocks noChangeAspect="1"/>
                </p:cNvGrpSpPr>
                <p:nvPr/>
              </p:nvGrpSpPr>
              <p:grpSpPr>
                <a:xfrm>
                  <a:off x="784970" y="1853547"/>
                  <a:ext cx="72000" cy="43771"/>
                  <a:chOff x="1233488" y="2466976"/>
                  <a:chExt cx="1625600" cy="715963"/>
                </a:xfrm>
              </p:grpSpPr>
              <p:sp>
                <p:nvSpPr>
                  <p:cNvPr id="99" name="Freeform 28"/>
                  <p:cNvSpPr>
                    <a:spLocks/>
                  </p:cNvSpPr>
                  <p:nvPr/>
                </p:nvSpPr>
                <p:spPr bwMode="auto">
                  <a:xfrm>
                    <a:off x="1233488" y="2466976"/>
                    <a:ext cx="1625600" cy="715963"/>
                  </a:xfrm>
                  <a:custGeom>
                    <a:avLst/>
                    <a:gdLst>
                      <a:gd name="T0" fmla="*/ 1487 w 2046"/>
                      <a:gd name="T1" fmla="*/ 32 h 903"/>
                      <a:gd name="T2" fmla="*/ 1527 w 2046"/>
                      <a:gd name="T3" fmla="*/ 132 h 903"/>
                      <a:gd name="T4" fmla="*/ 1548 w 2046"/>
                      <a:gd name="T5" fmla="*/ 240 h 903"/>
                      <a:gd name="T6" fmla="*/ 1548 w 2046"/>
                      <a:gd name="T7" fmla="*/ 306 h 903"/>
                      <a:gd name="T8" fmla="*/ 1538 w 2046"/>
                      <a:gd name="T9" fmla="*/ 386 h 903"/>
                      <a:gd name="T10" fmla="*/ 1517 w 2046"/>
                      <a:gd name="T11" fmla="*/ 461 h 903"/>
                      <a:gd name="T12" fmla="*/ 1485 w 2046"/>
                      <a:gd name="T13" fmla="*/ 531 h 903"/>
                      <a:gd name="T14" fmla="*/ 1445 w 2046"/>
                      <a:gd name="T15" fmla="*/ 595 h 903"/>
                      <a:gd name="T16" fmla="*/ 1395 w 2046"/>
                      <a:gd name="T17" fmla="*/ 652 h 903"/>
                      <a:gd name="T18" fmla="*/ 1337 w 2046"/>
                      <a:gd name="T19" fmla="*/ 701 h 903"/>
                      <a:gd name="T20" fmla="*/ 1273 w 2046"/>
                      <a:gd name="T21" fmla="*/ 743 h 903"/>
                      <a:gd name="T22" fmla="*/ 1204 w 2046"/>
                      <a:gd name="T23" fmla="*/ 775 h 903"/>
                      <a:gd name="T24" fmla="*/ 1128 w 2046"/>
                      <a:gd name="T25" fmla="*/ 796 h 903"/>
                      <a:gd name="T26" fmla="*/ 1049 w 2046"/>
                      <a:gd name="T27" fmla="*/ 806 h 903"/>
                      <a:gd name="T28" fmla="*/ 994 w 2046"/>
                      <a:gd name="T29" fmla="*/ 806 h 903"/>
                      <a:gd name="T30" fmla="*/ 915 w 2046"/>
                      <a:gd name="T31" fmla="*/ 796 h 903"/>
                      <a:gd name="T32" fmla="*/ 841 w 2046"/>
                      <a:gd name="T33" fmla="*/ 775 h 903"/>
                      <a:gd name="T34" fmla="*/ 770 w 2046"/>
                      <a:gd name="T35" fmla="*/ 743 h 903"/>
                      <a:gd name="T36" fmla="*/ 705 w 2046"/>
                      <a:gd name="T37" fmla="*/ 701 h 903"/>
                      <a:gd name="T38" fmla="*/ 648 w 2046"/>
                      <a:gd name="T39" fmla="*/ 652 h 903"/>
                      <a:gd name="T40" fmla="*/ 599 w 2046"/>
                      <a:gd name="T41" fmla="*/ 595 h 903"/>
                      <a:gd name="T42" fmla="*/ 558 w 2046"/>
                      <a:gd name="T43" fmla="*/ 531 h 903"/>
                      <a:gd name="T44" fmla="*/ 525 w 2046"/>
                      <a:gd name="T45" fmla="*/ 461 h 903"/>
                      <a:gd name="T46" fmla="*/ 505 w 2046"/>
                      <a:gd name="T47" fmla="*/ 386 h 903"/>
                      <a:gd name="T48" fmla="*/ 495 w 2046"/>
                      <a:gd name="T49" fmla="*/ 306 h 903"/>
                      <a:gd name="T50" fmla="*/ 495 w 2046"/>
                      <a:gd name="T51" fmla="*/ 240 h 903"/>
                      <a:gd name="T52" fmla="*/ 516 w 2046"/>
                      <a:gd name="T53" fmla="*/ 133 h 903"/>
                      <a:gd name="T54" fmla="*/ 556 w 2046"/>
                      <a:gd name="T55" fmla="*/ 32 h 903"/>
                      <a:gd name="T56" fmla="*/ 532 w 2046"/>
                      <a:gd name="T57" fmla="*/ 19 h 903"/>
                      <a:gd name="T58" fmla="*/ 410 w 2046"/>
                      <a:gd name="T59" fmla="*/ 76 h 903"/>
                      <a:gd name="T60" fmla="*/ 294 w 2046"/>
                      <a:gd name="T61" fmla="*/ 144 h 903"/>
                      <a:gd name="T62" fmla="*/ 186 w 2046"/>
                      <a:gd name="T63" fmla="*/ 224 h 903"/>
                      <a:gd name="T64" fmla="*/ 87 w 2046"/>
                      <a:gd name="T65" fmla="*/ 314 h 903"/>
                      <a:gd name="T66" fmla="*/ 0 w 2046"/>
                      <a:gd name="T67" fmla="*/ 414 h 903"/>
                      <a:gd name="T68" fmla="*/ 46 w 2046"/>
                      <a:gd name="T69" fmla="*/ 468 h 903"/>
                      <a:gd name="T70" fmla="*/ 121 w 2046"/>
                      <a:gd name="T71" fmla="*/ 545 h 903"/>
                      <a:gd name="T72" fmla="*/ 202 w 2046"/>
                      <a:gd name="T73" fmla="*/ 616 h 903"/>
                      <a:gd name="T74" fmla="*/ 290 w 2046"/>
                      <a:gd name="T75" fmla="*/ 680 h 903"/>
                      <a:gd name="T76" fmla="*/ 382 w 2046"/>
                      <a:gd name="T77" fmla="*/ 737 h 903"/>
                      <a:gd name="T78" fmla="*/ 479 w 2046"/>
                      <a:gd name="T79" fmla="*/ 786 h 903"/>
                      <a:gd name="T80" fmla="*/ 580 w 2046"/>
                      <a:gd name="T81" fmla="*/ 827 h 903"/>
                      <a:gd name="T82" fmla="*/ 686 w 2046"/>
                      <a:gd name="T83" fmla="*/ 860 h 903"/>
                      <a:gd name="T84" fmla="*/ 795 w 2046"/>
                      <a:gd name="T85" fmla="*/ 884 h 903"/>
                      <a:gd name="T86" fmla="*/ 908 w 2046"/>
                      <a:gd name="T87" fmla="*/ 898 h 903"/>
                      <a:gd name="T88" fmla="*/ 1022 w 2046"/>
                      <a:gd name="T89" fmla="*/ 903 h 903"/>
                      <a:gd name="T90" fmla="*/ 1100 w 2046"/>
                      <a:gd name="T91" fmla="*/ 901 h 903"/>
                      <a:gd name="T92" fmla="*/ 1213 w 2046"/>
                      <a:gd name="T93" fmla="*/ 889 h 903"/>
                      <a:gd name="T94" fmla="*/ 1323 w 2046"/>
                      <a:gd name="T95" fmla="*/ 869 h 903"/>
                      <a:gd name="T96" fmla="*/ 1430 w 2046"/>
                      <a:gd name="T97" fmla="*/ 839 h 903"/>
                      <a:gd name="T98" fmla="*/ 1533 w 2046"/>
                      <a:gd name="T99" fmla="*/ 800 h 903"/>
                      <a:gd name="T100" fmla="*/ 1632 w 2046"/>
                      <a:gd name="T101" fmla="*/ 754 h 903"/>
                      <a:gd name="T102" fmla="*/ 1725 w 2046"/>
                      <a:gd name="T103" fmla="*/ 700 h 903"/>
                      <a:gd name="T104" fmla="*/ 1815 w 2046"/>
                      <a:gd name="T105" fmla="*/ 638 h 903"/>
                      <a:gd name="T106" fmla="*/ 1898 w 2046"/>
                      <a:gd name="T107" fmla="*/ 570 h 903"/>
                      <a:gd name="T108" fmla="*/ 1975 w 2046"/>
                      <a:gd name="T109" fmla="*/ 494 h 903"/>
                      <a:gd name="T110" fmla="*/ 2046 w 2046"/>
                      <a:gd name="T111" fmla="*/ 414 h 903"/>
                      <a:gd name="T112" fmla="*/ 1988 w 2046"/>
                      <a:gd name="T113" fmla="*/ 345 h 903"/>
                      <a:gd name="T114" fmla="*/ 1891 w 2046"/>
                      <a:gd name="T115" fmla="*/ 252 h 903"/>
                      <a:gd name="T116" fmla="*/ 1787 w 2046"/>
                      <a:gd name="T117" fmla="*/ 168 h 903"/>
                      <a:gd name="T118" fmla="*/ 1674 w 2046"/>
                      <a:gd name="T119" fmla="*/ 95 h 903"/>
                      <a:gd name="T120" fmla="*/ 1552 w 2046"/>
                      <a:gd name="T121" fmla="*/ 35 h 903"/>
                      <a:gd name="T122" fmla="*/ 1469 w 2046"/>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6" h="903">
                        <a:moveTo>
                          <a:pt x="1469" y="0"/>
                        </a:moveTo>
                        <a:lnTo>
                          <a:pt x="1469" y="0"/>
                        </a:lnTo>
                        <a:lnTo>
                          <a:pt x="1487" y="32"/>
                        </a:lnTo>
                        <a:lnTo>
                          <a:pt x="1502" y="65"/>
                        </a:lnTo>
                        <a:lnTo>
                          <a:pt x="1516" y="98"/>
                        </a:lnTo>
                        <a:lnTo>
                          <a:pt x="1527" y="132"/>
                        </a:lnTo>
                        <a:lnTo>
                          <a:pt x="1537" y="168"/>
                        </a:lnTo>
                        <a:lnTo>
                          <a:pt x="1544" y="204"/>
                        </a:lnTo>
                        <a:lnTo>
                          <a:pt x="1548" y="240"/>
                        </a:lnTo>
                        <a:lnTo>
                          <a:pt x="1550" y="280"/>
                        </a:lnTo>
                        <a:lnTo>
                          <a:pt x="1550" y="280"/>
                        </a:lnTo>
                        <a:lnTo>
                          <a:pt x="1548" y="306"/>
                        </a:lnTo>
                        <a:lnTo>
                          <a:pt x="1547" y="333"/>
                        </a:lnTo>
                        <a:lnTo>
                          <a:pt x="1543" y="359"/>
                        </a:lnTo>
                        <a:lnTo>
                          <a:pt x="1538" y="386"/>
                        </a:lnTo>
                        <a:lnTo>
                          <a:pt x="1533" y="411"/>
                        </a:lnTo>
                        <a:lnTo>
                          <a:pt x="1526" y="436"/>
                        </a:lnTo>
                        <a:lnTo>
                          <a:pt x="1517" y="461"/>
                        </a:lnTo>
                        <a:lnTo>
                          <a:pt x="1508" y="485"/>
                        </a:lnTo>
                        <a:lnTo>
                          <a:pt x="1498" y="507"/>
                        </a:lnTo>
                        <a:lnTo>
                          <a:pt x="1485" y="531"/>
                        </a:lnTo>
                        <a:lnTo>
                          <a:pt x="1473" y="553"/>
                        </a:lnTo>
                        <a:lnTo>
                          <a:pt x="1459" y="574"/>
                        </a:lnTo>
                        <a:lnTo>
                          <a:pt x="1445" y="595"/>
                        </a:lnTo>
                        <a:lnTo>
                          <a:pt x="1428" y="615"/>
                        </a:lnTo>
                        <a:lnTo>
                          <a:pt x="1413" y="634"/>
                        </a:lnTo>
                        <a:lnTo>
                          <a:pt x="1395" y="652"/>
                        </a:lnTo>
                        <a:lnTo>
                          <a:pt x="1377" y="669"/>
                        </a:lnTo>
                        <a:lnTo>
                          <a:pt x="1357" y="686"/>
                        </a:lnTo>
                        <a:lnTo>
                          <a:pt x="1337" y="701"/>
                        </a:lnTo>
                        <a:lnTo>
                          <a:pt x="1317" y="716"/>
                        </a:lnTo>
                        <a:lnTo>
                          <a:pt x="1296" y="730"/>
                        </a:lnTo>
                        <a:lnTo>
                          <a:pt x="1273" y="743"/>
                        </a:lnTo>
                        <a:lnTo>
                          <a:pt x="1251" y="754"/>
                        </a:lnTo>
                        <a:lnTo>
                          <a:pt x="1227" y="765"/>
                        </a:lnTo>
                        <a:lnTo>
                          <a:pt x="1204" y="775"/>
                        </a:lnTo>
                        <a:lnTo>
                          <a:pt x="1178" y="783"/>
                        </a:lnTo>
                        <a:lnTo>
                          <a:pt x="1153" y="790"/>
                        </a:lnTo>
                        <a:lnTo>
                          <a:pt x="1128" y="796"/>
                        </a:lnTo>
                        <a:lnTo>
                          <a:pt x="1102" y="800"/>
                        </a:lnTo>
                        <a:lnTo>
                          <a:pt x="1075" y="804"/>
                        </a:lnTo>
                        <a:lnTo>
                          <a:pt x="1049" y="806"/>
                        </a:lnTo>
                        <a:lnTo>
                          <a:pt x="1022" y="807"/>
                        </a:lnTo>
                        <a:lnTo>
                          <a:pt x="1022" y="807"/>
                        </a:lnTo>
                        <a:lnTo>
                          <a:pt x="994" y="806"/>
                        </a:lnTo>
                        <a:lnTo>
                          <a:pt x="968" y="804"/>
                        </a:lnTo>
                        <a:lnTo>
                          <a:pt x="941" y="800"/>
                        </a:lnTo>
                        <a:lnTo>
                          <a:pt x="915" y="796"/>
                        </a:lnTo>
                        <a:lnTo>
                          <a:pt x="890" y="790"/>
                        </a:lnTo>
                        <a:lnTo>
                          <a:pt x="864" y="783"/>
                        </a:lnTo>
                        <a:lnTo>
                          <a:pt x="841" y="775"/>
                        </a:lnTo>
                        <a:lnTo>
                          <a:pt x="816" y="765"/>
                        </a:lnTo>
                        <a:lnTo>
                          <a:pt x="793" y="754"/>
                        </a:lnTo>
                        <a:lnTo>
                          <a:pt x="770" y="743"/>
                        </a:lnTo>
                        <a:lnTo>
                          <a:pt x="747" y="730"/>
                        </a:lnTo>
                        <a:lnTo>
                          <a:pt x="726" y="716"/>
                        </a:lnTo>
                        <a:lnTo>
                          <a:pt x="705" y="701"/>
                        </a:lnTo>
                        <a:lnTo>
                          <a:pt x="686" y="686"/>
                        </a:lnTo>
                        <a:lnTo>
                          <a:pt x="666" y="669"/>
                        </a:lnTo>
                        <a:lnTo>
                          <a:pt x="648" y="652"/>
                        </a:lnTo>
                        <a:lnTo>
                          <a:pt x="632" y="634"/>
                        </a:lnTo>
                        <a:lnTo>
                          <a:pt x="615" y="615"/>
                        </a:lnTo>
                        <a:lnTo>
                          <a:pt x="599" y="595"/>
                        </a:lnTo>
                        <a:lnTo>
                          <a:pt x="584" y="574"/>
                        </a:lnTo>
                        <a:lnTo>
                          <a:pt x="570" y="553"/>
                        </a:lnTo>
                        <a:lnTo>
                          <a:pt x="558" y="531"/>
                        </a:lnTo>
                        <a:lnTo>
                          <a:pt x="546" y="507"/>
                        </a:lnTo>
                        <a:lnTo>
                          <a:pt x="535" y="485"/>
                        </a:lnTo>
                        <a:lnTo>
                          <a:pt x="525" y="461"/>
                        </a:lnTo>
                        <a:lnTo>
                          <a:pt x="517" y="436"/>
                        </a:lnTo>
                        <a:lnTo>
                          <a:pt x="510" y="411"/>
                        </a:lnTo>
                        <a:lnTo>
                          <a:pt x="505" y="386"/>
                        </a:lnTo>
                        <a:lnTo>
                          <a:pt x="500" y="359"/>
                        </a:lnTo>
                        <a:lnTo>
                          <a:pt x="496" y="333"/>
                        </a:lnTo>
                        <a:lnTo>
                          <a:pt x="495" y="306"/>
                        </a:lnTo>
                        <a:lnTo>
                          <a:pt x="493" y="280"/>
                        </a:lnTo>
                        <a:lnTo>
                          <a:pt x="493" y="280"/>
                        </a:lnTo>
                        <a:lnTo>
                          <a:pt x="495" y="240"/>
                        </a:lnTo>
                        <a:lnTo>
                          <a:pt x="499" y="204"/>
                        </a:lnTo>
                        <a:lnTo>
                          <a:pt x="506" y="168"/>
                        </a:lnTo>
                        <a:lnTo>
                          <a:pt x="516" y="133"/>
                        </a:lnTo>
                        <a:lnTo>
                          <a:pt x="527" y="98"/>
                        </a:lnTo>
                        <a:lnTo>
                          <a:pt x="541" y="65"/>
                        </a:lnTo>
                        <a:lnTo>
                          <a:pt x="556" y="32"/>
                        </a:lnTo>
                        <a:lnTo>
                          <a:pt x="574" y="2"/>
                        </a:lnTo>
                        <a:lnTo>
                          <a:pt x="574" y="2"/>
                        </a:lnTo>
                        <a:lnTo>
                          <a:pt x="532" y="19"/>
                        </a:lnTo>
                        <a:lnTo>
                          <a:pt x="491" y="35"/>
                        </a:lnTo>
                        <a:lnTo>
                          <a:pt x="449" y="55"/>
                        </a:lnTo>
                        <a:lnTo>
                          <a:pt x="410" y="76"/>
                        </a:lnTo>
                        <a:lnTo>
                          <a:pt x="371" y="97"/>
                        </a:lnTo>
                        <a:lnTo>
                          <a:pt x="332" y="120"/>
                        </a:lnTo>
                        <a:lnTo>
                          <a:pt x="294" y="144"/>
                        </a:lnTo>
                        <a:lnTo>
                          <a:pt x="258" y="169"/>
                        </a:lnTo>
                        <a:lnTo>
                          <a:pt x="221" y="196"/>
                        </a:lnTo>
                        <a:lnTo>
                          <a:pt x="186" y="224"/>
                        </a:lnTo>
                        <a:lnTo>
                          <a:pt x="153" y="253"/>
                        </a:lnTo>
                        <a:lnTo>
                          <a:pt x="119" y="282"/>
                        </a:lnTo>
                        <a:lnTo>
                          <a:pt x="87" y="314"/>
                        </a:lnTo>
                        <a:lnTo>
                          <a:pt x="57" y="347"/>
                        </a:lnTo>
                        <a:lnTo>
                          <a:pt x="27" y="379"/>
                        </a:lnTo>
                        <a:lnTo>
                          <a:pt x="0" y="414"/>
                        </a:lnTo>
                        <a:lnTo>
                          <a:pt x="0" y="414"/>
                        </a:lnTo>
                        <a:lnTo>
                          <a:pt x="22" y="441"/>
                        </a:lnTo>
                        <a:lnTo>
                          <a:pt x="46" y="468"/>
                        </a:lnTo>
                        <a:lnTo>
                          <a:pt x="71" y="494"/>
                        </a:lnTo>
                        <a:lnTo>
                          <a:pt x="96" y="520"/>
                        </a:lnTo>
                        <a:lnTo>
                          <a:pt x="121" y="545"/>
                        </a:lnTo>
                        <a:lnTo>
                          <a:pt x="147" y="570"/>
                        </a:lnTo>
                        <a:lnTo>
                          <a:pt x="175" y="594"/>
                        </a:lnTo>
                        <a:lnTo>
                          <a:pt x="202" y="616"/>
                        </a:lnTo>
                        <a:lnTo>
                          <a:pt x="231" y="638"/>
                        </a:lnTo>
                        <a:lnTo>
                          <a:pt x="260" y="659"/>
                        </a:lnTo>
                        <a:lnTo>
                          <a:pt x="290" y="680"/>
                        </a:lnTo>
                        <a:lnTo>
                          <a:pt x="320" y="700"/>
                        </a:lnTo>
                        <a:lnTo>
                          <a:pt x="351" y="719"/>
                        </a:lnTo>
                        <a:lnTo>
                          <a:pt x="382" y="737"/>
                        </a:lnTo>
                        <a:lnTo>
                          <a:pt x="414" y="754"/>
                        </a:lnTo>
                        <a:lnTo>
                          <a:pt x="446" y="771"/>
                        </a:lnTo>
                        <a:lnTo>
                          <a:pt x="479" y="786"/>
                        </a:lnTo>
                        <a:lnTo>
                          <a:pt x="513" y="800"/>
                        </a:lnTo>
                        <a:lnTo>
                          <a:pt x="546" y="814"/>
                        </a:lnTo>
                        <a:lnTo>
                          <a:pt x="580" y="827"/>
                        </a:lnTo>
                        <a:lnTo>
                          <a:pt x="615" y="839"/>
                        </a:lnTo>
                        <a:lnTo>
                          <a:pt x="651" y="850"/>
                        </a:lnTo>
                        <a:lnTo>
                          <a:pt x="686" y="860"/>
                        </a:lnTo>
                        <a:lnTo>
                          <a:pt x="722" y="869"/>
                        </a:lnTo>
                        <a:lnTo>
                          <a:pt x="758" y="877"/>
                        </a:lnTo>
                        <a:lnTo>
                          <a:pt x="795" y="884"/>
                        </a:lnTo>
                        <a:lnTo>
                          <a:pt x="832" y="889"/>
                        </a:lnTo>
                        <a:lnTo>
                          <a:pt x="870" y="895"/>
                        </a:lnTo>
                        <a:lnTo>
                          <a:pt x="908" y="898"/>
                        </a:lnTo>
                        <a:lnTo>
                          <a:pt x="945" y="901"/>
                        </a:lnTo>
                        <a:lnTo>
                          <a:pt x="984" y="903"/>
                        </a:lnTo>
                        <a:lnTo>
                          <a:pt x="1022" y="903"/>
                        </a:lnTo>
                        <a:lnTo>
                          <a:pt x="1022" y="903"/>
                        </a:lnTo>
                        <a:lnTo>
                          <a:pt x="1061" y="903"/>
                        </a:lnTo>
                        <a:lnTo>
                          <a:pt x="1100" y="901"/>
                        </a:lnTo>
                        <a:lnTo>
                          <a:pt x="1138" y="898"/>
                        </a:lnTo>
                        <a:lnTo>
                          <a:pt x="1176" y="895"/>
                        </a:lnTo>
                        <a:lnTo>
                          <a:pt x="1213" y="889"/>
                        </a:lnTo>
                        <a:lnTo>
                          <a:pt x="1250" y="884"/>
                        </a:lnTo>
                        <a:lnTo>
                          <a:pt x="1287" y="877"/>
                        </a:lnTo>
                        <a:lnTo>
                          <a:pt x="1323" y="869"/>
                        </a:lnTo>
                        <a:lnTo>
                          <a:pt x="1360" y="860"/>
                        </a:lnTo>
                        <a:lnTo>
                          <a:pt x="1395" y="850"/>
                        </a:lnTo>
                        <a:lnTo>
                          <a:pt x="1430" y="839"/>
                        </a:lnTo>
                        <a:lnTo>
                          <a:pt x="1464" y="827"/>
                        </a:lnTo>
                        <a:lnTo>
                          <a:pt x="1499" y="814"/>
                        </a:lnTo>
                        <a:lnTo>
                          <a:pt x="1533" y="800"/>
                        </a:lnTo>
                        <a:lnTo>
                          <a:pt x="1566" y="786"/>
                        </a:lnTo>
                        <a:lnTo>
                          <a:pt x="1600" y="771"/>
                        </a:lnTo>
                        <a:lnTo>
                          <a:pt x="1632" y="754"/>
                        </a:lnTo>
                        <a:lnTo>
                          <a:pt x="1664" y="737"/>
                        </a:lnTo>
                        <a:lnTo>
                          <a:pt x="1695" y="719"/>
                        </a:lnTo>
                        <a:lnTo>
                          <a:pt x="1725" y="700"/>
                        </a:lnTo>
                        <a:lnTo>
                          <a:pt x="1756" y="680"/>
                        </a:lnTo>
                        <a:lnTo>
                          <a:pt x="1785" y="659"/>
                        </a:lnTo>
                        <a:lnTo>
                          <a:pt x="1815" y="638"/>
                        </a:lnTo>
                        <a:lnTo>
                          <a:pt x="1842" y="616"/>
                        </a:lnTo>
                        <a:lnTo>
                          <a:pt x="1870" y="594"/>
                        </a:lnTo>
                        <a:lnTo>
                          <a:pt x="1898" y="570"/>
                        </a:lnTo>
                        <a:lnTo>
                          <a:pt x="1925" y="545"/>
                        </a:lnTo>
                        <a:lnTo>
                          <a:pt x="1950" y="520"/>
                        </a:lnTo>
                        <a:lnTo>
                          <a:pt x="1975" y="494"/>
                        </a:lnTo>
                        <a:lnTo>
                          <a:pt x="2000" y="468"/>
                        </a:lnTo>
                        <a:lnTo>
                          <a:pt x="2024" y="441"/>
                        </a:lnTo>
                        <a:lnTo>
                          <a:pt x="2046" y="414"/>
                        </a:lnTo>
                        <a:lnTo>
                          <a:pt x="2046" y="414"/>
                        </a:lnTo>
                        <a:lnTo>
                          <a:pt x="2018" y="379"/>
                        </a:lnTo>
                        <a:lnTo>
                          <a:pt x="1988" y="345"/>
                        </a:lnTo>
                        <a:lnTo>
                          <a:pt x="1957" y="313"/>
                        </a:lnTo>
                        <a:lnTo>
                          <a:pt x="1925" y="282"/>
                        </a:lnTo>
                        <a:lnTo>
                          <a:pt x="1891" y="252"/>
                        </a:lnTo>
                        <a:lnTo>
                          <a:pt x="1858" y="222"/>
                        </a:lnTo>
                        <a:lnTo>
                          <a:pt x="1823" y="196"/>
                        </a:lnTo>
                        <a:lnTo>
                          <a:pt x="1787" y="168"/>
                        </a:lnTo>
                        <a:lnTo>
                          <a:pt x="1750" y="143"/>
                        </a:lnTo>
                        <a:lnTo>
                          <a:pt x="1713" y="119"/>
                        </a:lnTo>
                        <a:lnTo>
                          <a:pt x="1674" y="95"/>
                        </a:lnTo>
                        <a:lnTo>
                          <a:pt x="1635" y="74"/>
                        </a:lnTo>
                        <a:lnTo>
                          <a:pt x="1594" y="53"/>
                        </a:lnTo>
                        <a:lnTo>
                          <a:pt x="1552" y="35"/>
                        </a:lnTo>
                        <a:lnTo>
                          <a:pt x="1510" y="17"/>
                        </a:lnTo>
                        <a:lnTo>
                          <a:pt x="1469" y="0"/>
                        </a:lnTo>
                        <a:lnTo>
                          <a:pt x="1469" y="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p:cNvSpPr>
                    <a:spLocks/>
                  </p:cNvSpPr>
                  <p:nvPr/>
                </p:nvSpPr>
                <p:spPr bwMode="auto">
                  <a:xfrm>
                    <a:off x="1844675" y="2547938"/>
                    <a:ext cx="361950" cy="365125"/>
                  </a:xfrm>
                  <a:custGeom>
                    <a:avLst/>
                    <a:gdLst>
                      <a:gd name="T0" fmla="*/ 279 w 458"/>
                      <a:gd name="T1" fmla="*/ 96 h 459"/>
                      <a:gd name="T2" fmla="*/ 281 w 458"/>
                      <a:gd name="T3" fmla="*/ 74 h 459"/>
                      <a:gd name="T4" fmla="*/ 293 w 458"/>
                      <a:gd name="T5" fmla="*/ 32 h 459"/>
                      <a:gd name="T6" fmla="*/ 304 w 458"/>
                      <a:gd name="T7" fmla="*/ 12 h 459"/>
                      <a:gd name="T8" fmla="*/ 268 w 458"/>
                      <a:gd name="T9" fmla="*/ 2 h 459"/>
                      <a:gd name="T10" fmla="*/ 229 w 458"/>
                      <a:gd name="T11" fmla="*/ 0 h 459"/>
                      <a:gd name="T12" fmla="*/ 207 w 458"/>
                      <a:gd name="T13" fmla="*/ 1 h 459"/>
                      <a:gd name="T14" fmla="*/ 161 w 458"/>
                      <a:gd name="T15" fmla="*/ 9 h 459"/>
                      <a:gd name="T16" fmla="*/ 120 w 458"/>
                      <a:gd name="T17" fmla="*/ 28 h 459"/>
                      <a:gd name="T18" fmla="*/ 84 w 458"/>
                      <a:gd name="T19" fmla="*/ 51 h 459"/>
                      <a:gd name="T20" fmla="*/ 52 w 458"/>
                      <a:gd name="T21" fmla="*/ 83 h 459"/>
                      <a:gd name="T22" fmla="*/ 27 w 458"/>
                      <a:gd name="T23" fmla="*/ 120 h 459"/>
                      <a:gd name="T24" fmla="*/ 10 w 458"/>
                      <a:gd name="T25" fmla="*/ 162 h 459"/>
                      <a:gd name="T26" fmla="*/ 0 w 458"/>
                      <a:gd name="T27" fmla="*/ 206 h 459"/>
                      <a:gd name="T28" fmla="*/ 0 w 458"/>
                      <a:gd name="T29" fmla="*/ 230 h 459"/>
                      <a:gd name="T30" fmla="*/ 4 w 458"/>
                      <a:gd name="T31" fmla="*/ 276 h 459"/>
                      <a:gd name="T32" fmla="*/ 18 w 458"/>
                      <a:gd name="T33" fmla="*/ 319 h 459"/>
                      <a:gd name="T34" fmla="*/ 39 w 458"/>
                      <a:gd name="T35" fmla="*/ 358 h 459"/>
                      <a:gd name="T36" fmla="*/ 67 w 458"/>
                      <a:gd name="T37" fmla="*/ 392 h 459"/>
                      <a:gd name="T38" fmla="*/ 101 w 458"/>
                      <a:gd name="T39" fmla="*/ 420 h 459"/>
                      <a:gd name="T40" fmla="*/ 140 w 458"/>
                      <a:gd name="T41" fmla="*/ 441 h 459"/>
                      <a:gd name="T42" fmla="*/ 183 w 458"/>
                      <a:gd name="T43" fmla="*/ 455 h 459"/>
                      <a:gd name="T44" fmla="*/ 229 w 458"/>
                      <a:gd name="T45" fmla="*/ 459 h 459"/>
                      <a:gd name="T46" fmla="*/ 251 w 458"/>
                      <a:gd name="T47" fmla="*/ 459 h 459"/>
                      <a:gd name="T48" fmla="*/ 295 w 458"/>
                      <a:gd name="T49" fmla="*/ 451 h 459"/>
                      <a:gd name="T50" fmla="*/ 334 w 458"/>
                      <a:gd name="T51" fmla="*/ 435 h 459"/>
                      <a:gd name="T52" fmla="*/ 369 w 458"/>
                      <a:gd name="T53" fmla="*/ 413 h 459"/>
                      <a:gd name="T54" fmla="*/ 399 w 458"/>
                      <a:gd name="T55" fmla="*/ 385 h 459"/>
                      <a:gd name="T56" fmla="*/ 424 w 458"/>
                      <a:gd name="T57" fmla="*/ 351 h 459"/>
                      <a:gd name="T58" fmla="*/ 442 w 458"/>
                      <a:gd name="T59" fmla="*/ 314 h 459"/>
                      <a:gd name="T60" fmla="*/ 455 w 458"/>
                      <a:gd name="T61" fmla="*/ 273 h 459"/>
                      <a:gd name="T62" fmla="*/ 458 w 458"/>
                      <a:gd name="T63" fmla="*/ 251 h 459"/>
                      <a:gd name="T64" fmla="*/ 437 w 458"/>
                      <a:gd name="T65" fmla="*/ 254 h 459"/>
                      <a:gd name="T66" fmla="*/ 422 w 458"/>
                      <a:gd name="T67" fmla="*/ 252 h 459"/>
                      <a:gd name="T68" fmla="*/ 391 w 458"/>
                      <a:gd name="T69" fmla="*/ 247 h 459"/>
                      <a:gd name="T70" fmla="*/ 362 w 458"/>
                      <a:gd name="T71" fmla="*/ 234 h 459"/>
                      <a:gd name="T72" fmla="*/ 336 w 458"/>
                      <a:gd name="T73" fmla="*/ 217 h 459"/>
                      <a:gd name="T74" fmla="*/ 316 w 458"/>
                      <a:gd name="T75" fmla="*/ 196 h 459"/>
                      <a:gd name="T76" fmla="*/ 299 w 458"/>
                      <a:gd name="T77" fmla="*/ 171 h 459"/>
                      <a:gd name="T78" fmla="*/ 286 w 458"/>
                      <a:gd name="T79" fmla="*/ 142 h 459"/>
                      <a:gd name="T80" fmla="*/ 281 w 458"/>
                      <a:gd name="T81" fmla="*/ 111 h 459"/>
                      <a:gd name="T82" fmla="*/ 279 w 458"/>
                      <a:gd name="T83" fmla="*/ 9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459">
                        <a:moveTo>
                          <a:pt x="279" y="96"/>
                        </a:moveTo>
                        <a:lnTo>
                          <a:pt x="279" y="96"/>
                        </a:lnTo>
                        <a:lnTo>
                          <a:pt x="281" y="85"/>
                        </a:lnTo>
                        <a:lnTo>
                          <a:pt x="281" y="74"/>
                        </a:lnTo>
                        <a:lnTo>
                          <a:pt x="286" y="51"/>
                        </a:lnTo>
                        <a:lnTo>
                          <a:pt x="293" y="32"/>
                        </a:lnTo>
                        <a:lnTo>
                          <a:pt x="304" y="12"/>
                        </a:lnTo>
                        <a:lnTo>
                          <a:pt x="304" y="12"/>
                        </a:lnTo>
                        <a:lnTo>
                          <a:pt x="286" y="7"/>
                        </a:lnTo>
                        <a:lnTo>
                          <a:pt x="268" y="2"/>
                        </a:lnTo>
                        <a:lnTo>
                          <a:pt x="249" y="0"/>
                        </a:lnTo>
                        <a:lnTo>
                          <a:pt x="229" y="0"/>
                        </a:lnTo>
                        <a:lnTo>
                          <a:pt x="229" y="0"/>
                        </a:lnTo>
                        <a:lnTo>
                          <a:pt x="207" y="1"/>
                        </a:lnTo>
                        <a:lnTo>
                          <a:pt x="183" y="4"/>
                        </a:lnTo>
                        <a:lnTo>
                          <a:pt x="161" y="9"/>
                        </a:lnTo>
                        <a:lnTo>
                          <a:pt x="140" y="18"/>
                        </a:lnTo>
                        <a:lnTo>
                          <a:pt x="120" y="28"/>
                        </a:lnTo>
                        <a:lnTo>
                          <a:pt x="101" y="39"/>
                        </a:lnTo>
                        <a:lnTo>
                          <a:pt x="84" y="51"/>
                        </a:lnTo>
                        <a:lnTo>
                          <a:pt x="67" y="67"/>
                        </a:lnTo>
                        <a:lnTo>
                          <a:pt x="52" y="83"/>
                        </a:lnTo>
                        <a:lnTo>
                          <a:pt x="39" y="100"/>
                        </a:lnTo>
                        <a:lnTo>
                          <a:pt x="27" y="120"/>
                        </a:lnTo>
                        <a:lnTo>
                          <a:pt x="18" y="139"/>
                        </a:lnTo>
                        <a:lnTo>
                          <a:pt x="10" y="162"/>
                        </a:lnTo>
                        <a:lnTo>
                          <a:pt x="4" y="183"/>
                        </a:lnTo>
                        <a:lnTo>
                          <a:pt x="0" y="206"/>
                        </a:lnTo>
                        <a:lnTo>
                          <a:pt x="0" y="230"/>
                        </a:lnTo>
                        <a:lnTo>
                          <a:pt x="0" y="230"/>
                        </a:lnTo>
                        <a:lnTo>
                          <a:pt x="0" y="252"/>
                        </a:lnTo>
                        <a:lnTo>
                          <a:pt x="4" y="276"/>
                        </a:lnTo>
                        <a:lnTo>
                          <a:pt x="10" y="298"/>
                        </a:lnTo>
                        <a:lnTo>
                          <a:pt x="18" y="319"/>
                        </a:lnTo>
                        <a:lnTo>
                          <a:pt x="27" y="339"/>
                        </a:lnTo>
                        <a:lnTo>
                          <a:pt x="39" y="358"/>
                        </a:lnTo>
                        <a:lnTo>
                          <a:pt x="52" y="375"/>
                        </a:lnTo>
                        <a:lnTo>
                          <a:pt x="67" y="392"/>
                        </a:lnTo>
                        <a:lnTo>
                          <a:pt x="84" y="407"/>
                        </a:lnTo>
                        <a:lnTo>
                          <a:pt x="101" y="420"/>
                        </a:lnTo>
                        <a:lnTo>
                          <a:pt x="120" y="431"/>
                        </a:lnTo>
                        <a:lnTo>
                          <a:pt x="140" y="441"/>
                        </a:lnTo>
                        <a:lnTo>
                          <a:pt x="161" y="449"/>
                        </a:lnTo>
                        <a:lnTo>
                          <a:pt x="183" y="455"/>
                        </a:lnTo>
                        <a:lnTo>
                          <a:pt x="207" y="459"/>
                        </a:lnTo>
                        <a:lnTo>
                          <a:pt x="229" y="459"/>
                        </a:lnTo>
                        <a:lnTo>
                          <a:pt x="229" y="459"/>
                        </a:lnTo>
                        <a:lnTo>
                          <a:pt x="251" y="459"/>
                        </a:lnTo>
                        <a:lnTo>
                          <a:pt x="274" y="455"/>
                        </a:lnTo>
                        <a:lnTo>
                          <a:pt x="295" y="451"/>
                        </a:lnTo>
                        <a:lnTo>
                          <a:pt x="314" y="444"/>
                        </a:lnTo>
                        <a:lnTo>
                          <a:pt x="334" y="435"/>
                        </a:lnTo>
                        <a:lnTo>
                          <a:pt x="352" y="424"/>
                        </a:lnTo>
                        <a:lnTo>
                          <a:pt x="369" y="413"/>
                        </a:lnTo>
                        <a:lnTo>
                          <a:pt x="384" y="399"/>
                        </a:lnTo>
                        <a:lnTo>
                          <a:pt x="399" y="385"/>
                        </a:lnTo>
                        <a:lnTo>
                          <a:pt x="412" y="368"/>
                        </a:lnTo>
                        <a:lnTo>
                          <a:pt x="424" y="351"/>
                        </a:lnTo>
                        <a:lnTo>
                          <a:pt x="434" y="333"/>
                        </a:lnTo>
                        <a:lnTo>
                          <a:pt x="442" y="314"/>
                        </a:lnTo>
                        <a:lnTo>
                          <a:pt x="449" y="294"/>
                        </a:lnTo>
                        <a:lnTo>
                          <a:pt x="455" y="273"/>
                        </a:lnTo>
                        <a:lnTo>
                          <a:pt x="458" y="251"/>
                        </a:lnTo>
                        <a:lnTo>
                          <a:pt x="458" y="251"/>
                        </a:lnTo>
                        <a:lnTo>
                          <a:pt x="448" y="252"/>
                        </a:lnTo>
                        <a:lnTo>
                          <a:pt x="437" y="254"/>
                        </a:lnTo>
                        <a:lnTo>
                          <a:pt x="437" y="254"/>
                        </a:lnTo>
                        <a:lnTo>
                          <a:pt x="422" y="252"/>
                        </a:lnTo>
                        <a:lnTo>
                          <a:pt x="406" y="251"/>
                        </a:lnTo>
                        <a:lnTo>
                          <a:pt x="391" y="247"/>
                        </a:lnTo>
                        <a:lnTo>
                          <a:pt x="376" y="241"/>
                        </a:lnTo>
                        <a:lnTo>
                          <a:pt x="362" y="234"/>
                        </a:lnTo>
                        <a:lnTo>
                          <a:pt x="349" y="227"/>
                        </a:lnTo>
                        <a:lnTo>
                          <a:pt x="336" y="217"/>
                        </a:lnTo>
                        <a:lnTo>
                          <a:pt x="325" y="208"/>
                        </a:lnTo>
                        <a:lnTo>
                          <a:pt x="316" y="196"/>
                        </a:lnTo>
                        <a:lnTo>
                          <a:pt x="307" y="184"/>
                        </a:lnTo>
                        <a:lnTo>
                          <a:pt x="299" y="171"/>
                        </a:lnTo>
                        <a:lnTo>
                          <a:pt x="292" y="157"/>
                        </a:lnTo>
                        <a:lnTo>
                          <a:pt x="286" y="142"/>
                        </a:lnTo>
                        <a:lnTo>
                          <a:pt x="283" y="127"/>
                        </a:lnTo>
                        <a:lnTo>
                          <a:pt x="281" y="111"/>
                        </a:lnTo>
                        <a:lnTo>
                          <a:pt x="279" y="96"/>
                        </a:lnTo>
                        <a:lnTo>
                          <a:pt x="279" y="96"/>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p:cNvGrpSpPr>
                  <a:grpSpLocks noChangeAspect="1"/>
                </p:cNvGrpSpPr>
                <p:nvPr/>
              </p:nvGrpSpPr>
              <p:grpSpPr>
                <a:xfrm>
                  <a:off x="807721" y="1977228"/>
                  <a:ext cx="126000" cy="56643"/>
                  <a:chOff x="8788400" y="2336801"/>
                  <a:chExt cx="1166813" cy="866775"/>
                </a:xfrm>
              </p:grpSpPr>
              <p:sp>
                <p:nvSpPr>
                  <p:cNvPr id="97" name="Freeform 26"/>
                  <p:cNvSpPr>
                    <a:spLocks noEditPoints="1"/>
                  </p:cNvSpPr>
                  <p:nvPr/>
                </p:nvSpPr>
                <p:spPr bwMode="auto">
                  <a:xfrm>
                    <a:off x="8788400" y="2336801"/>
                    <a:ext cx="554038" cy="850900"/>
                  </a:xfrm>
                  <a:custGeom>
                    <a:avLst/>
                    <a:gdLst>
                      <a:gd name="T0" fmla="*/ 572 w 698"/>
                      <a:gd name="T1" fmla="*/ 147 h 1072"/>
                      <a:gd name="T2" fmla="*/ 368 w 698"/>
                      <a:gd name="T3" fmla="*/ 49 h 1072"/>
                      <a:gd name="T4" fmla="*/ 225 w 698"/>
                      <a:gd name="T5" fmla="*/ 3 h 1072"/>
                      <a:gd name="T6" fmla="*/ 177 w 698"/>
                      <a:gd name="T7" fmla="*/ 1 h 1072"/>
                      <a:gd name="T8" fmla="*/ 96 w 698"/>
                      <a:gd name="T9" fmla="*/ 31 h 1072"/>
                      <a:gd name="T10" fmla="*/ 35 w 698"/>
                      <a:gd name="T11" fmla="*/ 87 h 1072"/>
                      <a:gd name="T12" fmla="*/ 3 w 698"/>
                      <a:gd name="T13" fmla="*/ 155 h 1072"/>
                      <a:gd name="T14" fmla="*/ 4 w 698"/>
                      <a:gd name="T15" fmla="*/ 208 h 1072"/>
                      <a:gd name="T16" fmla="*/ 46 w 698"/>
                      <a:gd name="T17" fmla="*/ 286 h 1072"/>
                      <a:gd name="T18" fmla="*/ 149 w 698"/>
                      <a:gd name="T19" fmla="*/ 429 h 1072"/>
                      <a:gd name="T20" fmla="*/ 195 w 698"/>
                      <a:gd name="T21" fmla="*/ 523 h 1072"/>
                      <a:gd name="T22" fmla="*/ 200 w 698"/>
                      <a:gd name="T23" fmla="*/ 568 h 1072"/>
                      <a:gd name="T24" fmla="*/ 197 w 698"/>
                      <a:gd name="T25" fmla="*/ 624 h 1072"/>
                      <a:gd name="T26" fmla="*/ 205 w 698"/>
                      <a:gd name="T27" fmla="*/ 683 h 1072"/>
                      <a:gd name="T28" fmla="*/ 226 w 698"/>
                      <a:gd name="T29" fmla="*/ 726 h 1072"/>
                      <a:gd name="T30" fmla="*/ 264 w 698"/>
                      <a:gd name="T31" fmla="*/ 764 h 1072"/>
                      <a:gd name="T32" fmla="*/ 307 w 698"/>
                      <a:gd name="T33" fmla="*/ 815 h 1072"/>
                      <a:gd name="T34" fmla="*/ 332 w 698"/>
                      <a:gd name="T35" fmla="*/ 899 h 1072"/>
                      <a:gd name="T36" fmla="*/ 329 w 698"/>
                      <a:gd name="T37" fmla="*/ 927 h 1072"/>
                      <a:gd name="T38" fmla="*/ 335 w 698"/>
                      <a:gd name="T39" fmla="*/ 974 h 1072"/>
                      <a:gd name="T40" fmla="*/ 362 w 698"/>
                      <a:gd name="T41" fmla="*/ 1026 h 1072"/>
                      <a:gd name="T42" fmla="*/ 413 w 698"/>
                      <a:gd name="T43" fmla="*/ 1064 h 1072"/>
                      <a:gd name="T44" fmla="*/ 472 w 698"/>
                      <a:gd name="T45" fmla="*/ 1072 h 1072"/>
                      <a:gd name="T46" fmla="*/ 557 w 698"/>
                      <a:gd name="T47" fmla="*/ 1048 h 1072"/>
                      <a:gd name="T48" fmla="*/ 625 w 698"/>
                      <a:gd name="T49" fmla="*/ 997 h 1072"/>
                      <a:gd name="T50" fmla="*/ 670 w 698"/>
                      <a:gd name="T51" fmla="*/ 938 h 1072"/>
                      <a:gd name="T52" fmla="*/ 688 w 698"/>
                      <a:gd name="T53" fmla="*/ 893 h 1072"/>
                      <a:gd name="T54" fmla="*/ 698 w 698"/>
                      <a:gd name="T55" fmla="*/ 214 h 1072"/>
                      <a:gd name="T56" fmla="*/ 477 w 698"/>
                      <a:gd name="T57" fmla="*/ 937 h 1072"/>
                      <a:gd name="T58" fmla="*/ 430 w 698"/>
                      <a:gd name="T59" fmla="*/ 916 h 1072"/>
                      <a:gd name="T60" fmla="*/ 409 w 698"/>
                      <a:gd name="T61" fmla="*/ 871 h 1072"/>
                      <a:gd name="T62" fmla="*/ 419 w 698"/>
                      <a:gd name="T63" fmla="*/ 824 h 1072"/>
                      <a:gd name="T64" fmla="*/ 449 w 698"/>
                      <a:gd name="T65" fmla="*/ 798 h 1072"/>
                      <a:gd name="T66" fmla="*/ 483 w 698"/>
                      <a:gd name="T67" fmla="*/ 791 h 1072"/>
                      <a:gd name="T68" fmla="*/ 509 w 698"/>
                      <a:gd name="T69" fmla="*/ 800 h 1072"/>
                      <a:gd name="T70" fmla="*/ 544 w 698"/>
                      <a:gd name="T71" fmla="*/ 847 h 1072"/>
                      <a:gd name="T72" fmla="*/ 540 w 698"/>
                      <a:gd name="T73" fmla="*/ 905 h 1072"/>
                      <a:gd name="T74" fmla="*/ 522 w 698"/>
                      <a:gd name="T75" fmla="*/ 925 h 1072"/>
                      <a:gd name="T76" fmla="*/ 491 w 698"/>
                      <a:gd name="T77" fmla="*/ 937 h 1072"/>
                      <a:gd name="T78" fmla="*/ 593 w 698"/>
                      <a:gd name="T79" fmla="*/ 778 h 1072"/>
                      <a:gd name="T80" fmla="*/ 567 w 698"/>
                      <a:gd name="T81" fmla="*/ 761 h 1072"/>
                      <a:gd name="T82" fmla="*/ 529 w 698"/>
                      <a:gd name="T83" fmla="*/ 708 h 1072"/>
                      <a:gd name="T84" fmla="*/ 518 w 698"/>
                      <a:gd name="T85" fmla="*/ 685 h 1072"/>
                      <a:gd name="T86" fmla="*/ 447 w 698"/>
                      <a:gd name="T87" fmla="*/ 618 h 1072"/>
                      <a:gd name="T88" fmla="*/ 392 w 698"/>
                      <a:gd name="T89" fmla="*/ 564 h 1072"/>
                      <a:gd name="T90" fmla="*/ 370 w 698"/>
                      <a:gd name="T91" fmla="*/ 498 h 1072"/>
                      <a:gd name="T92" fmla="*/ 370 w 698"/>
                      <a:gd name="T93" fmla="*/ 457 h 1072"/>
                      <a:gd name="T94" fmla="*/ 394 w 698"/>
                      <a:gd name="T95" fmla="*/ 441 h 1072"/>
                      <a:gd name="T96" fmla="*/ 456 w 698"/>
                      <a:gd name="T97" fmla="*/ 450 h 1072"/>
                      <a:gd name="T98" fmla="*/ 502 w 698"/>
                      <a:gd name="T99" fmla="*/ 493 h 1072"/>
                      <a:gd name="T100" fmla="*/ 554 w 698"/>
                      <a:gd name="T101" fmla="*/ 592 h 1072"/>
                      <a:gd name="T102" fmla="*/ 590 w 698"/>
                      <a:gd name="T103" fmla="*/ 695 h 1072"/>
                      <a:gd name="T104" fmla="*/ 601 w 698"/>
                      <a:gd name="T105" fmla="*/ 765 h 1072"/>
                      <a:gd name="T106" fmla="*/ 597 w 698"/>
                      <a:gd name="T107" fmla="*/ 776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 h="1072">
                        <a:moveTo>
                          <a:pt x="698" y="214"/>
                        </a:moveTo>
                        <a:lnTo>
                          <a:pt x="698" y="214"/>
                        </a:lnTo>
                        <a:lnTo>
                          <a:pt x="638" y="180"/>
                        </a:lnTo>
                        <a:lnTo>
                          <a:pt x="572" y="147"/>
                        </a:lnTo>
                        <a:lnTo>
                          <a:pt x="494" y="106"/>
                        </a:lnTo>
                        <a:lnTo>
                          <a:pt x="452" y="87"/>
                        </a:lnTo>
                        <a:lnTo>
                          <a:pt x="410" y="67"/>
                        </a:lnTo>
                        <a:lnTo>
                          <a:pt x="368" y="49"/>
                        </a:lnTo>
                        <a:lnTo>
                          <a:pt x="329" y="34"/>
                        </a:lnTo>
                        <a:lnTo>
                          <a:pt x="290" y="20"/>
                        </a:lnTo>
                        <a:lnTo>
                          <a:pt x="255" y="8"/>
                        </a:lnTo>
                        <a:lnTo>
                          <a:pt x="225" y="3"/>
                        </a:lnTo>
                        <a:lnTo>
                          <a:pt x="212" y="0"/>
                        </a:lnTo>
                        <a:lnTo>
                          <a:pt x="200" y="0"/>
                        </a:lnTo>
                        <a:lnTo>
                          <a:pt x="200" y="0"/>
                        </a:lnTo>
                        <a:lnTo>
                          <a:pt x="177" y="1"/>
                        </a:lnTo>
                        <a:lnTo>
                          <a:pt x="155" y="6"/>
                        </a:lnTo>
                        <a:lnTo>
                          <a:pt x="134" y="11"/>
                        </a:lnTo>
                        <a:lnTo>
                          <a:pt x="115" y="21"/>
                        </a:lnTo>
                        <a:lnTo>
                          <a:pt x="96" y="31"/>
                        </a:lnTo>
                        <a:lnTo>
                          <a:pt x="78" y="43"/>
                        </a:lnTo>
                        <a:lnTo>
                          <a:pt x="62" y="56"/>
                        </a:lnTo>
                        <a:lnTo>
                          <a:pt x="48" y="71"/>
                        </a:lnTo>
                        <a:lnTo>
                          <a:pt x="35" y="87"/>
                        </a:lnTo>
                        <a:lnTo>
                          <a:pt x="24" y="103"/>
                        </a:lnTo>
                        <a:lnTo>
                          <a:pt x="14" y="120"/>
                        </a:lnTo>
                        <a:lnTo>
                          <a:pt x="7" y="138"/>
                        </a:lnTo>
                        <a:lnTo>
                          <a:pt x="3" y="155"/>
                        </a:lnTo>
                        <a:lnTo>
                          <a:pt x="0" y="173"/>
                        </a:lnTo>
                        <a:lnTo>
                          <a:pt x="0" y="190"/>
                        </a:lnTo>
                        <a:lnTo>
                          <a:pt x="4" y="208"/>
                        </a:lnTo>
                        <a:lnTo>
                          <a:pt x="4" y="208"/>
                        </a:lnTo>
                        <a:lnTo>
                          <a:pt x="10" y="225"/>
                        </a:lnTo>
                        <a:lnTo>
                          <a:pt x="20" y="244"/>
                        </a:lnTo>
                        <a:lnTo>
                          <a:pt x="32" y="264"/>
                        </a:lnTo>
                        <a:lnTo>
                          <a:pt x="46" y="286"/>
                        </a:lnTo>
                        <a:lnTo>
                          <a:pt x="80" y="331"/>
                        </a:lnTo>
                        <a:lnTo>
                          <a:pt x="116" y="380"/>
                        </a:lnTo>
                        <a:lnTo>
                          <a:pt x="133" y="403"/>
                        </a:lnTo>
                        <a:lnTo>
                          <a:pt x="149" y="429"/>
                        </a:lnTo>
                        <a:lnTo>
                          <a:pt x="165" y="452"/>
                        </a:lnTo>
                        <a:lnTo>
                          <a:pt x="177" y="477"/>
                        </a:lnTo>
                        <a:lnTo>
                          <a:pt x="189" y="501"/>
                        </a:lnTo>
                        <a:lnTo>
                          <a:pt x="195" y="523"/>
                        </a:lnTo>
                        <a:lnTo>
                          <a:pt x="198" y="535"/>
                        </a:lnTo>
                        <a:lnTo>
                          <a:pt x="200" y="546"/>
                        </a:lnTo>
                        <a:lnTo>
                          <a:pt x="200" y="557"/>
                        </a:lnTo>
                        <a:lnTo>
                          <a:pt x="200" y="568"/>
                        </a:lnTo>
                        <a:lnTo>
                          <a:pt x="200" y="568"/>
                        </a:lnTo>
                        <a:lnTo>
                          <a:pt x="197" y="588"/>
                        </a:lnTo>
                        <a:lnTo>
                          <a:pt x="197" y="607"/>
                        </a:lnTo>
                        <a:lnTo>
                          <a:pt x="197" y="624"/>
                        </a:lnTo>
                        <a:lnTo>
                          <a:pt x="197" y="641"/>
                        </a:lnTo>
                        <a:lnTo>
                          <a:pt x="200" y="656"/>
                        </a:lnTo>
                        <a:lnTo>
                          <a:pt x="202" y="670"/>
                        </a:lnTo>
                        <a:lnTo>
                          <a:pt x="205" y="683"/>
                        </a:lnTo>
                        <a:lnTo>
                          <a:pt x="209" y="695"/>
                        </a:lnTo>
                        <a:lnTo>
                          <a:pt x="215" y="706"/>
                        </a:lnTo>
                        <a:lnTo>
                          <a:pt x="221" y="716"/>
                        </a:lnTo>
                        <a:lnTo>
                          <a:pt x="226" y="726"/>
                        </a:lnTo>
                        <a:lnTo>
                          <a:pt x="233" y="734"/>
                        </a:lnTo>
                        <a:lnTo>
                          <a:pt x="247" y="750"/>
                        </a:lnTo>
                        <a:lnTo>
                          <a:pt x="264" y="764"/>
                        </a:lnTo>
                        <a:lnTo>
                          <a:pt x="264" y="764"/>
                        </a:lnTo>
                        <a:lnTo>
                          <a:pt x="272" y="771"/>
                        </a:lnTo>
                        <a:lnTo>
                          <a:pt x="279" y="778"/>
                        </a:lnTo>
                        <a:lnTo>
                          <a:pt x="295" y="796"/>
                        </a:lnTo>
                        <a:lnTo>
                          <a:pt x="307" y="815"/>
                        </a:lnTo>
                        <a:lnTo>
                          <a:pt x="317" y="836"/>
                        </a:lnTo>
                        <a:lnTo>
                          <a:pt x="325" y="858"/>
                        </a:lnTo>
                        <a:lnTo>
                          <a:pt x="331" y="879"/>
                        </a:lnTo>
                        <a:lnTo>
                          <a:pt x="332" y="899"/>
                        </a:lnTo>
                        <a:lnTo>
                          <a:pt x="332" y="909"/>
                        </a:lnTo>
                        <a:lnTo>
                          <a:pt x="331" y="917"/>
                        </a:lnTo>
                        <a:lnTo>
                          <a:pt x="331" y="917"/>
                        </a:lnTo>
                        <a:lnTo>
                          <a:pt x="329" y="927"/>
                        </a:lnTo>
                        <a:lnTo>
                          <a:pt x="329" y="938"/>
                        </a:lnTo>
                        <a:lnTo>
                          <a:pt x="329" y="949"/>
                        </a:lnTo>
                        <a:lnTo>
                          <a:pt x="332" y="962"/>
                        </a:lnTo>
                        <a:lnTo>
                          <a:pt x="335" y="974"/>
                        </a:lnTo>
                        <a:lnTo>
                          <a:pt x="339" y="987"/>
                        </a:lnTo>
                        <a:lnTo>
                          <a:pt x="345" y="1001"/>
                        </a:lnTo>
                        <a:lnTo>
                          <a:pt x="352" y="1013"/>
                        </a:lnTo>
                        <a:lnTo>
                          <a:pt x="362" y="1026"/>
                        </a:lnTo>
                        <a:lnTo>
                          <a:pt x="371" y="1037"/>
                        </a:lnTo>
                        <a:lnTo>
                          <a:pt x="384" y="1047"/>
                        </a:lnTo>
                        <a:lnTo>
                          <a:pt x="398" y="1055"/>
                        </a:lnTo>
                        <a:lnTo>
                          <a:pt x="413" y="1064"/>
                        </a:lnTo>
                        <a:lnTo>
                          <a:pt x="431" y="1068"/>
                        </a:lnTo>
                        <a:lnTo>
                          <a:pt x="451" y="1072"/>
                        </a:lnTo>
                        <a:lnTo>
                          <a:pt x="472" y="1072"/>
                        </a:lnTo>
                        <a:lnTo>
                          <a:pt x="472" y="1072"/>
                        </a:lnTo>
                        <a:lnTo>
                          <a:pt x="494" y="1069"/>
                        </a:lnTo>
                        <a:lnTo>
                          <a:pt x="516" y="1065"/>
                        </a:lnTo>
                        <a:lnTo>
                          <a:pt x="537" y="1057"/>
                        </a:lnTo>
                        <a:lnTo>
                          <a:pt x="557" y="1048"/>
                        </a:lnTo>
                        <a:lnTo>
                          <a:pt x="575" y="1037"/>
                        </a:lnTo>
                        <a:lnTo>
                          <a:pt x="593" y="1025"/>
                        </a:lnTo>
                        <a:lnTo>
                          <a:pt x="610" y="1011"/>
                        </a:lnTo>
                        <a:lnTo>
                          <a:pt x="625" y="997"/>
                        </a:lnTo>
                        <a:lnTo>
                          <a:pt x="639" y="981"/>
                        </a:lnTo>
                        <a:lnTo>
                          <a:pt x="650" y="967"/>
                        </a:lnTo>
                        <a:lnTo>
                          <a:pt x="661" y="952"/>
                        </a:lnTo>
                        <a:lnTo>
                          <a:pt x="670" y="938"/>
                        </a:lnTo>
                        <a:lnTo>
                          <a:pt x="678" y="925"/>
                        </a:lnTo>
                        <a:lnTo>
                          <a:pt x="682" y="913"/>
                        </a:lnTo>
                        <a:lnTo>
                          <a:pt x="687" y="902"/>
                        </a:lnTo>
                        <a:lnTo>
                          <a:pt x="688" y="893"/>
                        </a:lnTo>
                        <a:lnTo>
                          <a:pt x="688" y="893"/>
                        </a:lnTo>
                        <a:lnTo>
                          <a:pt x="691" y="769"/>
                        </a:lnTo>
                        <a:lnTo>
                          <a:pt x="694" y="537"/>
                        </a:lnTo>
                        <a:lnTo>
                          <a:pt x="698" y="214"/>
                        </a:lnTo>
                        <a:lnTo>
                          <a:pt x="698" y="214"/>
                        </a:lnTo>
                        <a:close/>
                        <a:moveTo>
                          <a:pt x="491" y="937"/>
                        </a:moveTo>
                        <a:lnTo>
                          <a:pt x="491" y="937"/>
                        </a:lnTo>
                        <a:lnTo>
                          <a:pt x="477" y="937"/>
                        </a:lnTo>
                        <a:lnTo>
                          <a:pt x="463" y="935"/>
                        </a:lnTo>
                        <a:lnTo>
                          <a:pt x="451" y="930"/>
                        </a:lnTo>
                        <a:lnTo>
                          <a:pt x="440" y="924"/>
                        </a:lnTo>
                        <a:lnTo>
                          <a:pt x="430" y="916"/>
                        </a:lnTo>
                        <a:lnTo>
                          <a:pt x="423" y="906"/>
                        </a:lnTo>
                        <a:lnTo>
                          <a:pt x="416" y="895"/>
                        </a:lnTo>
                        <a:lnTo>
                          <a:pt x="412" y="884"/>
                        </a:lnTo>
                        <a:lnTo>
                          <a:pt x="409" y="871"/>
                        </a:lnTo>
                        <a:lnTo>
                          <a:pt x="409" y="858"/>
                        </a:lnTo>
                        <a:lnTo>
                          <a:pt x="409" y="846"/>
                        </a:lnTo>
                        <a:lnTo>
                          <a:pt x="413" y="835"/>
                        </a:lnTo>
                        <a:lnTo>
                          <a:pt x="419" y="824"/>
                        </a:lnTo>
                        <a:lnTo>
                          <a:pt x="426" y="814"/>
                        </a:lnTo>
                        <a:lnTo>
                          <a:pt x="437" y="805"/>
                        </a:lnTo>
                        <a:lnTo>
                          <a:pt x="449" y="798"/>
                        </a:lnTo>
                        <a:lnTo>
                          <a:pt x="449" y="798"/>
                        </a:lnTo>
                        <a:lnTo>
                          <a:pt x="458" y="794"/>
                        </a:lnTo>
                        <a:lnTo>
                          <a:pt x="466" y="793"/>
                        </a:lnTo>
                        <a:lnTo>
                          <a:pt x="475" y="791"/>
                        </a:lnTo>
                        <a:lnTo>
                          <a:pt x="483" y="791"/>
                        </a:lnTo>
                        <a:lnTo>
                          <a:pt x="490" y="793"/>
                        </a:lnTo>
                        <a:lnTo>
                          <a:pt x="497" y="794"/>
                        </a:lnTo>
                        <a:lnTo>
                          <a:pt x="504" y="797"/>
                        </a:lnTo>
                        <a:lnTo>
                          <a:pt x="509" y="800"/>
                        </a:lnTo>
                        <a:lnTo>
                          <a:pt x="522" y="810"/>
                        </a:lnTo>
                        <a:lnTo>
                          <a:pt x="530" y="821"/>
                        </a:lnTo>
                        <a:lnTo>
                          <a:pt x="539" y="833"/>
                        </a:lnTo>
                        <a:lnTo>
                          <a:pt x="544" y="847"/>
                        </a:lnTo>
                        <a:lnTo>
                          <a:pt x="547" y="863"/>
                        </a:lnTo>
                        <a:lnTo>
                          <a:pt x="547" y="877"/>
                        </a:lnTo>
                        <a:lnTo>
                          <a:pt x="546" y="891"/>
                        </a:lnTo>
                        <a:lnTo>
                          <a:pt x="540" y="905"/>
                        </a:lnTo>
                        <a:lnTo>
                          <a:pt x="537" y="910"/>
                        </a:lnTo>
                        <a:lnTo>
                          <a:pt x="533" y="916"/>
                        </a:lnTo>
                        <a:lnTo>
                          <a:pt x="528" y="921"/>
                        </a:lnTo>
                        <a:lnTo>
                          <a:pt x="522" y="925"/>
                        </a:lnTo>
                        <a:lnTo>
                          <a:pt x="516" y="930"/>
                        </a:lnTo>
                        <a:lnTo>
                          <a:pt x="508" y="932"/>
                        </a:lnTo>
                        <a:lnTo>
                          <a:pt x="501" y="935"/>
                        </a:lnTo>
                        <a:lnTo>
                          <a:pt x="491" y="937"/>
                        </a:lnTo>
                        <a:lnTo>
                          <a:pt x="491" y="937"/>
                        </a:lnTo>
                        <a:close/>
                        <a:moveTo>
                          <a:pt x="597" y="776"/>
                        </a:moveTo>
                        <a:lnTo>
                          <a:pt x="597" y="776"/>
                        </a:lnTo>
                        <a:lnTo>
                          <a:pt x="593" y="778"/>
                        </a:lnTo>
                        <a:lnTo>
                          <a:pt x="589" y="776"/>
                        </a:lnTo>
                        <a:lnTo>
                          <a:pt x="583" y="773"/>
                        </a:lnTo>
                        <a:lnTo>
                          <a:pt x="578" y="771"/>
                        </a:lnTo>
                        <a:lnTo>
                          <a:pt x="567" y="761"/>
                        </a:lnTo>
                        <a:lnTo>
                          <a:pt x="555" y="750"/>
                        </a:lnTo>
                        <a:lnTo>
                          <a:pt x="546" y="736"/>
                        </a:lnTo>
                        <a:lnTo>
                          <a:pt x="536" y="722"/>
                        </a:lnTo>
                        <a:lnTo>
                          <a:pt x="529" y="708"/>
                        </a:lnTo>
                        <a:lnTo>
                          <a:pt x="523" y="697"/>
                        </a:lnTo>
                        <a:lnTo>
                          <a:pt x="523" y="697"/>
                        </a:lnTo>
                        <a:lnTo>
                          <a:pt x="522" y="691"/>
                        </a:lnTo>
                        <a:lnTo>
                          <a:pt x="518" y="685"/>
                        </a:lnTo>
                        <a:lnTo>
                          <a:pt x="508" y="673"/>
                        </a:lnTo>
                        <a:lnTo>
                          <a:pt x="495" y="659"/>
                        </a:lnTo>
                        <a:lnTo>
                          <a:pt x="480" y="646"/>
                        </a:lnTo>
                        <a:lnTo>
                          <a:pt x="447" y="618"/>
                        </a:lnTo>
                        <a:lnTo>
                          <a:pt x="415" y="592"/>
                        </a:lnTo>
                        <a:lnTo>
                          <a:pt x="415" y="592"/>
                        </a:lnTo>
                        <a:lnTo>
                          <a:pt x="402" y="579"/>
                        </a:lnTo>
                        <a:lnTo>
                          <a:pt x="392" y="564"/>
                        </a:lnTo>
                        <a:lnTo>
                          <a:pt x="384" y="549"/>
                        </a:lnTo>
                        <a:lnTo>
                          <a:pt x="377" y="533"/>
                        </a:lnTo>
                        <a:lnTo>
                          <a:pt x="373" y="515"/>
                        </a:lnTo>
                        <a:lnTo>
                          <a:pt x="370" y="498"/>
                        </a:lnTo>
                        <a:lnTo>
                          <a:pt x="368" y="482"/>
                        </a:lnTo>
                        <a:lnTo>
                          <a:pt x="368" y="463"/>
                        </a:lnTo>
                        <a:lnTo>
                          <a:pt x="368" y="463"/>
                        </a:lnTo>
                        <a:lnTo>
                          <a:pt x="370" y="457"/>
                        </a:lnTo>
                        <a:lnTo>
                          <a:pt x="374" y="451"/>
                        </a:lnTo>
                        <a:lnTo>
                          <a:pt x="378" y="447"/>
                        </a:lnTo>
                        <a:lnTo>
                          <a:pt x="385" y="444"/>
                        </a:lnTo>
                        <a:lnTo>
                          <a:pt x="394" y="441"/>
                        </a:lnTo>
                        <a:lnTo>
                          <a:pt x="402" y="441"/>
                        </a:lnTo>
                        <a:lnTo>
                          <a:pt x="422" y="443"/>
                        </a:lnTo>
                        <a:lnTo>
                          <a:pt x="440" y="445"/>
                        </a:lnTo>
                        <a:lnTo>
                          <a:pt x="456" y="450"/>
                        </a:lnTo>
                        <a:lnTo>
                          <a:pt x="472" y="455"/>
                        </a:lnTo>
                        <a:lnTo>
                          <a:pt x="472" y="455"/>
                        </a:lnTo>
                        <a:lnTo>
                          <a:pt x="487" y="472"/>
                        </a:lnTo>
                        <a:lnTo>
                          <a:pt x="502" y="493"/>
                        </a:lnTo>
                        <a:lnTo>
                          <a:pt x="516" y="515"/>
                        </a:lnTo>
                        <a:lnTo>
                          <a:pt x="530" y="540"/>
                        </a:lnTo>
                        <a:lnTo>
                          <a:pt x="543" y="567"/>
                        </a:lnTo>
                        <a:lnTo>
                          <a:pt x="554" y="592"/>
                        </a:lnTo>
                        <a:lnTo>
                          <a:pt x="565" y="620"/>
                        </a:lnTo>
                        <a:lnTo>
                          <a:pt x="575" y="645"/>
                        </a:lnTo>
                        <a:lnTo>
                          <a:pt x="583" y="671"/>
                        </a:lnTo>
                        <a:lnTo>
                          <a:pt x="590" y="695"/>
                        </a:lnTo>
                        <a:lnTo>
                          <a:pt x="596" y="716"/>
                        </a:lnTo>
                        <a:lnTo>
                          <a:pt x="599" y="736"/>
                        </a:lnTo>
                        <a:lnTo>
                          <a:pt x="601" y="752"/>
                        </a:lnTo>
                        <a:lnTo>
                          <a:pt x="601" y="765"/>
                        </a:lnTo>
                        <a:lnTo>
                          <a:pt x="601" y="773"/>
                        </a:lnTo>
                        <a:lnTo>
                          <a:pt x="600" y="776"/>
                        </a:lnTo>
                        <a:lnTo>
                          <a:pt x="597" y="776"/>
                        </a:lnTo>
                        <a:lnTo>
                          <a:pt x="597" y="776"/>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p:cNvSpPr>
                    <a:spLocks noEditPoints="1"/>
                  </p:cNvSpPr>
                  <p:nvPr/>
                </p:nvSpPr>
                <p:spPr bwMode="auto">
                  <a:xfrm>
                    <a:off x="9380538" y="2363788"/>
                    <a:ext cx="574675" cy="839788"/>
                  </a:xfrm>
                  <a:custGeom>
                    <a:avLst/>
                    <a:gdLst>
                      <a:gd name="T0" fmla="*/ 2 w 722"/>
                      <a:gd name="T1" fmla="*/ 888 h 1058"/>
                      <a:gd name="T2" fmla="*/ 33 w 722"/>
                      <a:gd name="T3" fmla="*/ 944 h 1058"/>
                      <a:gd name="T4" fmla="*/ 87 w 722"/>
                      <a:gd name="T5" fmla="*/ 1004 h 1058"/>
                      <a:gd name="T6" fmla="*/ 161 w 722"/>
                      <a:gd name="T7" fmla="*/ 1048 h 1058"/>
                      <a:gd name="T8" fmla="*/ 227 w 722"/>
                      <a:gd name="T9" fmla="*/ 1058 h 1058"/>
                      <a:gd name="T10" fmla="*/ 295 w 722"/>
                      <a:gd name="T11" fmla="*/ 1037 h 1058"/>
                      <a:gd name="T12" fmla="*/ 336 w 722"/>
                      <a:gd name="T13" fmla="*/ 992 h 1058"/>
                      <a:gd name="T14" fmla="*/ 354 w 722"/>
                      <a:gd name="T15" fmla="*/ 941 h 1058"/>
                      <a:gd name="T16" fmla="*/ 355 w 722"/>
                      <a:gd name="T17" fmla="*/ 910 h 1058"/>
                      <a:gd name="T18" fmla="*/ 364 w 722"/>
                      <a:gd name="T19" fmla="*/ 850 h 1058"/>
                      <a:gd name="T20" fmla="*/ 413 w 722"/>
                      <a:gd name="T21" fmla="*/ 773 h 1058"/>
                      <a:gd name="T22" fmla="*/ 446 w 722"/>
                      <a:gd name="T23" fmla="*/ 747 h 1058"/>
                      <a:gd name="T24" fmla="*/ 481 w 722"/>
                      <a:gd name="T25" fmla="*/ 705 h 1058"/>
                      <a:gd name="T26" fmla="*/ 499 w 722"/>
                      <a:gd name="T27" fmla="*/ 655 h 1058"/>
                      <a:gd name="T28" fmla="*/ 505 w 722"/>
                      <a:gd name="T29" fmla="*/ 588 h 1058"/>
                      <a:gd name="T30" fmla="*/ 505 w 722"/>
                      <a:gd name="T31" fmla="*/ 546 h 1058"/>
                      <a:gd name="T32" fmla="*/ 531 w 722"/>
                      <a:gd name="T33" fmla="*/ 477 h 1058"/>
                      <a:gd name="T34" fmla="*/ 598 w 722"/>
                      <a:gd name="T35" fmla="*/ 382 h 1058"/>
                      <a:gd name="T36" fmla="*/ 700 w 722"/>
                      <a:gd name="T37" fmla="*/ 253 h 1058"/>
                      <a:gd name="T38" fmla="*/ 722 w 722"/>
                      <a:gd name="T39" fmla="*/ 200 h 1058"/>
                      <a:gd name="T40" fmla="*/ 711 w 722"/>
                      <a:gd name="T41" fmla="*/ 130 h 1058"/>
                      <a:gd name="T42" fmla="*/ 668 w 722"/>
                      <a:gd name="T43" fmla="*/ 63 h 1058"/>
                      <a:gd name="T44" fmla="*/ 597 w 722"/>
                      <a:gd name="T45" fmla="*/ 15 h 1058"/>
                      <a:gd name="T46" fmla="*/ 533 w 722"/>
                      <a:gd name="T47" fmla="*/ 0 h 1058"/>
                      <a:gd name="T48" fmla="*/ 440 w 722"/>
                      <a:gd name="T49" fmla="*/ 15 h 1058"/>
                      <a:gd name="T50" fmla="*/ 276 w 722"/>
                      <a:gd name="T51" fmla="*/ 74 h 1058"/>
                      <a:gd name="T52" fmla="*/ 25 w 722"/>
                      <a:gd name="T53" fmla="*/ 188 h 1058"/>
                      <a:gd name="T54" fmla="*/ 0 w 722"/>
                      <a:gd name="T55" fmla="*/ 868 h 1058"/>
                      <a:gd name="T56" fmla="*/ 255 w 722"/>
                      <a:gd name="T57" fmla="*/ 793 h 1058"/>
                      <a:gd name="T58" fmla="*/ 280 w 722"/>
                      <a:gd name="T59" fmla="*/ 835 h 1058"/>
                      <a:gd name="T60" fmla="*/ 270 w 722"/>
                      <a:gd name="T61" fmla="*/ 882 h 1058"/>
                      <a:gd name="T62" fmla="*/ 234 w 722"/>
                      <a:gd name="T63" fmla="*/ 917 h 1058"/>
                      <a:gd name="T64" fmla="*/ 194 w 722"/>
                      <a:gd name="T65" fmla="*/ 921 h 1058"/>
                      <a:gd name="T66" fmla="*/ 163 w 722"/>
                      <a:gd name="T67" fmla="*/ 909 h 1058"/>
                      <a:gd name="T68" fmla="*/ 146 w 722"/>
                      <a:gd name="T69" fmla="*/ 886 h 1058"/>
                      <a:gd name="T70" fmla="*/ 146 w 722"/>
                      <a:gd name="T71" fmla="*/ 829 h 1058"/>
                      <a:gd name="T72" fmla="*/ 182 w 722"/>
                      <a:gd name="T73" fmla="*/ 784 h 1058"/>
                      <a:gd name="T74" fmla="*/ 210 w 722"/>
                      <a:gd name="T75" fmla="*/ 776 h 1058"/>
                      <a:gd name="T76" fmla="*/ 244 w 722"/>
                      <a:gd name="T77" fmla="*/ 784 h 1058"/>
                      <a:gd name="T78" fmla="*/ 253 w 722"/>
                      <a:gd name="T79" fmla="*/ 437 h 1058"/>
                      <a:gd name="T80" fmla="*/ 316 w 722"/>
                      <a:gd name="T81" fmla="*/ 431 h 1058"/>
                      <a:gd name="T82" fmla="*/ 340 w 722"/>
                      <a:gd name="T83" fmla="*/ 448 h 1058"/>
                      <a:gd name="T84" fmla="*/ 337 w 722"/>
                      <a:gd name="T85" fmla="*/ 490 h 1058"/>
                      <a:gd name="T86" fmla="*/ 312 w 722"/>
                      <a:gd name="T87" fmla="*/ 554 h 1058"/>
                      <a:gd name="T88" fmla="*/ 255 w 722"/>
                      <a:gd name="T89" fmla="*/ 606 h 1058"/>
                      <a:gd name="T90" fmla="*/ 180 w 722"/>
                      <a:gd name="T91" fmla="*/ 669 h 1058"/>
                      <a:gd name="T92" fmla="*/ 168 w 722"/>
                      <a:gd name="T93" fmla="*/ 691 h 1058"/>
                      <a:gd name="T94" fmla="*/ 127 w 722"/>
                      <a:gd name="T95" fmla="*/ 743 h 1058"/>
                      <a:gd name="T96" fmla="*/ 100 w 722"/>
                      <a:gd name="T97" fmla="*/ 756 h 1058"/>
                      <a:gd name="T98" fmla="*/ 92 w 722"/>
                      <a:gd name="T99" fmla="*/ 752 h 1058"/>
                      <a:gd name="T100" fmla="*/ 101 w 722"/>
                      <a:gd name="T101" fmla="*/ 696 h 1058"/>
                      <a:gd name="T102" fmla="*/ 136 w 722"/>
                      <a:gd name="T103" fmla="*/ 600 h 1058"/>
                      <a:gd name="T104" fmla="*/ 189 w 722"/>
                      <a:gd name="T105" fmla="*/ 500 h 1058"/>
                      <a:gd name="T106" fmla="*/ 238 w 722"/>
                      <a:gd name="T107" fmla="*/ 441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1058">
                        <a:moveTo>
                          <a:pt x="0" y="868"/>
                        </a:moveTo>
                        <a:lnTo>
                          <a:pt x="0" y="868"/>
                        </a:lnTo>
                        <a:lnTo>
                          <a:pt x="0" y="877"/>
                        </a:lnTo>
                        <a:lnTo>
                          <a:pt x="2" y="888"/>
                        </a:lnTo>
                        <a:lnTo>
                          <a:pt x="8" y="900"/>
                        </a:lnTo>
                        <a:lnTo>
                          <a:pt x="15" y="914"/>
                        </a:lnTo>
                        <a:lnTo>
                          <a:pt x="23" y="928"/>
                        </a:lnTo>
                        <a:lnTo>
                          <a:pt x="33" y="944"/>
                        </a:lnTo>
                        <a:lnTo>
                          <a:pt x="44" y="959"/>
                        </a:lnTo>
                        <a:lnTo>
                          <a:pt x="57" y="974"/>
                        </a:lnTo>
                        <a:lnTo>
                          <a:pt x="71" y="990"/>
                        </a:lnTo>
                        <a:lnTo>
                          <a:pt x="87" y="1004"/>
                        </a:lnTo>
                        <a:lnTo>
                          <a:pt x="104" y="1017"/>
                        </a:lnTo>
                        <a:lnTo>
                          <a:pt x="122" y="1029"/>
                        </a:lnTo>
                        <a:lnTo>
                          <a:pt x="142" y="1040"/>
                        </a:lnTo>
                        <a:lnTo>
                          <a:pt x="161" y="1048"/>
                        </a:lnTo>
                        <a:lnTo>
                          <a:pt x="184" y="1054"/>
                        </a:lnTo>
                        <a:lnTo>
                          <a:pt x="206" y="1057"/>
                        </a:lnTo>
                        <a:lnTo>
                          <a:pt x="206" y="1057"/>
                        </a:lnTo>
                        <a:lnTo>
                          <a:pt x="227" y="1058"/>
                        </a:lnTo>
                        <a:lnTo>
                          <a:pt x="247" y="1055"/>
                        </a:lnTo>
                        <a:lnTo>
                          <a:pt x="265" y="1051"/>
                        </a:lnTo>
                        <a:lnTo>
                          <a:pt x="281" y="1045"/>
                        </a:lnTo>
                        <a:lnTo>
                          <a:pt x="295" y="1037"/>
                        </a:lnTo>
                        <a:lnTo>
                          <a:pt x="308" y="1027"/>
                        </a:lnTo>
                        <a:lnTo>
                          <a:pt x="319" y="1016"/>
                        </a:lnTo>
                        <a:lnTo>
                          <a:pt x="329" y="1005"/>
                        </a:lnTo>
                        <a:lnTo>
                          <a:pt x="336" y="992"/>
                        </a:lnTo>
                        <a:lnTo>
                          <a:pt x="343" y="980"/>
                        </a:lnTo>
                        <a:lnTo>
                          <a:pt x="348" y="966"/>
                        </a:lnTo>
                        <a:lnTo>
                          <a:pt x="351" y="953"/>
                        </a:lnTo>
                        <a:lnTo>
                          <a:pt x="354" y="941"/>
                        </a:lnTo>
                        <a:lnTo>
                          <a:pt x="355" y="930"/>
                        </a:lnTo>
                        <a:lnTo>
                          <a:pt x="355" y="920"/>
                        </a:lnTo>
                        <a:lnTo>
                          <a:pt x="355" y="910"/>
                        </a:lnTo>
                        <a:lnTo>
                          <a:pt x="355" y="910"/>
                        </a:lnTo>
                        <a:lnTo>
                          <a:pt x="354" y="902"/>
                        </a:lnTo>
                        <a:lnTo>
                          <a:pt x="354" y="892"/>
                        </a:lnTo>
                        <a:lnTo>
                          <a:pt x="357" y="872"/>
                        </a:lnTo>
                        <a:lnTo>
                          <a:pt x="364" y="850"/>
                        </a:lnTo>
                        <a:lnTo>
                          <a:pt x="372" y="829"/>
                        </a:lnTo>
                        <a:lnTo>
                          <a:pt x="383" y="810"/>
                        </a:lnTo>
                        <a:lnTo>
                          <a:pt x="397" y="790"/>
                        </a:lnTo>
                        <a:lnTo>
                          <a:pt x="413" y="773"/>
                        </a:lnTo>
                        <a:lnTo>
                          <a:pt x="421" y="766"/>
                        </a:lnTo>
                        <a:lnTo>
                          <a:pt x="429" y="759"/>
                        </a:lnTo>
                        <a:lnTo>
                          <a:pt x="429" y="759"/>
                        </a:lnTo>
                        <a:lnTo>
                          <a:pt x="446" y="747"/>
                        </a:lnTo>
                        <a:lnTo>
                          <a:pt x="461" y="731"/>
                        </a:lnTo>
                        <a:lnTo>
                          <a:pt x="468" y="723"/>
                        </a:lnTo>
                        <a:lnTo>
                          <a:pt x="475" y="715"/>
                        </a:lnTo>
                        <a:lnTo>
                          <a:pt x="481" y="705"/>
                        </a:lnTo>
                        <a:lnTo>
                          <a:pt x="486" y="694"/>
                        </a:lnTo>
                        <a:lnTo>
                          <a:pt x="492" y="681"/>
                        </a:lnTo>
                        <a:lnTo>
                          <a:pt x="496" y="669"/>
                        </a:lnTo>
                        <a:lnTo>
                          <a:pt x="499" y="655"/>
                        </a:lnTo>
                        <a:lnTo>
                          <a:pt x="502" y="639"/>
                        </a:lnTo>
                        <a:lnTo>
                          <a:pt x="505" y="624"/>
                        </a:lnTo>
                        <a:lnTo>
                          <a:pt x="505" y="606"/>
                        </a:lnTo>
                        <a:lnTo>
                          <a:pt x="505" y="588"/>
                        </a:lnTo>
                        <a:lnTo>
                          <a:pt x="505" y="567"/>
                        </a:lnTo>
                        <a:lnTo>
                          <a:pt x="505" y="567"/>
                        </a:lnTo>
                        <a:lnTo>
                          <a:pt x="505" y="557"/>
                        </a:lnTo>
                        <a:lnTo>
                          <a:pt x="505" y="546"/>
                        </a:lnTo>
                        <a:lnTo>
                          <a:pt x="507" y="535"/>
                        </a:lnTo>
                        <a:lnTo>
                          <a:pt x="510" y="523"/>
                        </a:lnTo>
                        <a:lnTo>
                          <a:pt x="519" y="501"/>
                        </a:lnTo>
                        <a:lnTo>
                          <a:pt x="531" y="477"/>
                        </a:lnTo>
                        <a:lnTo>
                          <a:pt x="545" y="454"/>
                        </a:lnTo>
                        <a:lnTo>
                          <a:pt x="562" y="430"/>
                        </a:lnTo>
                        <a:lnTo>
                          <a:pt x="579" y="406"/>
                        </a:lnTo>
                        <a:lnTo>
                          <a:pt x="598" y="382"/>
                        </a:lnTo>
                        <a:lnTo>
                          <a:pt x="636" y="336"/>
                        </a:lnTo>
                        <a:lnTo>
                          <a:pt x="672" y="293"/>
                        </a:lnTo>
                        <a:lnTo>
                          <a:pt x="687" y="272"/>
                        </a:lnTo>
                        <a:lnTo>
                          <a:pt x="700" y="253"/>
                        </a:lnTo>
                        <a:lnTo>
                          <a:pt x="711" y="234"/>
                        </a:lnTo>
                        <a:lnTo>
                          <a:pt x="718" y="218"/>
                        </a:lnTo>
                        <a:lnTo>
                          <a:pt x="718" y="218"/>
                        </a:lnTo>
                        <a:lnTo>
                          <a:pt x="722" y="200"/>
                        </a:lnTo>
                        <a:lnTo>
                          <a:pt x="722" y="183"/>
                        </a:lnTo>
                        <a:lnTo>
                          <a:pt x="721" y="165"/>
                        </a:lnTo>
                        <a:lnTo>
                          <a:pt x="718" y="147"/>
                        </a:lnTo>
                        <a:lnTo>
                          <a:pt x="711" y="130"/>
                        </a:lnTo>
                        <a:lnTo>
                          <a:pt x="704" y="112"/>
                        </a:lnTo>
                        <a:lnTo>
                          <a:pt x="693" y="95"/>
                        </a:lnTo>
                        <a:lnTo>
                          <a:pt x="682" y="78"/>
                        </a:lnTo>
                        <a:lnTo>
                          <a:pt x="668" y="63"/>
                        </a:lnTo>
                        <a:lnTo>
                          <a:pt x="653" y="49"/>
                        </a:lnTo>
                        <a:lnTo>
                          <a:pt x="634" y="36"/>
                        </a:lnTo>
                        <a:lnTo>
                          <a:pt x="616" y="25"/>
                        </a:lnTo>
                        <a:lnTo>
                          <a:pt x="597" y="15"/>
                        </a:lnTo>
                        <a:lnTo>
                          <a:pt x="577" y="8"/>
                        </a:lnTo>
                        <a:lnTo>
                          <a:pt x="555" y="3"/>
                        </a:lnTo>
                        <a:lnTo>
                          <a:pt x="533" y="0"/>
                        </a:lnTo>
                        <a:lnTo>
                          <a:pt x="533" y="0"/>
                        </a:lnTo>
                        <a:lnTo>
                          <a:pt x="520" y="0"/>
                        </a:lnTo>
                        <a:lnTo>
                          <a:pt x="507" y="1"/>
                        </a:lnTo>
                        <a:lnTo>
                          <a:pt x="477" y="6"/>
                        </a:lnTo>
                        <a:lnTo>
                          <a:pt x="440" y="15"/>
                        </a:lnTo>
                        <a:lnTo>
                          <a:pt x="403" y="27"/>
                        </a:lnTo>
                        <a:lnTo>
                          <a:pt x="361" y="40"/>
                        </a:lnTo>
                        <a:lnTo>
                          <a:pt x="319" y="57"/>
                        </a:lnTo>
                        <a:lnTo>
                          <a:pt x="276" y="74"/>
                        </a:lnTo>
                        <a:lnTo>
                          <a:pt x="233" y="92"/>
                        </a:lnTo>
                        <a:lnTo>
                          <a:pt x="153" y="127"/>
                        </a:lnTo>
                        <a:lnTo>
                          <a:pt x="86" y="159"/>
                        </a:lnTo>
                        <a:lnTo>
                          <a:pt x="25" y="188"/>
                        </a:lnTo>
                        <a:lnTo>
                          <a:pt x="25" y="188"/>
                        </a:lnTo>
                        <a:lnTo>
                          <a:pt x="12" y="512"/>
                        </a:lnTo>
                        <a:lnTo>
                          <a:pt x="2" y="744"/>
                        </a:lnTo>
                        <a:lnTo>
                          <a:pt x="0" y="868"/>
                        </a:lnTo>
                        <a:lnTo>
                          <a:pt x="0" y="868"/>
                        </a:lnTo>
                        <a:close/>
                        <a:moveTo>
                          <a:pt x="244" y="784"/>
                        </a:moveTo>
                        <a:lnTo>
                          <a:pt x="244" y="784"/>
                        </a:lnTo>
                        <a:lnTo>
                          <a:pt x="255" y="793"/>
                        </a:lnTo>
                        <a:lnTo>
                          <a:pt x="265" y="801"/>
                        </a:lnTo>
                        <a:lnTo>
                          <a:pt x="272" y="812"/>
                        </a:lnTo>
                        <a:lnTo>
                          <a:pt x="277" y="823"/>
                        </a:lnTo>
                        <a:lnTo>
                          <a:pt x="280" y="835"/>
                        </a:lnTo>
                        <a:lnTo>
                          <a:pt x="280" y="847"/>
                        </a:lnTo>
                        <a:lnTo>
                          <a:pt x="279" y="860"/>
                        </a:lnTo>
                        <a:lnTo>
                          <a:pt x="276" y="871"/>
                        </a:lnTo>
                        <a:lnTo>
                          <a:pt x="270" y="882"/>
                        </a:lnTo>
                        <a:lnTo>
                          <a:pt x="263" y="893"/>
                        </a:lnTo>
                        <a:lnTo>
                          <a:pt x="255" y="903"/>
                        </a:lnTo>
                        <a:lnTo>
                          <a:pt x="245" y="910"/>
                        </a:lnTo>
                        <a:lnTo>
                          <a:pt x="234" y="917"/>
                        </a:lnTo>
                        <a:lnTo>
                          <a:pt x="221" y="920"/>
                        </a:lnTo>
                        <a:lnTo>
                          <a:pt x="207" y="923"/>
                        </a:lnTo>
                        <a:lnTo>
                          <a:pt x="194" y="921"/>
                        </a:lnTo>
                        <a:lnTo>
                          <a:pt x="194" y="921"/>
                        </a:lnTo>
                        <a:lnTo>
                          <a:pt x="184" y="918"/>
                        </a:lnTo>
                        <a:lnTo>
                          <a:pt x="177" y="916"/>
                        </a:lnTo>
                        <a:lnTo>
                          <a:pt x="170" y="913"/>
                        </a:lnTo>
                        <a:lnTo>
                          <a:pt x="163" y="909"/>
                        </a:lnTo>
                        <a:lnTo>
                          <a:pt x="157" y="904"/>
                        </a:lnTo>
                        <a:lnTo>
                          <a:pt x="153" y="899"/>
                        </a:lnTo>
                        <a:lnTo>
                          <a:pt x="149" y="892"/>
                        </a:lnTo>
                        <a:lnTo>
                          <a:pt x="146" y="886"/>
                        </a:lnTo>
                        <a:lnTo>
                          <a:pt x="142" y="872"/>
                        </a:lnTo>
                        <a:lnTo>
                          <a:pt x="140" y="858"/>
                        </a:lnTo>
                        <a:lnTo>
                          <a:pt x="142" y="844"/>
                        </a:lnTo>
                        <a:lnTo>
                          <a:pt x="146" y="829"/>
                        </a:lnTo>
                        <a:lnTo>
                          <a:pt x="152" y="815"/>
                        </a:lnTo>
                        <a:lnTo>
                          <a:pt x="160" y="803"/>
                        </a:lnTo>
                        <a:lnTo>
                          <a:pt x="170" y="793"/>
                        </a:lnTo>
                        <a:lnTo>
                          <a:pt x="182" y="784"/>
                        </a:lnTo>
                        <a:lnTo>
                          <a:pt x="188" y="780"/>
                        </a:lnTo>
                        <a:lnTo>
                          <a:pt x="195" y="779"/>
                        </a:lnTo>
                        <a:lnTo>
                          <a:pt x="202" y="777"/>
                        </a:lnTo>
                        <a:lnTo>
                          <a:pt x="210" y="776"/>
                        </a:lnTo>
                        <a:lnTo>
                          <a:pt x="217" y="777"/>
                        </a:lnTo>
                        <a:lnTo>
                          <a:pt x="226" y="779"/>
                        </a:lnTo>
                        <a:lnTo>
                          <a:pt x="234" y="780"/>
                        </a:lnTo>
                        <a:lnTo>
                          <a:pt x="244" y="784"/>
                        </a:lnTo>
                        <a:lnTo>
                          <a:pt x="244" y="784"/>
                        </a:lnTo>
                        <a:close/>
                        <a:moveTo>
                          <a:pt x="238" y="441"/>
                        </a:moveTo>
                        <a:lnTo>
                          <a:pt x="238" y="441"/>
                        </a:lnTo>
                        <a:lnTo>
                          <a:pt x="253" y="437"/>
                        </a:lnTo>
                        <a:lnTo>
                          <a:pt x="270" y="434"/>
                        </a:lnTo>
                        <a:lnTo>
                          <a:pt x="288" y="431"/>
                        </a:lnTo>
                        <a:lnTo>
                          <a:pt x="308" y="431"/>
                        </a:lnTo>
                        <a:lnTo>
                          <a:pt x="316" y="431"/>
                        </a:lnTo>
                        <a:lnTo>
                          <a:pt x="325" y="434"/>
                        </a:lnTo>
                        <a:lnTo>
                          <a:pt x="332" y="437"/>
                        </a:lnTo>
                        <a:lnTo>
                          <a:pt x="336" y="441"/>
                        </a:lnTo>
                        <a:lnTo>
                          <a:pt x="340" y="448"/>
                        </a:lnTo>
                        <a:lnTo>
                          <a:pt x="340" y="455"/>
                        </a:lnTo>
                        <a:lnTo>
                          <a:pt x="340" y="455"/>
                        </a:lnTo>
                        <a:lnTo>
                          <a:pt x="340" y="472"/>
                        </a:lnTo>
                        <a:lnTo>
                          <a:pt x="337" y="490"/>
                        </a:lnTo>
                        <a:lnTo>
                          <a:pt x="334" y="507"/>
                        </a:lnTo>
                        <a:lnTo>
                          <a:pt x="329" y="523"/>
                        </a:lnTo>
                        <a:lnTo>
                          <a:pt x="322" y="539"/>
                        </a:lnTo>
                        <a:lnTo>
                          <a:pt x="312" y="554"/>
                        </a:lnTo>
                        <a:lnTo>
                          <a:pt x="301" y="568"/>
                        </a:lnTo>
                        <a:lnTo>
                          <a:pt x="287" y="581"/>
                        </a:lnTo>
                        <a:lnTo>
                          <a:pt x="287" y="581"/>
                        </a:lnTo>
                        <a:lnTo>
                          <a:pt x="255" y="606"/>
                        </a:lnTo>
                        <a:lnTo>
                          <a:pt x="220" y="631"/>
                        </a:lnTo>
                        <a:lnTo>
                          <a:pt x="203" y="643"/>
                        </a:lnTo>
                        <a:lnTo>
                          <a:pt x="191" y="656"/>
                        </a:lnTo>
                        <a:lnTo>
                          <a:pt x="180" y="669"/>
                        </a:lnTo>
                        <a:lnTo>
                          <a:pt x="177" y="674"/>
                        </a:lnTo>
                        <a:lnTo>
                          <a:pt x="174" y="678"/>
                        </a:lnTo>
                        <a:lnTo>
                          <a:pt x="174" y="678"/>
                        </a:lnTo>
                        <a:lnTo>
                          <a:pt x="168" y="691"/>
                        </a:lnTo>
                        <a:lnTo>
                          <a:pt x="160" y="703"/>
                        </a:lnTo>
                        <a:lnTo>
                          <a:pt x="150" y="717"/>
                        </a:lnTo>
                        <a:lnTo>
                          <a:pt x="138" y="730"/>
                        </a:lnTo>
                        <a:lnTo>
                          <a:pt x="127" y="743"/>
                        </a:lnTo>
                        <a:lnTo>
                          <a:pt x="115" y="751"/>
                        </a:lnTo>
                        <a:lnTo>
                          <a:pt x="110" y="754"/>
                        </a:lnTo>
                        <a:lnTo>
                          <a:pt x="104" y="756"/>
                        </a:lnTo>
                        <a:lnTo>
                          <a:pt x="100" y="756"/>
                        </a:lnTo>
                        <a:lnTo>
                          <a:pt x="96" y="756"/>
                        </a:lnTo>
                        <a:lnTo>
                          <a:pt x="96" y="756"/>
                        </a:lnTo>
                        <a:lnTo>
                          <a:pt x="93" y="755"/>
                        </a:lnTo>
                        <a:lnTo>
                          <a:pt x="92" y="752"/>
                        </a:lnTo>
                        <a:lnTo>
                          <a:pt x="92" y="744"/>
                        </a:lnTo>
                        <a:lnTo>
                          <a:pt x="93" y="731"/>
                        </a:lnTo>
                        <a:lnTo>
                          <a:pt x="96" y="715"/>
                        </a:lnTo>
                        <a:lnTo>
                          <a:pt x="101" y="696"/>
                        </a:lnTo>
                        <a:lnTo>
                          <a:pt x="107" y="674"/>
                        </a:lnTo>
                        <a:lnTo>
                          <a:pt x="115" y="650"/>
                        </a:lnTo>
                        <a:lnTo>
                          <a:pt x="125" y="627"/>
                        </a:lnTo>
                        <a:lnTo>
                          <a:pt x="136" y="600"/>
                        </a:lnTo>
                        <a:lnTo>
                          <a:pt x="147" y="574"/>
                        </a:lnTo>
                        <a:lnTo>
                          <a:pt x="161" y="549"/>
                        </a:lnTo>
                        <a:lnTo>
                          <a:pt x="175" y="523"/>
                        </a:lnTo>
                        <a:lnTo>
                          <a:pt x="189" y="500"/>
                        </a:lnTo>
                        <a:lnTo>
                          <a:pt x="205" y="477"/>
                        </a:lnTo>
                        <a:lnTo>
                          <a:pt x="221" y="458"/>
                        </a:lnTo>
                        <a:lnTo>
                          <a:pt x="238" y="441"/>
                        </a:lnTo>
                        <a:lnTo>
                          <a:pt x="238" y="441"/>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p:cNvGrpSpPr>
                  <a:grpSpLocks noChangeAspect="1"/>
                </p:cNvGrpSpPr>
                <p:nvPr/>
              </p:nvGrpSpPr>
              <p:grpSpPr>
                <a:xfrm>
                  <a:off x="887147" y="1850695"/>
                  <a:ext cx="72000" cy="43771"/>
                  <a:chOff x="1233488" y="2466976"/>
                  <a:chExt cx="1625600" cy="715963"/>
                </a:xfrm>
              </p:grpSpPr>
              <p:sp>
                <p:nvSpPr>
                  <p:cNvPr id="95" name="Freeform 28"/>
                  <p:cNvSpPr>
                    <a:spLocks/>
                  </p:cNvSpPr>
                  <p:nvPr/>
                </p:nvSpPr>
                <p:spPr bwMode="auto">
                  <a:xfrm>
                    <a:off x="1233488" y="2466976"/>
                    <a:ext cx="1625600" cy="715963"/>
                  </a:xfrm>
                  <a:custGeom>
                    <a:avLst/>
                    <a:gdLst>
                      <a:gd name="T0" fmla="*/ 1487 w 2046"/>
                      <a:gd name="T1" fmla="*/ 32 h 903"/>
                      <a:gd name="T2" fmla="*/ 1527 w 2046"/>
                      <a:gd name="T3" fmla="*/ 132 h 903"/>
                      <a:gd name="T4" fmla="*/ 1548 w 2046"/>
                      <a:gd name="T5" fmla="*/ 240 h 903"/>
                      <a:gd name="T6" fmla="*/ 1548 w 2046"/>
                      <a:gd name="T7" fmla="*/ 306 h 903"/>
                      <a:gd name="T8" fmla="*/ 1538 w 2046"/>
                      <a:gd name="T9" fmla="*/ 386 h 903"/>
                      <a:gd name="T10" fmla="*/ 1517 w 2046"/>
                      <a:gd name="T11" fmla="*/ 461 h 903"/>
                      <a:gd name="T12" fmla="*/ 1485 w 2046"/>
                      <a:gd name="T13" fmla="*/ 531 h 903"/>
                      <a:gd name="T14" fmla="*/ 1445 w 2046"/>
                      <a:gd name="T15" fmla="*/ 595 h 903"/>
                      <a:gd name="T16" fmla="*/ 1395 w 2046"/>
                      <a:gd name="T17" fmla="*/ 652 h 903"/>
                      <a:gd name="T18" fmla="*/ 1337 w 2046"/>
                      <a:gd name="T19" fmla="*/ 701 h 903"/>
                      <a:gd name="T20" fmla="*/ 1273 w 2046"/>
                      <a:gd name="T21" fmla="*/ 743 h 903"/>
                      <a:gd name="T22" fmla="*/ 1204 w 2046"/>
                      <a:gd name="T23" fmla="*/ 775 h 903"/>
                      <a:gd name="T24" fmla="*/ 1128 w 2046"/>
                      <a:gd name="T25" fmla="*/ 796 h 903"/>
                      <a:gd name="T26" fmla="*/ 1049 w 2046"/>
                      <a:gd name="T27" fmla="*/ 806 h 903"/>
                      <a:gd name="T28" fmla="*/ 994 w 2046"/>
                      <a:gd name="T29" fmla="*/ 806 h 903"/>
                      <a:gd name="T30" fmla="*/ 915 w 2046"/>
                      <a:gd name="T31" fmla="*/ 796 h 903"/>
                      <a:gd name="T32" fmla="*/ 841 w 2046"/>
                      <a:gd name="T33" fmla="*/ 775 h 903"/>
                      <a:gd name="T34" fmla="*/ 770 w 2046"/>
                      <a:gd name="T35" fmla="*/ 743 h 903"/>
                      <a:gd name="T36" fmla="*/ 705 w 2046"/>
                      <a:gd name="T37" fmla="*/ 701 h 903"/>
                      <a:gd name="T38" fmla="*/ 648 w 2046"/>
                      <a:gd name="T39" fmla="*/ 652 h 903"/>
                      <a:gd name="T40" fmla="*/ 599 w 2046"/>
                      <a:gd name="T41" fmla="*/ 595 h 903"/>
                      <a:gd name="T42" fmla="*/ 558 w 2046"/>
                      <a:gd name="T43" fmla="*/ 531 h 903"/>
                      <a:gd name="T44" fmla="*/ 525 w 2046"/>
                      <a:gd name="T45" fmla="*/ 461 h 903"/>
                      <a:gd name="T46" fmla="*/ 505 w 2046"/>
                      <a:gd name="T47" fmla="*/ 386 h 903"/>
                      <a:gd name="T48" fmla="*/ 495 w 2046"/>
                      <a:gd name="T49" fmla="*/ 306 h 903"/>
                      <a:gd name="T50" fmla="*/ 495 w 2046"/>
                      <a:gd name="T51" fmla="*/ 240 h 903"/>
                      <a:gd name="T52" fmla="*/ 516 w 2046"/>
                      <a:gd name="T53" fmla="*/ 133 h 903"/>
                      <a:gd name="T54" fmla="*/ 556 w 2046"/>
                      <a:gd name="T55" fmla="*/ 32 h 903"/>
                      <a:gd name="T56" fmla="*/ 532 w 2046"/>
                      <a:gd name="T57" fmla="*/ 19 h 903"/>
                      <a:gd name="T58" fmla="*/ 410 w 2046"/>
                      <a:gd name="T59" fmla="*/ 76 h 903"/>
                      <a:gd name="T60" fmla="*/ 294 w 2046"/>
                      <a:gd name="T61" fmla="*/ 144 h 903"/>
                      <a:gd name="T62" fmla="*/ 186 w 2046"/>
                      <a:gd name="T63" fmla="*/ 224 h 903"/>
                      <a:gd name="T64" fmla="*/ 87 w 2046"/>
                      <a:gd name="T65" fmla="*/ 314 h 903"/>
                      <a:gd name="T66" fmla="*/ 0 w 2046"/>
                      <a:gd name="T67" fmla="*/ 414 h 903"/>
                      <a:gd name="T68" fmla="*/ 46 w 2046"/>
                      <a:gd name="T69" fmla="*/ 468 h 903"/>
                      <a:gd name="T70" fmla="*/ 121 w 2046"/>
                      <a:gd name="T71" fmla="*/ 545 h 903"/>
                      <a:gd name="T72" fmla="*/ 202 w 2046"/>
                      <a:gd name="T73" fmla="*/ 616 h 903"/>
                      <a:gd name="T74" fmla="*/ 290 w 2046"/>
                      <a:gd name="T75" fmla="*/ 680 h 903"/>
                      <a:gd name="T76" fmla="*/ 382 w 2046"/>
                      <a:gd name="T77" fmla="*/ 737 h 903"/>
                      <a:gd name="T78" fmla="*/ 479 w 2046"/>
                      <a:gd name="T79" fmla="*/ 786 h 903"/>
                      <a:gd name="T80" fmla="*/ 580 w 2046"/>
                      <a:gd name="T81" fmla="*/ 827 h 903"/>
                      <a:gd name="T82" fmla="*/ 686 w 2046"/>
                      <a:gd name="T83" fmla="*/ 860 h 903"/>
                      <a:gd name="T84" fmla="*/ 795 w 2046"/>
                      <a:gd name="T85" fmla="*/ 884 h 903"/>
                      <a:gd name="T86" fmla="*/ 908 w 2046"/>
                      <a:gd name="T87" fmla="*/ 898 h 903"/>
                      <a:gd name="T88" fmla="*/ 1022 w 2046"/>
                      <a:gd name="T89" fmla="*/ 903 h 903"/>
                      <a:gd name="T90" fmla="*/ 1100 w 2046"/>
                      <a:gd name="T91" fmla="*/ 901 h 903"/>
                      <a:gd name="T92" fmla="*/ 1213 w 2046"/>
                      <a:gd name="T93" fmla="*/ 889 h 903"/>
                      <a:gd name="T94" fmla="*/ 1323 w 2046"/>
                      <a:gd name="T95" fmla="*/ 869 h 903"/>
                      <a:gd name="T96" fmla="*/ 1430 w 2046"/>
                      <a:gd name="T97" fmla="*/ 839 h 903"/>
                      <a:gd name="T98" fmla="*/ 1533 w 2046"/>
                      <a:gd name="T99" fmla="*/ 800 h 903"/>
                      <a:gd name="T100" fmla="*/ 1632 w 2046"/>
                      <a:gd name="T101" fmla="*/ 754 h 903"/>
                      <a:gd name="T102" fmla="*/ 1725 w 2046"/>
                      <a:gd name="T103" fmla="*/ 700 h 903"/>
                      <a:gd name="T104" fmla="*/ 1815 w 2046"/>
                      <a:gd name="T105" fmla="*/ 638 h 903"/>
                      <a:gd name="T106" fmla="*/ 1898 w 2046"/>
                      <a:gd name="T107" fmla="*/ 570 h 903"/>
                      <a:gd name="T108" fmla="*/ 1975 w 2046"/>
                      <a:gd name="T109" fmla="*/ 494 h 903"/>
                      <a:gd name="T110" fmla="*/ 2046 w 2046"/>
                      <a:gd name="T111" fmla="*/ 414 h 903"/>
                      <a:gd name="T112" fmla="*/ 1988 w 2046"/>
                      <a:gd name="T113" fmla="*/ 345 h 903"/>
                      <a:gd name="T114" fmla="*/ 1891 w 2046"/>
                      <a:gd name="T115" fmla="*/ 252 h 903"/>
                      <a:gd name="T116" fmla="*/ 1787 w 2046"/>
                      <a:gd name="T117" fmla="*/ 168 h 903"/>
                      <a:gd name="T118" fmla="*/ 1674 w 2046"/>
                      <a:gd name="T119" fmla="*/ 95 h 903"/>
                      <a:gd name="T120" fmla="*/ 1552 w 2046"/>
                      <a:gd name="T121" fmla="*/ 35 h 903"/>
                      <a:gd name="T122" fmla="*/ 1469 w 2046"/>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6" h="903">
                        <a:moveTo>
                          <a:pt x="1469" y="0"/>
                        </a:moveTo>
                        <a:lnTo>
                          <a:pt x="1469" y="0"/>
                        </a:lnTo>
                        <a:lnTo>
                          <a:pt x="1487" y="32"/>
                        </a:lnTo>
                        <a:lnTo>
                          <a:pt x="1502" y="65"/>
                        </a:lnTo>
                        <a:lnTo>
                          <a:pt x="1516" y="98"/>
                        </a:lnTo>
                        <a:lnTo>
                          <a:pt x="1527" y="132"/>
                        </a:lnTo>
                        <a:lnTo>
                          <a:pt x="1537" y="168"/>
                        </a:lnTo>
                        <a:lnTo>
                          <a:pt x="1544" y="204"/>
                        </a:lnTo>
                        <a:lnTo>
                          <a:pt x="1548" y="240"/>
                        </a:lnTo>
                        <a:lnTo>
                          <a:pt x="1550" y="280"/>
                        </a:lnTo>
                        <a:lnTo>
                          <a:pt x="1550" y="280"/>
                        </a:lnTo>
                        <a:lnTo>
                          <a:pt x="1548" y="306"/>
                        </a:lnTo>
                        <a:lnTo>
                          <a:pt x="1547" y="333"/>
                        </a:lnTo>
                        <a:lnTo>
                          <a:pt x="1543" y="359"/>
                        </a:lnTo>
                        <a:lnTo>
                          <a:pt x="1538" y="386"/>
                        </a:lnTo>
                        <a:lnTo>
                          <a:pt x="1533" y="411"/>
                        </a:lnTo>
                        <a:lnTo>
                          <a:pt x="1526" y="436"/>
                        </a:lnTo>
                        <a:lnTo>
                          <a:pt x="1517" y="461"/>
                        </a:lnTo>
                        <a:lnTo>
                          <a:pt x="1508" y="485"/>
                        </a:lnTo>
                        <a:lnTo>
                          <a:pt x="1498" y="507"/>
                        </a:lnTo>
                        <a:lnTo>
                          <a:pt x="1485" y="531"/>
                        </a:lnTo>
                        <a:lnTo>
                          <a:pt x="1473" y="553"/>
                        </a:lnTo>
                        <a:lnTo>
                          <a:pt x="1459" y="574"/>
                        </a:lnTo>
                        <a:lnTo>
                          <a:pt x="1445" y="595"/>
                        </a:lnTo>
                        <a:lnTo>
                          <a:pt x="1428" y="615"/>
                        </a:lnTo>
                        <a:lnTo>
                          <a:pt x="1413" y="634"/>
                        </a:lnTo>
                        <a:lnTo>
                          <a:pt x="1395" y="652"/>
                        </a:lnTo>
                        <a:lnTo>
                          <a:pt x="1377" y="669"/>
                        </a:lnTo>
                        <a:lnTo>
                          <a:pt x="1357" y="686"/>
                        </a:lnTo>
                        <a:lnTo>
                          <a:pt x="1337" y="701"/>
                        </a:lnTo>
                        <a:lnTo>
                          <a:pt x="1317" y="716"/>
                        </a:lnTo>
                        <a:lnTo>
                          <a:pt x="1296" y="730"/>
                        </a:lnTo>
                        <a:lnTo>
                          <a:pt x="1273" y="743"/>
                        </a:lnTo>
                        <a:lnTo>
                          <a:pt x="1251" y="754"/>
                        </a:lnTo>
                        <a:lnTo>
                          <a:pt x="1227" y="765"/>
                        </a:lnTo>
                        <a:lnTo>
                          <a:pt x="1204" y="775"/>
                        </a:lnTo>
                        <a:lnTo>
                          <a:pt x="1178" y="783"/>
                        </a:lnTo>
                        <a:lnTo>
                          <a:pt x="1153" y="790"/>
                        </a:lnTo>
                        <a:lnTo>
                          <a:pt x="1128" y="796"/>
                        </a:lnTo>
                        <a:lnTo>
                          <a:pt x="1102" y="800"/>
                        </a:lnTo>
                        <a:lnTo>
                          <a:pt x="1075" y="804"/>
                        </a:lnTo>
                        <a:lnTo>
                          <a:pt x="1049" y="806"/>
                        </a:lnTo>
                        <a:lnTo>
                          <a:pt x="1022" y="807"/>
                        </a:lnTo>
                        <a:lnTo>
                          <a:pt x="1022" y="807"/>
                        </a:lnTo>
                        <a:lnTo>
                          <a:pt x="994" y="806"/>
                        </a:lnTo>
                        <a:lnTo>
                          <a:pt x="968" y="804"/>
                        </a:lnTo>
                        <a:lnTo>
                          <a:pt x="941" y="800"/>
                        </a:lnTo>
                        <a:lnTo>
                          <a:pt x="915" y="796"/>
                        </a:lnTo>
                        <a:lnTo>
                          <a:pt x="890" y="790"/>
                        </a:lnTo>
                        <a:lnTo>
                          <a:pt x="864" y="783"/>
                        </a:lnTo>
                        <a:lnTo>
                          <a:pt x="841" y="775"/>
                        </a:lnTo>
                        <a:lnTo>
                          <a:pt x="816" y="765"/>
                        </a:lnTo>
                        <a:lnTo>
                          <a:pt x="793" y="754"/>
                        </a:lnTo>
                        <a:lnTo>
                          <a:pt x="770" y="743"/>
                        </a:lnTo>
                        <a:lnTo>
                          <a:pt x="747" y="730"/>
                        </a:lnTo>
                        <a:lnTo>
                          <a:pt x="726" y="716"/>
                        </a:lnTo>
                        <a:lnTo>
                          <a:pt x="705" y="701"/>
                        </a:lnTo>
                        <a:lnTo>
                          <a:pt x="686" y="686"/>
                        </a:lnTo>
                        <a:lnTo>
                          <a:pt x="666" y="669"/>
                        </a:lnTo>
                        <a:lnTo>
                          <a:pt x="648" y="652"/>
                        </a:lnTo>
                        <a:lnTo>
                          <a:pt x="632" y="634"/>
                        </a:lnTo>
                        <a:lnTo>
                          <a:pt x="615" y="615"/>
                        </a:lnTo>
                        <a:lnTo>
                          <a:pt x="599" y="595"/>
                        </a:lnTo>
                        <a:lnTo>
                          <a:pt x="584" y="574"/>
                        </a:lnTo>
                        <a:lnTo>
                          <a:pt x="570" y="553"/>
                        </a:lnTo>
                        <a:lnTo>
                          <a:pt x="558" y="531"/>
                        </a:lnTo>
                        <a:lnTo>
                          <a:pt x="546" y="507"/>
                        </a:lnTo>
                        <a:lnTo>
                          <a:pt x="535" y="485"/>
                        </a:lnTo>
                        <a:lnTo>
                          <a:pt x="525" y="461"/>
                        </a:lnTo>
                        <a:lnTo>
                          <a:pt x="517" y="436"/>
                        </a:lnTo>
                        <a:lnTo>
                          <a:pt x="510" y="411"/>
                        </a:lnTo>
                        <a:lnTo>
                          <a:pt x="505" y="386"/>
                        </a:lnTo>
                        <a:lnTo>
                          <a:pt x="500" y="359"/>
                        </a:lnTo>
                        <a:lnTo>
                          <a:pt x="496" y="333"/>
                        </a:lnTo>
                        <a:lnTo>
                          <a:pt x="495" y="306"/>
                        </a:lnTo>
                        <a:lnTo>
                          <a:pt x="493" y="280"/>
                        </a:lnTo>
                        <a:lnTo>
                          <a:pt x="493" y="280"/>
                        </a:lnTo>
                        <a:lnTo>
                          <a:pt x="495" y="240"/>
                        </a:lnTo>
                        <a:lnTo>
                          <a:pt x="499" y="204"/>
                        </a:lnTo>
                        <a:lnTo>
                          <a:pt x="506" y="168"/>
                        </a:lnTo>
                        <a:lnTo>
                          <a:pt x="516" y="133"/>
                        </a:lnTo>
                        <a:lnTo>
                          <a:pt x="527" y="98"/>
                        </a:lnTo>
                        <a:lnTo>
                          <a:pt x="541" y="65"/>
                        </a:lnTo>
                        <a:lnTo>
                          <a:pt x="556" y="32"/>
                        </a:lnTo>
                        <a:lnTo>
                          <a:pt x="574" y="2"/>
                        </a:lnTo>
                        <a:lnTo>
                          <a:pt x="574" y="2"/>
                        </a:lnTo>
                        <a:lnTo>
                          <a:pt x="532" y="19"/>
                        </a:lnTo>
                        <a:lnTo>
                          <a:pt x="491" y="35"/>
                        </a:lnTo>
                        <a:lnTo>
                          <a:pt x="449" y="55"/>
                        </a:lnTo>
                        <a:lnTo>
                          <a:pt x="410" y="76"/>
                        </a:lnTo>
                        <a:lnTo>
                          <a:pt x="371" y="97"/>
                        </a:lnTo>
                        <a:lnTo>
                          <a:pt x="332" y="120"/>
                        </a:lnTo>
                        <a:lnTo>
                          <a:pt x="294" y="144"/>
                        </a:lnTo>
                        <a:lnTo>
                          <a:pt x="258" y="169"/>
                        </a:lnTo>
                        <a:lnTo>
                          <a:pt x="221" y="196"/>
                        </a:lnTo>
                        <a:lnTo>
                          <a:pt x="186" y="224"/>
                        </a:lnTo>
                        <a:lnTo>
                          <a:pt x="153" y="253"/>
                        </a:lnTo>
                        <a:lnTo>
                          <a:pt x="119" y="282"/>
                        </a:lnTo>
                        <a:lnTo>
                          <a:pt x="87" y="314"/>
                        </a:lnTo>
                        <a:lnTo>
                          <a:pt x="57" y="347"/>
                        </a:lnTo>
                        <a:lnTo>
                          <a:pt x="27" y="379"/>
                        </a:lnTo>
                        <a:lnTo>
                          <a:pt x="0" y="414"/>
                        </a:lnTo>
                        <a:lnTo>
                          <a:pt x="0" y="414"/>
                        </a:lnTo>
                        <a:lnTo>
                          <a:pt x="22" y="441"/>
                        </a:lnTo>
                        <a:lnTo>
                          <a:pt x="46" y="468"/>
                        </a:lnTo>
                        <a:lnTo>
                          <a:pt x="71" y="494"/>
                        </a:lnTo>
                        <a:lnTo>
                          <a:pt x="96" y="520"/>
                        </a:lnTo>
                        <a:lnTo>
                          <a:pt x="121" y="545"/>
                        </a:lnTo>
                        <a:lnTo>
                          <a:pt x="147" y="570"/>
                        </a:lnTo>
                        <a:lnTo>
                          <a:pt x="175" y="594"/>
                        </a:lnTo>
                        <a:lnTo>
                          <a:pt x="202" y="616"/>
                        </a:lnTo>
                        <a:lnTo>
                          <a:pt x="231" y="638"/>
                        </a:lnTo>
                        <a:lnTo>
                          <a:pt x="260" y="659"/>
                        </a:lnTo>
                        <a:lnTo>
                          <a:pt x="290" y="680"/>
                        </a:lnTo>
                        <a:lnTo>
                          <a:pt x="320" y="700"/>
                        </a:lnTo>
                        <a:lnTo>
                          <a:pt x="351" y="719"/>
                        </a:lnTo>
                        <a:lnTo>
                          <a:pt x="382" y="737"/>
                        </a:lnTo>
                        <a:lnTo>
                          <a:pt x="414" y="754"/>
                        </a:lnTo>
                        <a:lnTo>
                          <a:pt x="446" y="771"/>
                        </a:lnTo>
                        <a:lnTo>
                          <a:pt x="479" y="786"/>
                        </a:lnTo>
                        <a:lnTo>
                          <a:pt x="513" y="800"/>
                        </a:lnTo>
                        <a:lnTo>
                          <a:pt x="546" y="814"/>
                        </a:lnTo>
                        <a:lnTo>
                          <a:pt x="580" y="827"/>
                        </a:lnTo>
                        <a:lnTo>
                          <a:pt x="615" y="839"/>
                        </a:lnTo>
                        <a:lnTo>
                          <a:pt x="651" y="850"/>
                        </a:lnTo>
                        <a:lnTo>
                          <a:pt x="686" y="860"/>
                        </a:lnTo>
                        <a:lnTo>
                          <a:pt x="722" y="869"/>
                        </a:lnTo>
                        <a:lnTo>
                          <a:pt x="758" y="877"/>
                        </a:lnTo>
                        <a:lnTo>
                          <a:pt x="795" y="884"/>
                        </a:lnTo>
                        <a:lnTo>
                          <a:pt x="832" y="889"/>
                        </a:lnTo>
                        <a:lnTo>
                          <a:pt x="870" y="895"/>
                        </a:lnTo>
                        <a:lnTo>
                          <a:pt x="908" y="898"/>
                        </a:lnTo>
                        <a:lnTo>
                          <a:pt x="945" y="901"/>
                        </a:lnTo>
                        <a:lnTo>
                          <a:pt x="984" y="903"/>
                        </a:lnTo>
                        <a:lnTo>
                          <a:pt x="1022" y="903"/>
                        </a:lnTo>
                        <a:lnTo>
                          <a:pt x="1022" y="903"/>
                        </a:lnTo>
                        <a:lnTo>
                          <a:pt x="1061" y="903"/>
                        </a:lnTo>
                        <a:lnTo>
                          <a:pt x="1100" y="901"/>
                        </a:lnTo>
                        <a:lnTo>
                          <a:pt x="1138" y="898"/>
                        </a:lnTo>
                        <a:lnTo>
                          <a:pt x="1176" y="895"/>
                        </a:lnTo>
                        <a:lnTo>
                          <a:pt x="1213" y="889"/>
                        </a:lnTo>
                        <a:lnTo>
                          <a:pt x="1250" y="884"/>
                        </a:lnTo>
                        <a:lnTo>
                          <a:pt x="1287" y="877"/>
                        </a:lnTo>
                        <a:lnTo>
                          <a:pt x="1323" y="869"/>
                        </a:lnTo>
                        <a:lnTo>
                          <a:pt x="1360" y="860"/>
                        </a:lnTo>
                        <a:lnTo>
                          <a:pt x="1395" y="850"/>
                        </a:lnTo>
                        <a:lnTo>
                          <a:pt x="1430" y="839"/>
                        </a:lnTo>
                        <a:lnTo>
                          <a:pt x="1464" y="827"/>
                        </a:lnTo>
                        <a:lnTo>
                          <a:pt x="1499" y="814"/>
                        </a:lnTo>
                        <a:lnTo>
                          <a:pt x="1533" y="800"/>
                        </a:lnTo>
                        <a:lnTo>
                          <a:pt x="1566" y="786"/>
                        </a:lnTo>
                        <a:lnTo>
                          <a:pt x="1600" y="771"/>
                        </a:lnTo>
                        <a:lnTo>
                          <a:pt x="1632" y="754"/>
                        </a:lnTo>
                        <a:lnTo>
                          <a:pt x="1664" y="737"/>
                        </a:lnTo>
                        <a:lnTo>
                          <a:pt x="1695" y="719"/>
                        </a:lnTo>
                        <a:lnTo>
                          <a:pt x="1725" y="700"/>
                        </a:lnTo>
                        <a:lnTo>
                          <a:pt x="1756" y="680"/>
                        </a:lnTo>
                        <a:lnTo>
                          <a:pt x="1785" y="659"/>
                        </a:lnTo>
                        <a:lnTo>
                          <a:pt x="1815" y="638"/>
                        </a:lnTo>
                        <a:lnTo>
                          <a:pt x="1842" y="616"/>
                        </a:lnTo>
                        <a:lnTo>
                          <a:pt x="1870" y="594"/>
                        </a:lnTo>
                        <a:lnTo>
                          <a:pt x="1898" y="570"/>
                        </a:lnTo>
                        <a:lnTo>
                          <a:pt x="1925" y="545"/>
                        </a:lnTo>
                        <a:lnTo>
                          <a:pt x="1950" y="520"/>
                        </a:lnTo>
                        <a:lnTo>
                          <a:pt x="1975" y="494"/>
                        </a:lnTo>
                        <a:lnTo>
                          <a:pt x="2000" y="468"/>
                        </a:lnTo>
                        <a:lnTo>
                          <a:pt x="2024" y="441"/>
                        </a:lnTo>
                        <a:lnTo>
                          <a:pt x="2046" y="414"/>
                        </a:lnTo>
                        <a:lnTo>
                          <a:pt x="2046" y="414"/>
                        </a:lnTo>
                        <a:lnTo>
                          <a:pt x="2018" y="379"/>
                        </a:lnTo>
                        <a:lnTo>
                          <a:pt x="1988" y="345"/>
                        </a:lnTo>
                        <a:lnTo>
                          <a:pt x="1957" y="313"/>
                        </a:lnTo>
                        <a:lnTo>
                          <a:pt x="1925" y="282"/>
                        </a:lnTo>
                        <a:lnTo>
                          <a:pt x="1891" y="252"/>
                        </a:lnTo>
                        <a:lnTo>
                          <a:pt x="1858" y="222"/>
                        </a:lnTo>
                        <a:lnTo>
                          <a:pt x="1823" y="196"/>
                        </a:lnTo>
                        <a:lnTo>
                          <a:pt x="1787" y="168"/>
                        </a:lnTo>
                        <a:lnTo>
                          <a:pt x="1750" y="143"/>
                        </a:lnTo>
                        <a:lnTo>
                          <a:pt x="1713" y="119"/>
                        </a:lnTo>
                        <a:lnTo>
                          <a:pt x="1674" y="95"/>
                        </a:lnTo>
                        <a:lnTo>
                          <a:pt x="1635" y="74"/>
                        </a:lnTo>
                        <a:lnTo>
                          <a:pt x="1594" y="53"/>
                        </a:lnTo>
                        <a:lnTo>
                          <a:pt x="1552" y="35"/>
                        </a:lnTo>
                        <a:lnTo>
                          <a:pt x="1510" y="17"/>
                        </a:lnTo>
                        <a:lnTo>
                          <a:pt x="1469" y="0"/>
                        </a:lnTo>
                        <a:lnTo>
                          <a:pt x="1469" y="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
                  <p:cNvSpPr>
                    <a:spLocks/>
                  </p:cNvSpPr>
                  <p:nvPr/>
                </p:nvSpPr>
                <p:spPr bwMode="auto">
                  <a:xfrm>
                    <a:off x="1844675" y="2547938"/>
                    <a:ext cx="361950" cy="365125"/>
                  </a:xfrm>
                  <a:custGeom>
                    <a:avLst/>
                    <a:gdLst>
                      <a:gd name="T0" fmla="*/ 279 w 458"/>
                      <a:gd name="T1" fmla="*/ 96 h 459"/>
                      <a:gd name="T2" fmla="*/ 281 w 458"/>
                      <a:gd name="T3" fmla="*/ 74 h 459"/>
                      <a:gd name="T4" fmla="*/ 293 w 458"/>
                      <a:gd name="T5" fmla="*/ 32 h 459"/>
                      <a:gd name="T6" fmla="*/ 304 w 458"/>
                      <a:gd name="T7" fmla="*/ 12 h 459"/>
                      <a:gd name="T8" fmla="*/ 268 w 458"/>
                      <a:gd name="T9" fmla="*/ 2 h 459"/>
                      <a:gd name="T10" fmla="*/ 229 w 458"/>
                      <a:gd name="T11" fmla="*/ 0 h 459"/>
                      <a:gd name="T12" fmla="*/ 207 w 458"/>
                      <a:gd name="T13" fmla="*/ 1 h 459"/>
                      <a:gd name="T14" fmla="*/ 161 w 458"/>
                      <a:gd name="T15" fmla="*/ 9 h 459"/>
                      <a:gd name="T16" fmla="*/ 120 w 458"/>
                      <a:gd name="T17" fmla="*/ 28 h 459"/>
                      <a:gd name="T18" fmla="*/ 84 w 458"/>
                      <a:gd name="T19" fmla="*/ 51 h 459"/>
                      <a:gd name="T20" fmla="*/ 52 w 458"/>
                      <a:gd name="T21" fmla="*/ 83 h 459"/>
                      <a:gd name="T22" fmla="*/ 27 w 458"/>
                      <a:gd name="T23" fmla="*/ 120 h 459"/>
                      <a:gd name="T24" fmla="*/ 10 w 458"/>
                      <a:gd name="T25" fmla="*/ 162 h 459"/>
                      <a:gd name="T26" fmla="*/ 0 w 458"/>
                      <a:gd name="T27" fmla="*/ 206 h 459"/>
                      <a:gd name="T28" fmla="*/ 0 w 458"/>
                      <a:gd name="T29" fmla="*/ 230 h 459"/>
                      <a:gd name="T30" fmla="*/ 4 w 458"/>
                      <a:gd name="T31" fmla="*/ 276 h 459"/>
                      <a:gd name="T32" fmla="*/ 18 w 458"/>
                      <a:gd name="T33" fmla="*/ 319 h 459"/>
                      <a:gd name="T34" fmla="*/ 39 w 458"/>
                      <a:gd name="T35" fmla="*/ 358 h 459"/>
                      <a:gd name="T36" fmla="*/ 67 w 458"/>
                      <a:gd name="T37" fmla="*/ 392 h 459"/>
                      <a:gd name="T38" fmla="*/ 101 w 458"/>
                      <a:gd name="T39" fmla="*/ 420 h 459"/>
                      <a:gd name="T40" fmla="*/ 140 w 458"/>
                      <a:gd name="T41" fmla="*/ 441 h 459"/>
                      <a:gd name="T42" fmla="*/ 183 w 458"/>
                      <a:gd name="T43" fmla="*/ 455 h 459"/>
                      <a:gd name="T44" fmla="*/ 229 w 458"/>
                      <a:gd name="T45" fmla="*/ 459 h 459"/>
                      <a:gd name="T46" fmla="*/ 251 w 458"/>
                      <a:gd name="T47" fmla="*/ 459 h 459"/>
                      <a:gd name="T48" fmla="*/ 295 w 458"/>
                      <a:gd name="T49" fmla="*/ 451 h 459"/>
                      <a:gd name="T50" fmla="*/ 334 w 458"/>
                      <a:gd name="T51" fmla="*/ 435 h 459"/>
                      <a:gd name="T52" fmla="*/ 369 w 458"/>
                      <a:gd name="T53" fmla="*/ 413 h 459"/>
                      <a:gd name="T54" fmla="*/ 399 w 458"/>
                      <a:gd name="T55" fmla="*/ 385 h 459"/>
                      <a:gd name="T56" fmla="*/ 424 w 458"/>
                      <a:gd name="T57" fmla="*/ 351 h 459"/>
                      <a:gd name="T58" fmla="*/ 442 w 458"/>
                      <a:gd name="T59" fmla="*/ 314 h 459"/>
                      <a:gd name="T60" fmla="*/ 455 w 458"/>
                      <a:gd name="T61" fmla="*/ 273 h 459"/>
                      <a:gd name="T62" fmla="*/ 458 w 458"/>
                      <a:gd name="T63" fmla="*/ 251 h 459"/>
                      <a:gd name="T64" fmla="*/ 437 w 458"/>
                      <a:gd name="T65" fmla="*/ 254 h 459"/>
                      <a:gd name="T66" fmla="*/ 422 w 458"/>
                      <a:gd name="T67" fmla="*/ 252 h 459"/>
                      <a:gd name="T68" fmla="*/ 391 w 458"/>
                      <a:gd name="T69" fmla="*/ 247 h 459"/>
                      <a:gd name="T70" fmla="*/ 362 w 458"/>
                      <a:gd name="T71" fmla="*/ 234 h 459"/>
                      <a:gd name="T72" fmla="*/ 336 w 458"/>
                      <a:gd name="T73" fmla="*/ 217 h 459"/>
                      <a:gd name="T74" fmla="*/ 316 w 458"/>
                      <a:gd name="T75" fmla="*/ 196 h 459"/>
                      <a:gd name="T76" fmla="*/ 299 w 458"/>
                      <a:gd name="T77" fmla="*/ 171 h 459"/>
                      <a:gd name="T78" fmla="*/ 286 w 458"/>
                      <a:gd name="T79" fmla="*/ 142 h 459"/>
                      <a:gd name="T80" fmla="*/ 281 w 458"/>
                      <a:gd name="T81" fmla="*/ 111 h 459"/>
                      <a:gd name="T82" fmla="*/ 279 w 458"/>
                      <a:gd name="T83" fmla="*/ 9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459">
                        <a:moveTo>
                          <a:pt x="279" y="96"/>
                        </a:moveTo>
                        <a:lnTo>
                          <a:pt x="279" y="96"/>
                        </a:lnTo>
                        <a:lnTo>
                          <a:pt x="281" y="85"/>
                        </a:lnTo>
                        <a:lnTo>
                          <a:pt x="281" y="74"/>
                        </a:lnTo>
                        <a:lnTo>
                          <a:pt x="286" y="51"/>
                        </a:lnTo>
                        <a:lnTo>
                          <a:pt x="293" y="32"/>
                        </a:lnTo>
                        <a:lnTo>
                          <a:pt x="304" y="12"/>
                        </a:lnTo>
                        <a:lnTo>
                          <a:pt x="304" y="12"/>
                        </a:lnTo>
                        <a:lnTo>
                          <a:pt x="286" y="7"/>
                        </a:lnTo>
                        <a:lnTo>
                          <a:pt x="268" y="2"/>
                        </a:lnTo>
                        <a:lnTo>
                          <a:pt x="249" y="0"/>
                        </a:lnTo>
                        <a:lnTo>
                          <a:pt x="229" y="0"/>
                        </a:lnTo>
                        <a:lnTo>
                          <a:pt x="229" y="0"/>
                        </a:lnTo>
                        <a:lnTo>
                          <a:pt x="207" y="1"/>
                        </a:lnTo>
                        <a:lnTo>
                          <a:pt x="183" y="4"/>
                        </a:lnTo>
                        <a:lnTo>
                          <a:pt x="161" y="9"/>
                        </a:lnTo>
                        <a:lnTo>
                          <a:pt x="140" y="18"/>
                        </a:lnTo>
                        <a:lnTo>
                          <a:pt x="120" y="28"/>
                        </a:lnTo>
                        <a:lnTo>
                          <a:pt x="101" y="39"/>
                        </a:lnTo>
                        <a:lnTo>
                          <a:pt x="84" y="51"/>
                        </a:lnTo>
                        <a:lnTo>
                          <a:pt x="67" y="67"/>
                        </a:lnTo>
                        <a:lnTo>
                          <a:pt x="52" y="83"/>
                        </a:lnTo>
                        <a:lnTo>
                          <a:pt x="39" y="100"/>
                        </a:lnTo>
                        <a:lnTo>
                          <a:pt x="27" y="120"/>
                        </a:lnTo>
                        <a:lnTo>
                          <a:pt x="18" y="139"/>
                        </a:lnTo>
                        <a:lnTo>
                          <a:pt x="10" y="162"/>
                        </a:lnTo>
                        <a:lnTo>
                          <a:pt x="4" y="183"/>
                        </a:lnTo>
                        <a:lnTo>
                          <a:pt x="0" y="206"/>
                        </a:lnTo>
                        <a:lnTo>
                          <a:pt x="0" y="230"/>
                        </a:lnTo>
                        <a:lnTo>
                          <a:pt x="0" y="230"/>
                        </a:lnTo>
                        <a:lnTo>
                          <a:pt x="0" y="252"/>
                        </a:lnTo>
                        <a:lnTo>
                          <a:pt x="4" y="276"/>
                        </a:lnTo>
                        <a:lnTo>
                          <a:pt x="10" y="298"/>
                        </a:lnTo>
                        <a:lnTo>
                          <a:pt x="18" y="319"/>
                        </a:lnTo>
                        <a:lnTo>
                          <a:pt x="27" y="339"/>
                        </a:lnTo>
                        <a:lnTo>
                          <a:pt x="39" y="358"/>
                        </a:lnTo>
                        <a:lnTo>
                          <a:pt x="52" y="375"/>
                        </a:lnTo>
                        <a:lnTo>
                          <a:pt x="67" y="392"/>
                        </a:lnTo>
                        <a:lnTo>
                          <a:pt x="84" y="407"/>
                        </a:lnTo>
                        <a:lnTo>
                          <a:pt x="101" y="420"/>
                        </a:lnTo>
                        <a:lnTo>
                          <a:pt x="120" y="431"/>
                        </a:lnTo>
                        <a:lnTo>
                          <a:pt x="140" y="441"/>
                        </a:lnTo>
                        <a:lnTo>
                          <a:pt x="161" y="449"/>
                        </a:lnTo>
                        <a:lnTo>
                          <a:pt x="183" y="455"/>
                        </a:lnTo>
                        <a:lnTo>
                          <a:pt x="207" y="459"/>
                        </a:lnTo>
                        <a:lnTo>
                          <a:pt x="229" y="459"/>
                        </a:lnTo>
                        <a:lnTo>
                          <a:pt x="229" y="459"/>
                        </a:lnTo>
                        <a:lnTo>
                          <a:pt x="251" y="459"/>
                        </a:lnTo>
                        <a:lnTo>
                          <a:pt x="274" y="455"/>
                        </a:lnTo>
                        <a:lnTo>
                          <a:pt x="295" y="451"/>
                        </a:lnTo>
                        <a:lnTo>
                          <a:pt x="314" y="444"/>
                        </a:lnTo>
                        <a:lnTo>
                          <a:pt x="334" y="435"/>
                        </a:lnTo>
                        <a:lnTo>
                          <a:pt x="352" y="424"/>
                        </a:lnTo>
                        <a:lnTo>
                          <a:pt x="369" y="413"/>
                        </a:lnTo>
                        <a:lnTo>
                          <a:pt x="384" y="399"/>
                        </a:lnTo>
                        <a:lnTo>
                          <a:pt x="399" y="385"/>
                        </a:lnTo>
                        <a:lnTo>
                          <a:pt x="412" y="368"/>
                        </a:lnTo>
                        <a:lnTo>
                          <a:pt x="424" y="351"/>
                        </a:lnTo>
                        <a:lnTo>
                          <a:pt x="434" y="333"/>
                        </a:lnTo>
                        <a:lnTo>
                          <a:pt x="442" y="314"/>
                        </a:lnTo>
                        <a:lnTo>
                          <a:pt x="449" y="294"/>
                        </a:lnTo>
                        <a:lnTo>
                          <a:pt x="455" y="273"/>
                        </a:lnTo>
                        <a:lnTo>
                          <a:pt x="458" y="251"/>
                        </a:lnTo>
                        <a:lnTo>
                          <a:pt x="458" y="251"/>
                        </a:lnTo>
                        <a:lnTo>
                          <a:pt x="448" y="252"/>
                        </a:lnTo>
                        <a:lnTo>
                          <a:pt x="437" y="254"/>
                        </a:lnTo>
                        <a:lnTo>
                          <a:pt x="437" y="254"/>
                        </a:lnTo>
                        <a:lnTo>
                          <a:pt x="422" y="252"/>
                        </a:lnTo>
                        <a:lnTo>
                          <a:pt x="406" y="251"/>
                        </a:lnTo>
                        <a:lnTo>
                          <a:pt x="391" y="247"/>
                        </a:lnTo>
                        <a:lnTo>
                          <a:pt x="376" y="241"/>
                        </a:lnTo>
                        <a:lnTo>
                          <a:pt x="362" y="234"/>
                        </a:lnTo>
                        <a:lnTo>
                          <a:pt x="349" y="227"/>
                        </a:lnTo>
                        <a:lnTo>
                          <a:pt x="336" y="217"/>
                        </a:lnTo>
                        <a:lnTo>
                          <a:pt x="325" y="208"/>
                        </a:lnTo>
                        <a:lnTo>
                          <a:pt x="316" y="196"/>
                        </a:lnTo>
                        <a:lnTo>
                          <a:pt x="307" y="184"/>
                        </a:lnTo>
                        <a:lnTo>
                          <a:pt x="299" y="171"/>
                        </a:lnTo>
                        <a:lnTo>
                          <a:pt x="292" y="157"/>
                        </a:lnTo>
                        <a:lnTo>
                          <a:pt x="286" y="142"/>
                        </a:lnTo>
                        <a:lnTo>
                          <a:pt x="283" y="127"/>
                        </a:lnTo>
                        <a:lnTo>
                          <a:pt x="281" y="111"/>
                        </a:lnTo>
                        <a:lnTo>
                          <a:pt x="279" y="96"/>
                        </a:lnTo>
                        <a:lnTo>
                          <a:pt x="279" y="96"/>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4" name="心形 93"/>
                <p:cNvSpPr/>
                <p:nvPr/>
              </p:nvSpPr>
              <p:spPr>
                <a:xfrm flipV="1">
                  <a:off x="798272" y="3021054"/>
                  <a:ext cx="138556" cy="118731"/>
                </a:xfrm>
                <a:prstGeom prst="heart">
                  <a:avLst/>
                </a:pr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84" name="组合 83"/>
              <p:cNvGrpSpPr/>
              <p:nvPr/>
            </p:nvGrpSpPr>
            <p:grpSpPr>
              <a:xfrm>
                <a:off x="410834" y="2719146"/>
                <a:ext cx="381950" cy="158170"/>
                <a:chOff x="1287388" y="2731953"/>
                <a:chExt cx="409900" cy="97967"/>
              </a:xfrm>
            </p:grpSpPr>
            <p:sp>
              <p:nvSpPr>
                <p:cNvPr id="87" name="Freeform 74"/>
                <p:cNvSpPr>
                  <a:spLocks/>
                </p:cNvSpPr>
                <p:nvPr/>
              </p:nvSpPr>
              <p:spPr bwMode="auto">
                <a:xfrm>
                  <a:off x="1583190" y="2731953"/>
                  <a:ext cx="114098" cy="97967"/>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4"/>
                <p:cNvSpPr>
                  <a:spLocks/>
                </p:cNvSpPr>
                <p:nvPr/>
              </p:nvSpPr>
              <p:spPr bwMode="auto">
                <a:xfrm>
                  <a:off x="1287388" y="2731953"/>
                  <a:ext cx="114094" cy="97967"/>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5" name="椭圆 84"/>
              <p:cNvSpPr/>
              <p:nvPr/>
            </p:nvSpPr>
            <p:spPr>
              <a:xfrm flipH="1">
                <a:off x="703948" y="277240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444456" y="276828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Freeform 26"/>
            <p:cNvSpPr>
              <a:spLocks/>
            </p:cNvSpPr>
            <p:nvPr/>
          </p:nvSpPr>
          <p:spPr bwMode="auto">
            <a:xfrm>
              <a:off x="1073282" y="2089619"/>
              <a:ext cx="229426" cy="132706"/>
            </a:xfrm>
            <a:custGeom>
              <a:avLst/>
              <a:gdLst>
                <a:gd name="T0" fmla="*/ 358 w 379"/>
                <a:gd name="T1" fmla="*/ 2 h 280"/>
                <a:gd name="T2" fmla="*/ 358 w 379"/>
                <a:gd name="T3" fmla="*/ 2 h 280"/>
                <a:gd name="T4" fmla="*/ 373 w 379"/>
                <a:gd name="T5" fmla="*/ 8 h 280"/>
                <a:gd name="T6" fmla="*/ 377 w 379"/>
                <a:gd name="T7" fmla="*/ 10 h 280"/>
                <a:gd name="T8" fmla="*/ 379 w 379"/>
                <a:gd name="T9" fmla="*/ 13 h 280"/>
                <a:gd name="T10" fmla="*/ 379 w 379"/>
                <a:gd name="T11" fmla="*/ 17 h 280"/>
                <a:gd name="T12" fmla="*/ 377 w 379"/>
                <a:gd name="T13" fmla="*/ 21 h 280"/>
                <a:gd name="T14" fmla="*/ 369 w 379"/>
                <a:gd name="T15" fmla="*/ 34 h 280"/>
                <a:gd name="T16" fmla="*/ 369 w 379"/>
                <a:gd name="T17" fmla="*/ 34 h 280"/>
                <a:gd name="T18" fmla="*/ 343 w 379"/>
                <a:gd name="T19" fmla="*/ 69 h 280"/>
                <a:gd name="T20" fmla="*/ 315 w 379"/>
                <a:gd name="T21" fmla="*/ 103 h 280"/>
                <a:gd name="T22" fmla="*/ 315 w 379"/>
                <a:gd name="T23" fmla="*/ 103 h 280"/>
                <a:gd name="T24" fmla="*/ 306 w 379"/>
                <a:gd name="T25" fmla="*/ 114 h 280"/>
                <a:gd name="T26" fmla="*/ 297 w 379"/>
                <a:gd name="T27" fmla="*/ 121 h 280"/>
                <a:gd name="T28" fmla="*/ 287 w 379"/>
                <a:gd name="T29" fmla="*/ 127 h 280"/>
                <a:gd name="T30" fmla="*/ 276 w 379"/>
                <a:gd name="T31" fmla="*/ 133 h 280"/>
                <a:gd name="T32" fmla="*/ 265 w 379"/>
                <a:gd name="T33" fmla="*/ 136 h 280"/>
                <a:gd name="T34" fmla="*/ 254 w 379"/>
                <a:gd name="T35" fmla="*/ 140 h 280"/>
                <a:gd name="T36" fmla="*/ 229 w 379"/>
                <a:gd name="T37" fmla="*/ 144 h 280"/>
                <a:gd name="T38" fmla="*/ 229 w 379"/>
                <a:gd name="T39" fmla="*/ 144 h 280"/>
                <a:gd name="T40" fmla="*/ 222 w 379"/>
                <a:gd name="T41" fmla="*/ 146 h 280"/>
                <a:gd name="T42" fmla="*/ 215 w 379"/>
                <a:gd name="T43" fmla="*/ 149 h 280"/>
                <a:gd name="T44" fmla="*/ 209 w 379"/>
                <a:gd name="T45" fmla="*/ 153 h 280"/>
                <a:gd name="T46" fmla="*/ 202 w 379"/>
                <a:gd name="T47" fmla="*/ 159 h 280"/>
                <a:gd name="T48" fmla="*/ 202 w 379"/>
                <a:gd name="T49" fmla="*/ 159 h 280"/>
                <a:gd name="T50" fmla="*/ 170 w 379"/>
                <a:gd name="T51" fmla="*/ 190 h 280"/>
                <a:gd name="T52" fmla="*/ 134 w 379"/>
                <a:gd name="T53" fmla="*/ 220 h 280"/>
                <a:gd name="T54" fmla="*/ 97 w 379"/>
                <a:gd name="T55" fmla="*/ 248 h 280"/>
                <a:gd name="T56" fmla="*/ 56 w 379"/>
                <a:gd name="T57" fmla="*/ 272 h 280"/>
                <a:gd name="T58" fmla="*/ 56 w 379"/>
                <a:gd name="T59" fmla="*/ 272 h 280"/>
                <a:gd name="T60" fmla="*/ 39 w 379"/>
                <a:gd name="T61" fmla="*/ 278 h 280"/>
                <a:gd name="T62" fmla="*/ 39 w 379"/>
                <a:gd name="T63" fmla="*/ 278 h 280"/>
                <a:gd name="T64" fmla="*/ 30 w 379"/>
                <a:gd name="T65" fmla="*/ 280 h 280"/>
                <a:gd name="T66" fmla="*/ 23 w 379"/>
                <a:gd name="T67" fmla="*/ 278 h 280"/>
                <a:gd name="T68" fmla="*/ 15 w 379"/>
                <a:gd name="T69" fmla="*/ 272 h 280"/>
                <a:gd name="T70" fmla="*/ 10 w 379"/>
                <a:gd name="T71" fmla="*/ 263 h 280"/>
                <a:gd name="T72" fmla="*/ 10 w 379"/>
                <a:gd name="T73" fmla="*/ 263 h 280"/>
                <a:gd name="T74" fmla="*/ 8 w 379"/>
                <a:gd name="T75" fmla="*/ 256 h 280"/>
                <a:gd name="T76" fmla="*/ 6 w 379"/>
                <a:gd name="T77" fmla="*/ 246 h 280"/>
                <a:gd name="T78" fmla="*/ 6 w 379"/>
                <a:gd name="T79" fmla="*/ 246 h 280"/>
                <a:gd name="T80" fmla="*/ 2 w 379"/>
                <a:gd name="T81" fmla="*/ 183 h 280"/>
                <a:gd name="T82" fmla="*/ 0 w 379"/>
                <a:gd name="T83" fmla="*/ 149 h 280"/>
                <a:gd name="T84" fmla="*/ 0 w 379"/>
                <a:gd name="T85" fmla="*/ 118 h 280"/>
                <a:gd name="T86" fmla="*/ 0 w 379"/>
                <a:gd name="T87" fmla="*/ 118 h 280"/>
                <a:gd name="T88" fmla="*/ 4 w 379"/>
                <a:gd name="T89" fmla="*/ 93 h 280"/>
                <a:gd name="T90" fmla="*/ 10 w 379"/>
                <a:gd name="T91" fmla="*/ 71 h 280"/>
                <a:gd name="T92" fmla="*/ 21 w 379"/>
                <a:gd name="T93" fmla="*/ 52 h 280"/>
                <a:gd name="T94" fmla="*/ 34 w 379"/>
                <a:gd name="T95" fmla="*/ 36 h 280"/>
                <a:gd name="T96" fmla="*/ 49 w 379"/>
                <a:gd name="T97" fmla="*/ 23 h 280"/>
                <a:gd name="T98" fmla="*/ 69 w 379"/>
                <a:gd name="T99" fmla="*/ 13 h 280"/>
                <a:gd name="T100" fmla="*/ 92 w 379"/>
                <a:gd name="T101" fmla="*/ 6 h 280"/>
                <a:gd name="T102" fmla="*/ 116 w 379"/>
                <a:gd name="T103" fmla="*/ 4 h 280"/>
                <a:gd name="T104" fmla="*/ 116 w 379"/>
                <a:gd name="T105" fmla="*/ 4 h 280"/>
                <a:gd name="T106" fmla="*/ 147 w 379"/>
                <a:gd name="T107" fmla="*/ 2 h 280"/>
                <a:gd name="T108" fmla="*/ 179 w 379"/>
                <a:gd name="T109" fmla="*/ 2 h 280"/>
                <a:gd name="T110" fmla="*/ 241 w 379"/>
                <a:gd name="T111" fmla="*/ 4 h 280"/>
                <a:gd name="T112" fmla="*/ 241 w 379"/>
                <a:gd name="T113" fmla="*/ 4 h 280"/>
                <a:gd name="T114" fmla="*/ 321 w 379"/>
                <a:gd name="T115" fmla="*/ 0 h 280"/>
                <a:gd name="T116" fmla="*/ 321 w 379"/>
                <a:gd name="T117" fmla="*/ 0 h 280"/>
                <a:gd name="T118" fmla="*/ 339 w 379"/>
                <a:gd name="T119" fmla="*/ 2 h 280"/>
                <a:gd name="T120" fmla="*/ 358 w 379"/>
                <a:gd name="T121" fmla="*/ 2 h 280"/>
                <a:gd name="T122" fmla="*/ 358 w 379"/>
                <a:gd name="T123" fmla="*/ 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9" h="280">
                  <a:moveTo>
                    <a:pt x="358" y="2"/>
                  </a:moveTo>
                  <a:lnTo>
                    <a:pt x="358" y="2"/>
                  </a:lnTo>
                  <a:lnTo>
                    <a:pt x="373" y="8"/>
                  </a:lnTo>
                  <a:lnTo>
                    <a:pt x="377" y="10"/>
                  </a:lnTo>
                  <a:lnTo>
                    <a:pt x="379" y="13"/>
                  </a:lnTo>
                  <a:lnTo>
                    <a:pt x="379" y="17"/>
                  </a:lnTo>
                  <a:lnTo>
                    <a:pt x="377" y="21"/>
                  </a:lnTo>
                  <a:lnTo>
                    <a:pt x="369" y="34"/>
                  </a:lnTo>
                  <a:lnTo>
                    <a:pt x="369" y="34"/>
                  </a:lnTo>
                  <a:lnTo>
                    <a:pt x="343" y="69"/>
                  </a:lnTo>
                  <a:lnTo>
                    <a:pt x="315" y="103"/>
                  </a:lnTo>
                  <a:lnTo>
                    <a:pt x="315" y="103"/>
                  </a:lnTo>
                  <a:lnTo>
                    <a:pt x="306" y="114"/>
                  </a:lnTo>
                  <a:lnTo>
                    <a:pt x="297" y="121"/>
                  </a:lnTo>
                  <a:lnTo>
                    <a:pt x="287" y="127"/>
                  </a:lnTo>
                  <a:lnTo>
                    <a:pt x="276" y="133"/>
                  </a:lnTo>
                  <a:lnTo>
                    <a:pt x="265" y="136"/>
                  </a:lnTo>
                  <a:lnTo>
                    <a:pt x="254" y="140"/>
                  </a:lnTo>
                  <a:lnTo>
                    <a:pt x="229" y="144"/>
                  </a:lnTo>
                  <a:lnTo>
                    <a:pt x="229" y="144"/>
                  </a:lnTo>
                  <a:lnTo>
                    <a:pt x="222" y="146"/>
                  </a:lnTo>
                  <a:lnTo>
                    <a:pt x="215" y="149"/>
                  </a:lnTo>
                  <a:lnTo>
                    <a:pt x="209" y="153"/>
                  </a:lnTo>
                  <a:lnTo>
                    <a:pt x="202" y="159"/>
                  </a:lnTo>
                  <a:lnTo>
                    <a:pt x="202" y="159"/>
                  </a:lnTo>
                  <a:lnTo>
                    <a:pt x="170" y="190"/>
                  </a:lnTo>
                  <a:lnTo>
                    <a:pt x="134" y="220"/>
                  </a:lnTo>
                  <a:lnTo>
                    <a:pt x="97" y="248"/>
                  </a:lnTo>
                  <a:lnTo>
                    <a:pt x="56" y="272"/>
                  </a:lnTo>
                  <a:lnTo>
                    <a:pt x="56" y="272"/>
                  </a:lnTo>
                  <a:lnTo>
                    <a:pt x="39" y="278"/>
                  </a:lnTo>
                  <a:lnTo>
                    <a:pt x="39" y="278"/>
                  </a:lnTo>
                  <a:lnTo>
                    <a:pt x="30" y="280"/>
                  </a:lnTo>
                  <a:lnTo>
                    <a:pt x="23" y="278"/>
                  </a:lnTo>
                  <a:lnTo>
                    <a:pt x="15" y="272"/>
                  </a:lnTo>
                  <a:lnTo>
                    <a:pt x="10" y="263"/>
                  </a:lnTo>
                  <a:lnTo>
                    <a:pt x="10" y="263"/>
                  </a:lnTo>
                  <a:lnTo>
                    <a:pt x="8" y="256"/>
                  </a:lnTo>
                  <a:lnTo>
                    <a:pt x="6" y="246"/>
                  </a:lnTo>
                  <a:lnTo>
                    <a:pt x="6" y="246"/>
                  </a:lnTo>
                  <a:lnTo>
                    <a:pt x="2" y="183"/>
                  </a:lnTo>
                  <a:lnTo>
                    <a:pt x="0" y="149"/>
                  </a:lnTo>
                  <a:lnTo>
                    <a:pt x="0" y="118"/>
                  </a:lnTo>
                  <a:lnTo>
                    <a:pt x="0" y="118"/>
                  </a:lnTo>
                  <a:lnTo>
                    <a:pt x="4" y="93"/>
                  </a:lnTo>
                  <a:lnTo>
                    <a:pt x="10" y="71"/>
                  </a:lnTo>
                  <a:lnTo>
                    <a:pt x="21" y="52"/>
                  </a:lnTo>
                  <a:lnTo>
                    <a:pt x="34" y="36"/>
                  </a:lnTo>
                  <a:lnTo>
                    <a:pt x="49" y="23"/>
                  </a:lnTo>
                  <a:lnTo>
                    <a:pt x="69" y="13"/>
                  </a:lnTo>
                  <a:lnTo>
                    <a:pt x="92" y="6"/>
                  </a:lnTo>
                  <a:lnTo>
                    <a:pt x="116" y="4"/>
                  </a:lnTo>
                  <a:lnTo>
                    <a:pt x="116" y="4"/>
                  </a:lnTo>
                  <a:lnTo>
                    <a:pt x="147" y="2"/>
                  </a:lnTo>
                  <a:lnTo>
                    <a:pt x="179" y="2"/>
                  </a:lnTo>
                  <a:lnTo>
                    <a:pt x="241" y="4"/>
                  </a:lnTo>
                  <a:lnTo>
                    <a:pt x="241" y="4"/>
                  </a:lnTo>
                  <a:lnTo>
                    <a:pt x="321" y="0"/>
                  </a:lnTo>
                  <a:lnTo>
                    <a:pt x="321" y="0"/>
                  </a:lnTo>
                  <a:lnTo>
                    <a:pt x="339" y="2"/>
                  </a:lnTo>
                  <a:lnTo>
                    <a:pt x="358" y="2"/>
                  </a:lnTo>
                  <a:lnTo>
                    <a:pt x="358" y="2"/>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82" name="图片 81"/>
            <p:cNvPicPr>
              <a:picLocks noChangeAspect="1"/>
            </p:cNvPicPr>
            <p:nvPr/>
          </p:nvPicPr>
          <p:blipFill rotWithShape="1">
            <a:blip r:embed="rId26" cstate="print">
              <a:extLst>
                <a:ext uri="{28A0092B-C50C-407E-A947-70E740481C1C}">
                  <a14:useLocalDpi xmlns:a14="http://schemas.microsoft.com/office/drawing/2010/main" val="0"/>
                </a:ext>
              </a:extLst>
            </a:blip>
            <a:srcRect t="29520" r="10897" b="34473"/>
            <a:stretch/>
          </p:blipFill>
          <p:spPr>
            <a:xfrm rot="21072666">
              <a:off x="978359" y="2649257"/>
              <a:ext cx="291267" cy="342597"/>
            </a:xfrm>
            <a:prstGeom prst="rect">
              <a:avLst/>
            </a:prstGeom>
          </p:spPr>
        </p:pic>
      </p:grpSp>
      <p:sp>
        <p:nvSpPr>
          <p:cNvPr id="106" name="Freeform 1013"/>
          <p:cNvSpPr>
            <a:spLocks/>
          </p:cNvSpPr>
          <p:nvPr/>
        </p:nvSpPr>
        <p:spPr bwMode="auto">
          <a:xfrm>
            <a:off x="2558455" y="1052296"/>
            <a:ext cx="411043" cy="369344"/>
          </a:xfrm>
          <a:custGeom>
            <a:avLst/>
            <a:gdLst>
              <a:gd name="T0" fmla="*/ 214 w 220"/>
              <a:gd name="T1" fmla="*/ 68 h 238"/>
              <a:gd name="T2" fmla="*/ 202 w 220"/>
              <a:gd name="T3" fmla="*/ 38 h 238"/>
              <a:gd name="T4" fmla="*/ 184 w 220"/>
              <a:gd name="T5" fmla="*/ 14 h 238"/>
              <a:gd name="T6" fmla="*/ 162 w 220"/>
              <a:gd name="T7" fmla="*/ 2 h 238"/>
              <a:gd name="T8" fmla="*/ 138 w 220"/>
              <a:gd name="T9" fmla="*/ 2 h 238"/>
              <a:gd name="T10" fmla="*/ 132 w 220"/>
              <a:gd name="T11" fmla="*/ 4 h 238"/>
              <a:gd name="T12" fmla="*/ 116 w 220"/>
              <a:gd name="T13" fmla="*/ 18 h 238"/>
              <a:gd name="T14" fmla="*/ 116 w 220"/>
              <a:gd name="T15" fmla="*/ 18 h 238"/>
              <a:gd name="T16" fmla="*/ 114 w 220"/>
              <a:gd name="T17" fmla="*/ 22 h 238"/>
              <a:gd name="T18" fmla="*/ 110 w 220"/>
              <a:gd name="T19" fmla="*/ 24 h 238"/>
              <a:gd name="T20" fmla="*/ 106 w 220"/>
              <a:gd name="T21" fmla="*/ 22 h 238"/>
              <a:gd name="T22" fmla="*/ 102 w 220"/>
              <a:gd name="T23" fmla="*/ 18 h 238"/>
              <a:gd name="T24" fmla="*/ 102 w 220"/>
              <a:gd name="T25" fmla="*/ 18 h 238"/>
              <a:gd name="T26" fmla="*/ 86 w 220"/>
              <a:gd name="T27" fmla="*/ 4 h 238"/>
              <a:gd name="T28" fmla="*/ 80 w 220"/>
              <a:gd name="T29" fmla="*/ 2 h 238"/>
              <a:gd name="T30" fmla="*/ 56 w 220"/>
              <a:gd name="T31" fmla="*/ 2 h 238"/>
              <a:gd name="T32" fmla="*/ 34 w 220"/>
              <a:gd name="T33" fmla="*/ 14 h 238"/>
              <a:gd name="T34" fmla="*/ 16 w 220"/>
              <a:gd name="T35" fmla="*/ 38 h 238"/>
              <a:gd name="T36" fmla="*/ 4 w 220"/>
              <a:gd name="T37" fmla="*/ 68 h 238"/>
              <a:gd name="T38" fmla="*/ 0 w 220"/>
              <a:gd name="T39" fmla="*/ 84 h 238"/>
              <a:gd name="T40" fmla="*/ 0 w 220"/>
              <a:gd name="T41" fmla="*/ 114 h 238"/>
              <a:gd name="T42" fmla="*/ 10 w 220"/>
              <a:gd name="T43" fmla="*/ 140 h 238"/>
              <a:gd name="T44" fmla="*/ 26 w 220"/>
              <a:gd name="T45" fmla="*/ 158 h 238"/>
              <a:gd name="T46" fmla="*/ 36 w 220"/>
              <a:gd name="T47" fmla="*/ 162 h 238"/>
              <a:gd name="T48" fmla="*/ 42 w 220"/>
              <a:gd name="T49" fmla="*/ 164 h 238"/>
              <a:gd name="T50" fmla="*/ 42 w 220"/>
              <a:gd name="T51" fmla="*/ 166 h 238"/>
              <a:gd name="T52" fmla="*/ 44 w 220"/>
              <a:gd name="T53" fmla="*/ 180 h 238"/>
              <a:gd name="T54" fmla="*/ 54 w 220"/>
              <a:gd name="T55" fmla="*/ 190 h 238"/>
              <a:gd name="T56" fmla="*/ 68 w 220"/>
              <a:gd name="T57" fmla="*/ 198 h 238"/>
              <a:gd name="T58" fmla="*/ 86 w 220"/>
              <a:gd name="T59" fmla="*/ 202 h 238"/>
              <a:gd name="T60" fmla="*/ 94 w 220"/>
              <a:gd name="T61" fmla="*/ 200 h 238"/>
              <a:gd name="T62" fmla="*/ 102 w 220"/>
              <a:gd name="T63" fmla="*/ 238 h 238"/>
              <a:gd name="T64" fmla="*/ 116 w 220"/>
              <a:gd name="T65" fmla="*/ 238 h 238"/>
              <a:gd name="T66" fmla="*/ 116 w 220"/>
              <a:gd name="T67" fmla="*/ 198 h 238"/>
              <a:gd name="T68" fmla="*/ 124 w 220"/>
              <a:gd name="T69" fmla="*/ 200 h 238"/>
              <a:gd name="T70" fmla="*/ 132 w 220"/>
              <a:gd name="T71" fmla="*/ 202 h 238"/>
              <a:gd name="T72" fmla="*/ 150 w 220"/>
              <a:gd name="T73" fmla="*/ 198 h 238"/>
              <a:gd name="T74" fmla="*/ 164 w 220"/>
              <a:gd name="T75" fmla="*/ 190 h 238"/>
              <a:gd name="T76" fmla="*/ 174 w 220"/>
              <a:gd name="T77" fmla="*/ 180 h 238"/>
              <a:gd name="T78" fmla="*/ 178 w 220"/>
              <a:gd name="T79" fmla="*/ 166 h 238"/>
              <a:gd name="T80" fmla="*/ 176 w 220"/>
              <a:gd name="T81" fmla="*/ 164 h 238"/>
              <a:gd name="T82" fmla="*/ 182 w 220"/>
              <a:gd name="T83" fmla="*/ 162 h 238"/>
              <a:gd name="T84" fmla="*/ 192 w 220"/>
              <a:gd name="T85" fmla="*/ 158 h 238"/>
              <a:gd name="T86" fmla="*/ 208 w 220"/>
              <a:gd name="T87" fmla="*/ 140 h 238"/>
              <a:gd name="T88" fmla="*/ 218 w 220"/>
              <a:gd name="T89" fmla="*/ 114 h 238"/>
              <a:gd name="T90" fmla="*/ 218 w 220"/>
              <a:gd name="T91" fmla="*/ 84 h 238"/>
              <a:gd name="T92" fmla="*/ 214 w 220"/>
              <a:gd name="T93" fmla="*/ 6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38">
                <a:moveTo>
                  <a:pt x="214" y="68"/>
                </a:moveTo>
                <a:lnTo>
                  <a:pt x="214" y="68"/>
                </a:lnTo>
                <a:lnTo>
                  <a:pt x="210" y="52"/>
                </a:lnTo>
                <a:lnTo>
                  <a:pt x="202" y="38"/>
                </a:lnTo>
                <a:lnTo>
                  <a:pt x="194" y="24"/>
                </a:lnTo>
                <a:lnTo>
                  <a:pt x="184" y="14"/>
                </a:lnTo>
                <a:lnTo>
                  <a:pt x="172" y="8"/>
                </a:lnTo>
                <a:lnTo>
                  <a:pt x="162" y="2"/>
                </a:lnTo>
                <a:lnTo>
                  <a:pt x="150" y="0"/>
                </a:lnTo>
                <a:lnTo>
                  <a:pt x="138" y="2"/>
                </a:lnTo>
                <a:lnTo>
                  <a:pt x="138" y="2"/>
                </a:lnTo>
                <a:lnTo>
                  <a:pt x="132" y="4"/>
                </a:lnTo>
                <a:lnTo>
                  <a:pt x="126" y="8"/>
                </a:lnTo>
                <a:lnTo>
                  <a:pt x="116" y="18"/>
                </a:lnTo>
                <a:lnTo>
                  <a:pt x="116" y="18"/>
                </a:lnTo>
                <a:lnTo>
                  <a:pt x="116" y="18"/>
                </a:lnTo>
                <a:lnTo>
                  <a:pt x="116" y="18"/>
                </a:lnTo>
                <a:lnTo>
                  <a:pt x="114" y="22"/>
                </a:lnTo>
                <a:lnTo>
                  <a:pt x="110" y="24"/>
                </a:lnTo>
                <a:lnTo>
                  <a:pt x="110" y="24"/>
                </a:lnTo>
                <a:lnTo>
                  <a:pt x="106" y="24"/>
                </a:lnTo>
                <a:lnTo>
                  <a:pt x="106" y="22"/>
                </a:lnTo>
                <a:lnTo>
                  <a:pt x="102" y="18"/>
                </a:lnTo>
                <a:lnTo>
                  <a:pt x="102" y="18"/>
                </a:lnTo>
                <a:lnTo>
                  <a:pt x="102" y="18"/>
                </a:lnTo>
                <a:lnTo>
                  <a:pt x="102" y="18"/>
                </a:lnTo>
                <a:lnTo>
                  <a:pt x="92" y="8"/>
                </a:lnTo>
                <a:lnTo>
                  <a:pt x="86" y="4"/>
                </a:lnTo>
                <a:lnTo>
                  <a:pt x="80" y="2"/>
                </a:lnTo>
                <a:lnTo>
                  <a:pt x="80" y="2"/>
                </a:lnTo>
                <a:lnTo>
                  <a:pt x="68" y="0"/>
                </a:lnTo>
                <a:lnTo>
                  <a:pt x="56" y="2"/>
                </a:lnTo>
                <a:lnTo>
                  <a:pt x="46" y="8"/>
                </a:lnTo>
                <a:lnTo>
                  <a:pt x="34" y="14"/>
                </a:lnTo>
                <a:lnTo>
                  <a:pt x="24" y="24"/>
                </a:lnTo>
                <a:lnTo>
                  <a:pt x="16" y="38"/>
                </a:lnTo>
                <a:lnTo>
                  <a:pt x="8" y="52"/>
                </a:lnTo>
                <a:lnTo>
                  <a:pt x="4" y="68"/>
                </a:lnTo>
                <a:lnTo>
                  <a:pt x="4" y="68"/>
                </a:lnTo>
                <a:lnTo>
                  <a:pt x="0" y="84"/>
                </a:lnTo>
                <a:lnTo>
                  <a:pt x="0" y="100"/>
                </a:lnTo>
                <a:lnTo>
                  <a:pt x="0" y="114"/>
                </a:lnTo>
                <a:lnTo>
                  <a:pt x="4" y="128"/>
                </a:lnTo>
                <a:lnTo>
                  <a:pt x="10" y="140"/>
                </a:lnTo>
                <a:lnTo>
                  <a:pt x="16" y="150"/>
                </a:lnTo>
                <a:lnTo>
                  <a:pt x="26" y="158"/>
                </a:lnTo>
                <a:lnTo>
                  <a:pt x="36" y="162"/>
                </a:lnTo>
                <a:lnTo>
                  <a:pt x="36" y="162"/>
                </a:lnTo>
                <a:lnTo>
                  <a:pt x="42" y="164"/>
                </a:lnTo>
                <a:lnTo>
                  <a:pt x="42" y="164"/>
                </a:lnTo>
                <a:lnTo>
                  <a:pt x="42" y="166"/>
                </a:lnTo>
                <a:lnTo>
                  <a:pt x="42" y="166"/>
                </a:lnTo>
                <a:lnTo>
                  <a:pt x="42" y="172"/>
                </a:lnTo>
                <a:lnTo>
                  <a:pt x="44" y="180"/>
                </a:lnTo>
                <a:lnTo>
                  <a:pt x="48" y="186"/>
                </a:lnTo>
                <a:lnTo>
                  <a:pt x="54" y="190"/>
                </a:lnTo>
                <a:lnTo>
                  <a:pt x="60" y="196"/>
                </a:lnTo>
                <a:lnTo>
                  <a:pt x="68" y="198"/>
                </a:lnTo>
                <a:lnTo>
                  <a:pt x="76" y="200"/>
                </a:lnTo>
                <a:lnTo>
                  <a:pt x="86" y="202"/>
                </a:lnTo>
                <a:lnTo>
                  <a:pt x="86" y="202"/>
                </a:lnTo>
                <a:lnTo>
                  <a:pt x="94" y="200"/>
                </a:lnTo>
                <a:lnTo>
                  <a:pt x="102" y="198"/>
                </a:lnTo>
                <a:lnTo>
                  <a:pt x="102" y="238"/>
                </a:lnTo>
                <a:lnTo>
                  <a:pt x="104" y="238"/>
                </a:lnTo>
                <a:lnTo>
                  <a:pt x="116" y="238"/>
                </a:lnTo>
                <a:lnTo>
                  <a:pt x="116" y="238"/>
                </a:lnTo>
                <a:lnTo>
                  <a:pt x="116" y="198"/>
                </a:lnTo>
                <a:lnTo>
                  <a:pt x="116" y="198"/>
                </a:lnTo>
                <a:lnTo>
                  <a:pt x="124" y="200"/>
                </a:lnTo>
                <a:lnTo>
                  <a:pt x="132" y="202"/>
                </a:lnTo>
                <a:lnTo>
                  <a:pt x="132" y="202"/>
                </a:lnTo>
                <a:lnTo>
                  <a:pt x="142" y="200"/>
                </a:lnTo>
                <a:lnTo>
                  <a:pt x="150" y="198"/>
                </a:lnTo>
                <a:lnTo>
                  <a:pt x="158" y="196"/>
                </a:lnTo>
                <a:lnTo>
                  <a:pt x="164" y="190"/>
                </a:lnTo>
                <a:lnTo>
                  <a:pt x="170" y="186"/>
                </a:lnTo>
                <a:lnTo>
                  <a:pt x="174" y="180"/>
                </a:lnTo>
                <a:lnTo>
                  <a:pt x="176" y="172"/>
                </a:lnTo>
                <a:lnTo>
                  <a:pt x="178" y="166"/>
                </a:lnTo>
                <a:lnTo>
                  <a:pt x="178" y="166"/>
                </a:lnTo>
                <a:lnTo>
                  <a:pt x="176" y="164"/>
                </a:lnTo>
                <a:lnTo>
                  <a:pt x="176" y="164"/>
                </a:lnTo>
                <a:lnTo>
                  <a:pt x="182" y="162"/>
                </a:lnTo>
                <a:lnTo>
                  <a:pt x="182" y="162"/>
                </a:lnTo>
                <a:lnTo>
                  <a:pt x="192" y="158"/>
                </a:lnTo>
                <a:lnTo>
                  <a:pt x="202" y="150"/>
                </a:lnTo>
                <a:lnTo>
                  <a:pt x="208" y="140"/>
                </a:lnTo>
                <a:lnTo>
                  <a:pt x="214" y="128"/>
                </a:lnTo>
                <a:lnTo>
                  <a:pt x="218" y="114"/>
                </a:lnTo>
                <a:lnTo>
                  <a:pt x="220" y="100"/>
                </a:lnTo>
                <a:lnTo>
                  <a:pt x="218" y="84"/>
                </a:lnTo>
                <a:lnTo>
                  <a:pt x="214" y="68"/>
                </a:lnTo>
                <a:lnTo>
                  <a:pt x="214" y="68"/>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7" name="组合 106"/>
          <p:cNvGrpSpPr/>
          <p:nvPr/>
        </p:nvGrpSpPr>
        <p:grpSpPr>
          <a:xfrm>
            <a:off x="2552458" y="1893684"/>
            <a:ext cx="506227" cy="140734"/>
            <a:chOff x="1410518" y="2078821"/>
            <a:chExt cx="306905" cy="128450"/>
          </a:xfrm>
        </p:grpSpPr>
        <p:sp>
          <p:nvSpPr>
            <p:cNvPr id="108" name="Freeform 29"/>
            <p:cNvSpPr>
              <a:spLocks/>
            </p:cNvSpPr>
            <p:nvPr/>
          </p:nvSpPr>
          <p:spPr bwMode="auto">
            <a:xfrm>
              <a:off x="1523602" y="2078821"/>
              <a:ext cx="68335" cy="64860"/>
            </a:xfrm>
            <a:custGeom>
              <a:avLst/>
              <a:gdLst>
                <a:gd name="T0" fmla="*/ 279 w 458"/>
                <a:gd name="T1" fmla="*/ 96 h 459"/>
                <a:gd name="T2" fmla="*/ 281 w 458"/>
                <a:gd name="T3" fmla="*/ 74 h 459"/>
                <a:gd name="T4" fmla="*/ 293 w 458"/>
                <a:gd name="T5" fmla="*/ 32 h 459"/>
                <a:gd name="T6" fmla="*/ 304 w 458"/>
                <a:gd name="T7" fmla="*/ 12 h 459"/>
                <a:gd name="T8" fmla="*/ 268 w 458"/>
                <a:gd name="T9" fmla="*/ 2 h 459"/>
                <a:gd name="T10" fmla="*/ 229 w 458"/>
                <a:gd name="T11" fmla="*/ 0 h 459"/>
                <a:gd name="T12" fmla="*/ 207 w 458"/>
                <a:gd name="T13" fmla="*/ 1 h 459"/>
                <a:gd name="T14" fmla="*/ 161 w 458"/>
                <a:gd name="T15" fmla="*/ 9 h 459"/>
                <a:gd name="T16" fmla="*/ 120 w 458"/>
                <a:gd name="T17" fmla="*/ 28 h 459"/>
                <a:gd name="T18" fmla="*/ 84 w 458"/>
                <a:gd name="T19" fmla="*/ 51 h 459"/>
                <a:gd name="T20" fmla="*/ 52 w 458"/>
                <a:gd name="T21" fmla="*/ 83 h 459"/>
                <a:gd name="T22" fmla="*/ 27 w 458"/>
                <a:gd name="T23" fmla="*/ 120 h 459"/>
                <a:gd name="T24" fmla="*/ 10 w 458"/>
                <a:gd name="T25" fmla="*/ 162 h 459"/>
                <a:gd name="T26" fmla="*/ 0 w 458"/>
                <a:gd name="T27" fmla="*/ 206 h 459"/>
                <a:gd name="T28" fmla="*/ 0 w 458"/>
                <a:gd name="T29" fmla="*/ 230 h 459"/>
                <a:gd name="T30" fmla="*/ 4 w 458"/>
                <a:gd name="T31" fmla="*/ 276 h 459"/>
                <a:gd name="T32" fmla="*/ 18 w 458"/>
                <a:gd name="T33" fmla="*/ 319 h 459"/>
                <a:gd name="T34" fmla="*/ 39 w 458"/>
                <a:gd name="T35" fmla="*/ 358 h 459"/>
                <a:gd name="T36" fmla="*/ 67 w 458"/>
                <a:gd name="T37" fmla="*/ 392 h 459"/>
                <a:gd name="T38" fmla="*/ 101 w 458"/>
                <a:gd name="T39" fmla="*/ 420 h 459"/>
                <a:gd name="T40" fmla="*/ 140 w 458"/>
                <a:gd name="T41" fmla="*/ 441 h 459"/>
                <a:gd name="T42" fmla="*/ 183 w 458"/>
                <a:gd name="T43" fmla="*/ 455 h 459"/>
                <a:gd name="T44" fmla="*/ 229 w 458"/>
                <a:gd name="T45" fmla="*/ 459 h 459"/>
                <a:gd name="T46" fmla="*/ 251 w 458"/>
                <a:gd name="T47" fmla="*/ 459 h 459"/>
                <a:gd name="T48" fmla="*/ 295 w 458"/>
                <a:gd name="T49" fmla="*/ 451 h 459"/>
                <a:gd name="T50" fmla="*/ 334 w 458"/>
                <a:gd name="T51" fmla="*/ 435 h 459"/>
                <a:gd name="T52" fmla="*/ 369 w 458"/>
                <a:gd name="T53" fmla="*/ 413 h 459"/>
                <a:gd name="T54" fmla="*/ 399 w 458"/>
                <a:gd name="T55" fmla="*/ 385 h 459"/>
                <a:gd name="T56" fmla="*/ 424 w 458"/>
                <a:gd name="T57" fmla="*/ 351 h 459"/>
                <a:gd name="T58" fmla="*/ 442 w 458"/>
                <a:gd name="T59" fmla="*/ 314 h 459"/>
                <a:gd name="T60" fmla="*/ 455 w 458"/>
                <a:gd name="T61" fmla="*/ 273 h 459"/>
                <a:gd name="T62" fmla="*/ 458 w 458"/>
                <a:gd name="T63" fmla="*/ 251 h 459"/>
                <a:gd name="T64" fmla="*/ 437 w 458"/>
                <a:gd name="T65" fmla="*/ 254 h 459"/>
                <a:gd name="T66" fmla="*/ 422 w 458"/>
                <a:gd name="T67" fmla="*/ 252 h 459"/>
                <a:gd name="T68" fmla="*/ 391 w 458"/>
                <a:gd name="T69" fmla="*/ 247 h 459"/>
                <a:gd name="T70" fmla="*/ 362 w 458"/>
                <a:gd name="T71" fmla="*/ 234 h 459"/>
                <a:gd name="T72" fmla="*/ 336 w 458"/>
                <a:gd name="T73" fmla="*/ 217 h 459"/>
                <a:gd name="T74" fmla="*/ 316 w 458"/>
                <a:gd name="T75" fmla="*/ 196 h 459"/>
                <a:gd name="T76" fmla="*/ 299 w 458"/>
                <a:gd name="T77" fmla="*/ 171 h 459"/>
                <a:gd name="T78" fmla="*/ 286 w 458"/>
                <a:gd name="T79" fmla="*/ 142 h 459"/>
                <a:gd name="T80" fmla="*/ 281 w 458"/>
                <a:gd name="T81" fmla="*/ 111 h 459"/>
                <a:gd name="T82" fmla="*/ 279 w 458"/>
                <a:gd name="T83" fmla="*/ 9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459">
                  <a:moveTo>
                    <a:pt x="279" y="96"/>
                  </a:moveTo>
                  <a:lnTo>
                    <a:pt x="279" y="96"/>
                  </a:lnTo>
                  <a:lnTo>
                    <a:pt x="281" y="85"/>
                  </a:lnTo>
                  <a:lnTo>
                    <a:pt x="281" y="74"/>
                  </a:lnTo>
                  <a:lnTo>
                    <a:pt x="286" y="51"/>
                  </a:lnTo>
                  <a:lnTo>
                    <a:pt x="293" y="32"/>
                  </a:lnTo>
                  <a:lnTo>
                    <a:pt x="304" y="12"/>
                  </a:lnTo>
                  <a:lnTo>
                    <a:pt x="304" y="12"/>
                  </a:lnTo>
                  <a:lnTo>
                    <a:pt x="286" y="7"/>
                  </a:lnTo>
                  <a:lnTo>
                    <a:pt x="268" y="2"/>
                  </a:lnTo>
                  <a:lnTo>
                    <a:pt x="249" y="0"/>
                  </a:lnTo>
                  <a:lnTo>
                    <a:pt x="229" y="0"/>
                  </a:lnTo>
                  <a:lnTo>
                    <a:pt x="229" y="0"/>
                  </a:lnTo>
                  <a:lnTo>
                    <a:pt x="207" y="1"/>
                  </a:lnTo>
                  <a:lnTo>
                    <a:pt x="183" y="4"/>
                  </a:lnTo>
                  <a:lnTo>
                    <a:pt x="161" y="9"/>
                  </a:lnTo>
                  <a:lnTo>
                    <a:pt x="140" y="18"/>
                  </a:lnTo>
                  <a:lnTo>
                    <a:pt x="120" y="28"/>
                  </a:lnTo>
                  <a:lnTo>
                    <a:pt x="101" y="39"/>
                  </a:lnTo>
                  <a:lnTo>
                    <a:pt x="84" y="51"/>
                  </a:lnTo>
                  <a:lnTo>
                    <a:pt x="67" y="67"/>
                  </a:lnTo>
                  <a:lnTo>
                    <a:pt x="52" y="83"/>
                  </a:lnTo>
                  <a:lnTo>
                    <a:pt x="39" y="100"/>
                  </a:lnTo>
                  <a:lnTo>
                    <a:pt x="27" y="120"/>
                  </a:lnTo>
                  <a:lnTo>
                    <a:pt x="18" y="139"/>
                  </a:lnTo>
                  <a:lnTo>
                    <a:pt x="10" y="162"/>
                  </a:lnTo>
                  <a:lnTo>
                    <a:pt x="4" y="183"/>
                  </a:lnTo>
                  <a:lnTo>
                    <a:pt x="0" y="206"/>
                  </a:lnTo>
                  <a:lnTo>
                    <a:pt x="0" y="230"/>
                  </a:lnTo>
                  <a:lnTo>
                    <a:pt x="0" y="230"/>
                  </a:lnTo>
                  <a:lnTo>
                    <a:pt x="0" y="252"/>
                  </a:lnTo>
                  <a:lnTo>
                    <a:pt x="4" y="276"/>
                  </a:lnTo>
                  <a:lnTo>
                    <a:pt x="10" y="298"/>
                  </a:lnTo>
                  <a:lnTo>
                    <a:pt x="18" y="319"/>
                  </a:lnTo>
                  <a:lnTo>
                    <a:pt x="27" y="339"/>
                  </a:lnTo>
                  <a:lnTo>
                    <a:pt x="39" y="358"/>
                  </a:lnTo>
                  <a:lnTo>
                    <a:pt x="52" y="375"/>
                  </a:lnTo>
                  <a:lnTo>
                    <a:pt x="67" y="392"/>
                  </a:lnTo>
                  <a:lnTo>
                    <a:pt x="84" y="407"/>
                  </a:lnTo>
                  <a:lnTo>
                    <a:pt x="101" y="420"/>
                  </a:lnTo>
                  <a:lnTo>
                    <a:pt x="120" y="431"/>
                  </a:lnTo>
                  <a:lnTo>
                    <a:pt x="140" y="441"/>
                  </a:lnTo>
                  <a:lnTo>
                    <a:pt x="161" y="449"/>
                  </a:lnTo>
                  <a:lnTo>
                    <a:pt x="183" y="455"/>
                  </a:lnTo>
                  <a:lnTo>
                    <a:pt x="207" y="459"/>
                  </a:lnTo>
                  <a:lnTo>
                    <a:pt x="229" y="459"/>
                  </a:lnTo>
                  <a:lnTo>
                    <a:pt x="229" y="459"/>
                  </a:lnTo>
                  <a:lnTo>
                    <a:pt x="251" y="459"/>
                  </a:lnTo>
                  <a:lnTo>
                    <a:pt x="274" y="455"/>
                  </a:lnTo>
                  <a:lnTo>
                    <a:pt x="295" y="451"/>
                  </a:lnTo>
                  <a:lnTo>
                    <a:pt x="314" y="444"/>
                  </a:lnTo>
                  <a:lnTo>
                    <a:pt x="334" y="435"/>
                  </a:lnTo>
                  <a:lnTo>
                    <a:pt x="352" y="424"/>
                  </a:lnTo>
                  <a:lnTo>
                    <a:pt x="369" y="413"/>
                  </a:lnTo>
                  <a:lnTo>
                    <a:pt x="384" y="399"/>
                  </a:lnTo>
                  <a:lnTo>
                    <a:pt x="399" y="385"/>
                  </a:lnTo>
                  <a:lnTo>
                    <a:pt x="412" y="368"/>
                  </a:lnTo>
                  <a:lnTo>
                    <a:pt x="424" y="351"/>
                  </a:lnTo>
                  <a:lnTo>
                    <a:pt x="434" y="333"/>
                  </a:lnTo>
                  <a:lnTo>
                    <a:pt x="442" y="314"/>
                  </a:lnTo>
                  <a:lnTo>
                    <a:pt x="449" y="294"/>
                  </a:lnTo>
                  <a:lnTo>
                    <a:pt x="455" y="273"/>
                  </a:lnTo>
                  <a:lnTo>
                    <a:pt x="458" y="251"/>
                  </a:lnTo>
                  <a:lnTo>
                    <a:pt x="458" y="251"/>
                  </a:lnTo>
                  <a:lnTo>
                    <a:pt x="448" y="252"/>
                  </a:lnTo>
                  <a:lnTo>
                    <a:pt x="437" y="254"/>
                  </a:lnTo>
                  <a:lnTo>
                    <a:pt x="437" y="254"/>
                  </a:lnTo>
                  <a:lnTo>
                    <a:pt x="422" y="252"/>
                  </a:lnTo>
                  <a:lnTo>
                    <a:pt x="406" y="251"/>
                  </a:lnTo>
                  <a:lnTo>
                    <a:pt x="391" y="247"/>
                  </a:lnTo>
                  <a:lnTo>
                    <a:pt x="376" y="241"/>
                  </a:lnTo>
                  <a:lnTo>
                    <a:pt x="362" y="234"/>
                  </a:lnTo>
                  <a:lnTo>
                    <a:pt x="349" y="227"/>
                  </a:lnTo>
                  <a:lnTo>
                    <a:pt x="336" y="217"/>
                  </a:lnTo>
                  <a:lnTo>
                    <a:pt x="325" y="208"/>
                  </a:lnTo>
                  <a:lnTo>
                    <a:pt x="316" y="196"/>
                  </a:lnTo>
                  <a:lnTo>
                    <a:pt x="307" y="184"/>
                  </a:lnTo>
                  <a:lnTo>
                    <a:pt x="299" y="171"/>
                  </a:lnTo>
                  <a:lnTo>
                    <a:pt x="292" y="157"/>
                  </a:lnTo>
                  <a:lnTo>
                    <a:pt x="286" y="142"/>
                  </a:lnTo>
                  <a:lnTo>
                    <a:pt x="283" y="127"/>
                  </a:lnTo>
                  <a:lnTo>
                    <a:pt x="281" y="111"/>
                  </a:lnTo>
                  <a:lnTo>
                    <a:pt x="279" y="96"/>
                  </a:lnTo>
                  <a:lnTo>
                    <a:pt x="279" y="96"/>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p:cNvSpPr>
              <a:spLocks/>
            </p:cNvSpPr>
            <p:nvPr/>
          </p:nvSpPr>
          <p:spPr bwMode="auto">
            <a:xfrm>
              <a:off x="1410518" y="2080091"/>
              <a:ext cx="306905" cy="127180"/>
            </a:xfrm>
            <a:custGeom>
              <a:avLst/>
              <a:gdLst>
                <a:gd name="T0" fmla="*/ 1487 w 2046"/>
                <a:gd name="T1" fmla="*/ 32 h 903"/>
                <a:gd name="T2" fmla="*/ 1527 w 2046"/>
                <a:gd name="T3" fmla="*/ 132 h 903"/>
                <a:gd name="T4" fmla="*/ 1548 w 2046"/>
                <a:gd name="T5" fmla="*/ 240 h 903"/>
                <a:gd name="T6" fmla="*/ 1548 w 2046"/>
                <a:gd name="T7" fmla="*/ 306 h 903"/>
                <a:gd name="T8" fmla="*/ 1538 w 2046"/>
                <a:gd name="T9" fmla="*/ 386 h 903"/>
                <a:gd name="T10" fmla="*/ 1517 w 2046"/>
                <a:gd name="T11" fmla="*/ 461 h 903"/>
                <a:gd name="T12" fmla="*/ 1485 w 2046"/>
                <a:gd name="T13" fmla="*/ 531 h 903"/>
                <a:gd name="T14" fmla="*/ 1445 w 2046"/>
                <a:gd name="T15" fmla="*/ 595 h 903"/>
                <a:gd name="T16" fmla="*/ 1395 w 2046"/>
                <a:gd name="T17" fmla="*/ 652 h 903"/>
                <a:gd name="T18" fmla="*/ 1337 w 2046"/>
                <a:gd name="T19" fmla="*/ 701 h 903"/>
                <a:gd name="T20" fmla="*/ 1273 w 2046"/>
                <a:gd name="T21" fmla="*/ 743 h 903"/>
                <a:gd name="T22" fmla="*/ 1204 w 2046"/>
                <a:gd name="T23" fmla="*/ 775 h 903"/>
                <a:gd name="T24" fmla="*/ 1128 w 2046"/>
                <a:gd name="T25" fmla="*/ 796 h 903"/>
                <a:gd name="T26" fmla="*/ 1049 w 2046"/>
                <a:gd name="T27" fmla="*/ 806 h 903"/>
                <a:gd name="T28" fmla="*/ 994 w 2046"/>
                <a:gd name="T29" fmla="*/ 806 h 903"/>
                <a:gd name="T30" fmla="*/ 915 w 2046"/>
                <a:gd name="T31" fmla="*/ 796 h 903"/>
                <a:gd name="T32" fmla="*/ 841 w 2046"/>
                <a:gd name="T33" fmla="*/ 775 h 903"/>
                <a:gd name="T34" fmla="*/ 770 w 2046"/>
                <a:gd name="T35" fmla="*/ 743 h 903"/>
                <a:gd name="T36" fmla="*/ 705 w 2046"/>
                <a:gd name="T37" fmla="*/ 701 h 903"/>
                <a:gd name="T38" fmla="*/ 648 w 2046"/>
                <a:gd name="T39" fmla="*/ 652 h 903"/>
                <a:gd name="T40" fmla="*/ 599 w 2046"/>
                <a:gd name="T41" fmla="*/ 595 h 903"/>
                <a:gd name="T42" fmla="*/ 558 w 2046"/>
                <a:gd name="T43" fmla="*/ 531 h 903"/>
                <a:gd name="T44" fmla="*/ 525 w 2046"/>
                <a:gd name="T45" fmla="*/ 461 h 903"/>
                <a:gd name="T46" fmla="*/ 505 w 2046"/>
                <a:gd name="T47" fmla="*/ 386 h 903"/>
                <a:gd name="T48" fmla="*/ 495 w 2046"/>
                <a:gd name="T49" fmla="*/ 306 h 903"/>
                <a:gd name="T50" fmla="*/ 495 w 2046"/>
                <a:gd name="T51" fmla="*/ 240 h 903"/>
                <a:gd name="T52" fmla="*/ 516 w 2046"/>
                <a:gd name="T53" fmla="*/ 133 h 903"/>
                <a:gd name="T54" fmla="*/ 556 w 2046"/>
                <a:gd name="T55" fmla="*/ 32 h 903"/>
                <a:gd name="T56" fmla="*/ 532 w 2046"/>
                <a:gd name="T57" fmla="*/ 19 h 903"/>
                <a:gd name="T58" fmla="*/ 410 w 2046"/>
                <a:gd name="T59" fmla="*/ 76 h 903"/>
                <a:gd name="T60" fmla="*/ 294 w 2046"/>
                <a:gd name="T61" fmla="*/ 144 h 903"/>
                <a:gd name="T62" fmla="*/ 186 w 2046"/>
                <a:gd name="T63" fmla="*/ 224 h 903"/>
                <a:gd name="T64" fmla="*/ 87 w 2046"/>
                <a:gd name="T65" fmla="*/ 314 h 903"/>
                <a:gd name="T66" fmla="*/ 0 w 2046"/>
                <a:gd name="T67" fmla="*/ 414 h 903"/>
                <a:gd name="T68" fmla="*/ 46 w 2046"/>
                <a:gd name="T69" fmla="*/ 468 h 903"/>
                <a:gd name="T70" fmla="*/ 121 w 2046"/>
                <a:gd name="T71" fmla="*/ 545 h 903"/>
                <a:gd name="T72" fmla="*/ 202 w 2046"/>
                <a:gd name="T73" fmla="*/ 616 h 903"/>
                <a:gd name="T74" fmla="*/ 290 w 2046"/>
                <a:gd name="T75" fmla="*/ 680 h 903"/>
                <a:gd name="T76" fmla="*/ 382 w 2046"/>
                <a:gd name="T77" fmla="*/ 737 h 903"/>
                <a:gd name="T78" fmla="*/ 479 w 2046"/>
                <a:gd name="T79" fmla="*/ 786 h 903"/>
                <a:gd name="T80" fmla="*/ 580 w 2046"/>
                <a:gd name="T81" fmla="*/ 827 h 903"/>
                <a:gd name="T82" fmla="*/ 686 w 2046"/>
                <a:gd name="T83" fmla="*/ 860 h 903"/>
                <a:gd name="T84" fmla="*/ 795 w 2046"/>
                <a:gd name="T85" fmla="*/ 884 h 903"/>
                <a:gd name="T86" fmla="*/ 908 w 2046"/>
                <a:gd name="T87" fmla="*/ 898 h 903"/>
                <a:gd name="T88" fmla="*/ 1022 w 2046"/>
                <a:gd name="T89" fmla="*/ 903 h 903"/>
                <a:gd name="T90" fmla="*/ 1100 w 2046"/>
                <a:gd name="T91" fmla="*/ 901 h 903"/>
                <a:gd name="T92" fmla="*/ 1213 w 2046"/>
                <a:gd name="T93" fmla="*/ 889 h 903"/>
                <a:gd name="T94" fmla="*/ 1323 w 2046"/>
                <a:gd name="T95" fmla="*/ 869 h 903"/>
                <a:gd name="T96" fmla="*/ 1430 w 2046"/>
                <a:gd name="T97" fmla="*/ 839 h 903"/>
                <a:gd name="T98" fmla="*/ 1533 w 2046"/>
                <a:gd name="T99" fmla="*/ 800 h 903"/>
                <a:gd name="T100" fmla="*/ 1632 w 2046"/>
                <a:gd name="T101" fmla="*/ 754 h 903"/>
                <a:gd name="T102" fmla="*/ 1725 w 2046"/>
                <a:gd name="T103" fmla="*/ 700 h 903"/>
                <a:gd name="T104" fmla="*/ 1815 w 2046"/>
                <a:gd name="T105" fmla="*/ 638 h 903"/>
                <a:gd name="T106" fmla="*/ 1898 w 2046"/>
                <a:gd name="T107" fmla="*/ 570 h 903"/>
                <a:gd name="T108" fmla="*/ 1975 w 2046"/>
                <a:gd name="T109" fmla="*/ 494 h 903"/>
                <a:gd name="T110" fmla="*/ 2046 w 2046"/>
                <a:gd name="T111" fmla="*/ 414 h 903"/>
                <a:gd name="T112" fmla="*/ 1988 w 2046"/>
                <a:gd name="T113" fmla="*/ 345 h 903"/>
                <a:gd name="T114" fmla="*/ 1891 w 2046"/>
                <a:gd name="T115" fmla="*/ 252 h 903"/>
                <a:gd name="T116" fmla="*/ 1787 w 2046"/>
                <a:gd name="T117" fmla="*/ 168 h 903"/>
                <a:gd name="T118" fmla="*/ 1674 w 2046"/>
                <a:gd name="T119" fmla="*/ 95 h 903"/>
                <a:gd name="T120" fmla="*/ 1552 w 2046"/>
                <a:gd name="T121" fmla="*/ 35 h 903"/>
                <a:gd name="T122" fmla="*/ 1469 w 2046"/>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6" h="903">
                  <a:moveTo>
                    <a:pt x="1469" y="0"/>
                  </a:moveTo>
                  <a:lnTo>
                    <a:pt x="1469" y="0"/>
                  </a:lnTo>
                  <a:lnTo>
                    <a:pt x="1487" y="32"/>
                  </a:lnTo>
                  <a:lnTo>
                    <a:pt x="1502" y="65"/>
                  </a:lnTo>
                  <a:lnTo>
                    <a:pt x="1516" y="98"/>
                  </a:lnTo>
                  <a:lnTo>
                    <a:pt x="1527" y="132"/>
                  </a:lnTo>
                  <a:lnTo>
                    <a:pt x="1537" y="168"/>
                  </a:lnTo>
                  <a:lnTo>
                    <a:pt x="1544" y="204"/>
                  </a:lnTo>
                  <a:lnTo>
                    <a:pt x="1548" y="240"/>
                  </a:lnTo>
                  <a:lnTo>
                    <a:pt x="1550" y="280"/>
                  </a:lnTo>
                  <a:lnTo>
                    <a:pt x="1550" y="280"/>
                  </a:lnTo>
                  <a:lnTo>
                    <a:pt x="1548" y="306"/>
                  </a:lnTo>
                  <a:lnTo>
                    <a:pt x="1547" y="333"/>
                  </a:lnTo>
                  <a:lnTo>
                    <a:pt x="1543" y="359"/>
                  </a:lnTo>
                  <a:lnTo>
                    <a:pt x="1538" y="386"/>
                  </a:lnTo>
                  <a:lnTo>
                    <a:pt x="1533" y="411"/>
                  </a:lnTo>
                  <a:lnTo>
                    <a:pt x="1526" y="436"/>
                  </a:lnTo>
                  <a:lnTo>
                    <a:pt x="1517" y="461"/>
                  </a:lnTo>
                  <a:lnTo>
                    <a:pt x="1508" y="485"/>
                  </a:lnTo>
                  <a:lnTo>
                    <a:pt x="1498" y="507"/>
                  </a:lnTo>
                  <a:lnTo>
                    <a:pt x="1485" y="531"/>
                  </a:lnTo>
                  <a:lnTo>
                    <a:pt x="1473" y="553"/>
                  </a:lnTo>
                  <a:lnTo>
                    <a:pt x="1459" y="574"/>
                  </a:lnTo>
                  <a:lnTo>
                    <a:pt x="1445" y="595"/>
                  </a:lnTo>
                  <a:lnTo>
                    <a:pt x="1428" y="615"/>
                  </a:lnTo>
                  <a:lnTo>
                    <a:pt x="1413" y="634"/>
                  </a:lnTo>
                  <a:lnTo>
                    <a:pt x="1395" y="652"/>
                  </a:lnTo>
                  <a:lnTo>
                    <a:pt x="1377" y="669"/>
                  </a:lnTo>
                  <a:lnTo>
                    <a:pt x="1357" y="686"/>
                  </a:lnTo>
                  <a:lnTo>
                    <a:pt x="1337" y="701"/>
                  </a:lnTo>
                  <a:lnTo>
                    <a:pt x="1317" y="716"/>
                  </a:lnTo>
                  <a:lnTo>
                    <a:pt x="1296" y="730"/>
                  </a:lnTo>
                  <a:lnTo>
                    <a:pt x="1273" y="743"/>
                  </a:lnTo>
                  <a:lnTo>
                    <a:pt x="1251" y="754"/>
                  </a:lnTo>
                  <a:lnTo>
                    <a:pt x="1227" y="765"/>
                  </a:lnTo>
                  <a:lnTo>
                    <a:pt x="1204" y="775"/>
                  </a:lnTo>
                  <a:lnTo>
                    <a:pt x="1178" y="783"/>
                  </a:lnTo>
                  <a:lnTo>
                    <a:pt x="1153" y="790"/>
                  </a:lnTo>
                  <a:lnTo>
                    <a:pt x="1128" y="796"/>
                  </a:lnTo>
                  <a:lnTo>
                    <a:pt x="1102" y="800"/>
                  </a:lnTo>
                  <a:lnTo>
                    <a:pt x="1075" y="804"/>
                  </a:lnTo>
                  <a:lnTo>
                    <a:pt x="1049" y="806"/>
                  </a:lnTo>
                  <a:lnTo>
                    <a:pt x="1022" y="807"/>
                  </a:lnTo>
                  <a:lnTo>
                    <a:pt x="1022" y="807"/>
                  </a:lnTo>
                  <a:lnTo>
                    <a:pt x="994" y="806"/>
                  </a:lnTo>
                  <a:lnTo>
                    <a:pt x="968" y="804"/>
                  </a:lnTo>
                  <a:lnTo>
                    <a:pt x="941" y="800"/>
                  </a:lnTo>
                  <a:lnTo>
                    <a:pt x="915" y="796"/>
                  </a:lnTo>
                  <a:lnTo>
                    <a:pt x="890" y="790"/>
                  </a:lnTo>
                  <a:lnTo>
                    <a:pt x="864" y="783"/>
                  </a:lnTo>
                  <a:lnTo>
                    <a:pt x="841" y="775"/>
                  </a:lnTo>
                  <a:lnTo>
                    <a:pt x="816" y="765"/>
                  </a:lnTo>
                  <a:lnTo>
                    <a:pt x="793" y="754"/>
                  </a:lnTo>
                  <a:lnTo>
                    <a:pt x="770" y="743"/>
                  </a:lnTo>
                  <a:lnTo>
                    <a:pt x="747" y="730"/>
                  </a:lnTo>
                  <a:lnTo>
                    <a:pt x="726" y="716"/>
                  </a:lnTo>
                  <a:lnTo>
                    <a:pt x="705" y="701"/>
                  </a:lnTo>
                  <a:lnTo>
                    <a:pt x="686" y="686"/>
                  </a:lnTo>
                  <a:lnTo>
                    <a:pt x="666" y="669"/>
                  </a:lnTo>
                  <a:lnTo>
                    <a:pt x="648" y="652"/>
                  </a:lnTo>
                  <a:lnTo>
                    <a:pt x="632" y="634"/>
                  </a:lnTo>
                  <a:lnTo>
                    <a:pt x="615" y="615"/>
                  </a:lnTo>
                  <a:lnTo>
                    <a:pt x="599" y="595"/>
                  </a:lnTo>
                  <a:lnTo>
                    <a:pt x="584" y="574"/>
                  </a:lnTo>
                  <a:lnTo>
                    <a:pt x="570" y="553"/>
                  </a:lnTo>
                  <a:lnTo>
                    <a:pt x="558" y="531"/>
                  </a:lnTo>
                  <a:lnTo>
                    <a:pt x="546" y="507"/>
                  </a:lnTo>
                  <a:lnTo>
                    <a:pt x="535" y="485"/>
                  </a:lnTo>
                  <a:lnTo>
                    <a:pt x="525" y="461"/>
                  </a:lnTo>
                  <a:lnTo>
                    <a:pt x="517" y="436"/>
                  </a:lnTo>
                  <a:lnTo>
                    <a:pt x="510" y="411"/>
                  </a:lnTo>
                  <a:lnTo>
                    <a:pt x="505" y="386"/>
                  </a:lnTo>
                  <a:lnTo>
                    <a:pt x="500" y="359"/>
                  </a:lnTo>
                  <a:lnTo>
                    <a:pt x="496" y="333"/>
                  </a:lnTo>
                  <a:lnTo>
                    <a:pt x="495" y="306"/>
                  </a:lnTo>
                  <a:lnTo>
                    <a:pt x="493" y="280"/>
                  </a:lnTo>
                  <a:lnTo>
                    <a:pt x="493" y="280"/>
                  </a:lnTo>
                  <a:lnTo>
                    <a:pt x="495" y="240"/>
                  </a:lnTo>
                  <a:lnTo>
                    <a:pt x="499" y="204"/>
                  </a:lnTo>
                  <a:lnTo>
                    <a:pt x="506" y="168"/>
                  </a:lnTo>
                  <a:lnTo>
                    <a:pt x="516" y="133"/>
                  </a:lnTo>
                  <a:lnTo>
                    <a:pt x="527" y="98"/>
                  </a:lnTo>
                  <a:lnTo>
                    <a:pt x="541" y="65"/>
                  </a:lnTo>
                  <a:lnTo>
                    <a:pt x="556" y="32"/>
                  </a:lnTo>
                  <a:lnTo>
                    <a:pt x="574" y="2"/>
                  </a:lnTo>
                  <a:lnTo>
                    <a:pt x="574" y="2"/>
                  </a:lnTo>
                  <a:lnTo>
                    <a:pt x="532" y="19"/>
                  </a:lnTo>
                  <a:lnTo>
                    <a:pt x="491" y="35"/>
                  </a:lnTo>
                  <a:lnTo>
                    <a:pt x="449" y="55"/>
                  </a:lnTo>
                  <a:lnTo>
                    <a:pt x="410" y="76"/>
                  </a:lnTo>
                  <a:lnTo>
                    <a:pt x="371" y="97"/>
                  </a:lnTo>
                  <a:lnTo>
                    <a:pt x="332" y="120"/>
                  </a:lnTo>
                  <a:lnTo>
                    <a:pt x="294" y="144"/>
                  </a:lnTo>
                  <a:lnTo>
                    <a:pt x="258" y="169"/>
                  </a:lnTo>
                  <a:lnTo>
                    <a:pt x="221" y="196"/>
                  </a:lnTo>
                  <a:lnTo>
                    <a:pt x="186" y="224"/>
                  </a:lnTo>
                  <a:lnTo>
                    <a:pt x="153" y="253"/>
                  </a:lnTo>
                  <a:lnTo>
                    <a:pt x="119" y="282"/>
                  </a:lnTo>
                  <a:lnTo>
                    <a:pt x="87" y="314"/>
                  </a:lnTo>
                  <a:lnTo>
                    <a:pt x="57" y="347"/>
                  </a:lnTo>
                  <a:lnTo>
                    <a:pt x="27" y="379"/>
                  </a:lnTo>
                  <a:lnTo>
                    <a:pt x="0" y="414"/>
                  </a:lnTo>
                  <a:lnTo>
                    <a:pt x="0" y="414"/>
                  </a:lnTo>
                  <a:lnTo>
                    <a:pt x="22" y="441"/>
                  </a:lnTo>
                  <a:lnTo>
                    <a:pt x="46" y="468"/>
                  </a:lnTo>
                  <a:lnTo>
                    <a:pt x="71" y="494"/>
                  </a:lnTo>
                  <a:lnTo>
                    <a:pt x="96" y="520"/>
                  </a:lnTo>
                  <a:lnTo>
                    <a:pt x="121" y="545"/>
                  </a:lnTo>
                  <a:lnTo>
                    <a:pt x="147" y="570"/>
                  </a:lnTo>
                  <a:lnTo>
                    <a:pt x="175" y="594"/>
                  </a:lnTo>
                  <a:lnTo>
                    <a:pt x="202" y="616"/>
                  </a:lnTo>
                  <a:lnTo>
                    <a:pt x="231" y="638"/>
                  </a:lnTo>
                  <a:lnTo>
                    <a:pt x="260" y="659"/>
                  </a:lnTo>
                  <a:lnTo>
                    <a:pt x="290" y="680"/>
                  </a:lnTo>
                  <a:lnTo>
                    <a:pt x="320" y="700"/>
                  </a:lnTo>
                  <a:lnTo>
                    <a:pt x="351" y="719"/>
                  </a:lnTo>
                  <a:lnTo>
                    <a:pt x="382" y="737"/>
                  </a:lnTo>
                  <a:lnTo>
                    <a:pt x="414" y="754"/>
                  </a:lnTo>
                  <a:lnTo>
                    <a:pt x="446" y="771"/>
                  </a:lnTo>
                  <a:lnTo>
                    <a:pt x="479" y="786"/>
                  </a:lnTo>
                  <a:lnTo>
                    <a:pt x="513" y="800"/>
                  </a:lnTo>
                  <a:lnTo>
                    <a:pt x="546" y="814"/>
                  </a:lnTo>
                  <a:lnTo>
                    <a:pt x="580" y="827"/>
                  </a:lnTo>
                  <a:lnTo>
                    <a:pt x="615" y="839"/>
                  </a:lnTo>
                  <a:lnTo>
                    <a:pt x="651" y="850"/>
                  </a:lnTo>
                  <a:lnTo>
                    <a:pt x="686" y="860"/>
                  </a:lnTo>
                  <a:lnTo>
                    <a:pt x="722" y="869"/>
                  </a:lnTo>
                  <a:lnTo>
                    <a:pt x="758" y="877"/>
                  </a:lnTo>
                  <a:lnTo>
                    <a:pt x="795" y="884"/>
                  </a:lnTo>
                  <a:lnTo>
                    <a:pt x="832" y="889"/>
                  </a:lnTo>
                  <a:lnTo>
                    <a:pt x="870" y="895"/>
                  </a:lnTo>
                  <a:lnTo>
                    <a:pt x="908" y="898"/>
                  </a:lnTo>
                  <a:lnTo>
                    <a:pt x="945" y="901"/>
                  </a:lnTo>
                  <a:lnTo>
                    <a:pt x="984" y="903"/>
                  </a:lnTo>
                  <a:lnTo>
                    <a:pt x="1022" y="903"/>
                  </a:lnTo>
                  <a:lnTo>
                    <a:pt x="1022" y="903"/>
                  </a:lnTo>
                  <a:lnTo>
                    <a:pt x="1061" y="903"/>
                  </a:lnTo>
                  <a:lnTo>
                    <a:pt x="1100" y="901"/>
                  </a:lnTo>
                  <a:lnTo>
                    <a:pt x="1138" y="898"/>
                  </a:lnTo>
                  <a:lnTo>
                    <a:pt x="1176" y="895"/>
                  </a:lnTo>
                  <a:lnTo>
                    <a:pt x="1213" y="889"/>
                  </a:lnTo>
                  <a:lnTo>
                    <a:pt x="1250" y="884"/>
                  </a:lnTo>
                  <a:lnTo>
                    <a:pt x="1287" y="877"/>
                  </a:lnTo>
                  <a:lnTo>
                    <a:pt x="1323" y="869"/>
                  </a:lnTo>
                  <a:lnTo>
                    <a:pt x="1360" y="860"/>
                  </a:lnTo>
                  <a:lnTo>
                    <a:pt x="1395" y="850"/>
                  </a:lnTo>
                  <a:lnTo>
                    <a:pt x="1430" y="839"/>
                  </a:lnTo>
                  <a:lnTo>
                    <a:pt x="1464" y="827"/>
                  </a:lnTo>
                  <a:lnTo>
                    <a:pt x="1499" y="814"/>
                  </a:lnTo>
                  <a:lnTo>
                    <a:pt x="1533" y="800"/>
                  </a:lnTo>
                  <a:lnTo>
                    <a:pt x="1566" y="786"/>
                  </a:lnTo>
                  <a:lnTo>
                    <a:pt x="1600" y="771"/>
                  </a:lnTo>
                  <a:lnTo>
                    <a:pt x="1632" y="754"/>
                  </a:lnTo>
                  <a:lnTo>
                    <a:pt x="1664" y="737"/>
                  </a:lnTo>
                  <a:lnTo>
                    <a:pt x="1695" y="719"/>
                  </a:lnTo>
                  <a:lnTo>
                    <a:pt x="1725" y="700"/>
                  </a:lnTo>
                  <a:lnTo>
                    <a:pt x="1756" y="680"/>
                  </a:lnTo>
                  <a:lnTo>
                    <a:pt x="1785" y="659"/>
                  </a:lnTo>
                  <a:lnTo>
                    <a:pt x="1815" y="638"/>
                  </a:lnTo>
                  <a:lnTo>
                    <a:pt x="1842" y="616"/>
                  </a:lnTo>
                  <a:lnTo>
                    <a:pt x="1870" y="594"/>
                  </a:lnTo>
                  <a:lnTo>
                    <a:pt x="1898" y="570"/>
                  </a:lnTo>
                  <a:lnTo>
                    <a:pt x="1925" y="545"/>
                  </a:lnTo>
                  <a:lnTo>
                    <a:pt x="1950" y="520"/>
                  </a:lnTo>
                  <a:lnTo>
                    <a:pt x="1975" y="494"/>
                  </a:lnTo>
                  <a:lnTo>
                    <a:pt x="2000" y="468"/>
                  </a:lnTo>
                  <a:lnTo>
                    <a:pt x="2024" y="441"/>
                  </a:lnTo>
                  <a:lnTo>
                    <a:pt x="2046" y="414"/>
                  </a:lnTo>
                  <a:lnTo>
                    <a:pt x="2046" y="414"/>
                  </a:lnTo>
                  <a:lnTo>
                    <a:pt x="2018" y="379"/>
                  </a:lnTo>
                  <a:lnTo>
                    <a:pt x="1988" y="345"/>
                  </a:lnTo>
                  <a:lnTo>
                    <a:pt x="1957" y="313"/>
                  </a:lnTo>
                  <a:lnTo>
                    <a:pt x="1925" y="282"/>
                  </a:lnTo>
                  <a:lnTo>
                    <a:pt x="1891" y="252"/>
                  </a:lnTo>
                  <a:lnTo>
                    <a:pt x="1858" y="222"/>
                  </a:lnTo>
                  <a:lnTo>
                    <a:pt x="1823" y="196"/>
                  </a:lnTo>
                  <a:lnTo>
                    <a:pt x="1787" y="168"/>
                  </a:lnTo>
                  <a:lnTo>
                    <a:pt x="1750" y="143"/>
                  </a:lnTo>
                  <a:lnTo>
                    <a:pt x="1713" y="119"/>
                  </a:lnTo>
                  <a:lnTo>
                    <a:pt x="1674" y="95"/>
                  </a:lnTo>
                  <a:lnTo>
                    <a:pt x="1635" y="74"/>
                  </a:lnTo>
                  <a:lnTo>
                    <a:pt x="1594" y="53"/>
                  </a:lnTo>
                  <a:lnTo>
                    <a:pt x="1552" y="35"/>
                  </a:lnTo>
                  <a:lnTo>
                    <a:pt x="1510" y="17"/>
                  </a:lnTo>
                  <a:lnTo>
                    <a:pt x="1469" y="0"/>
                  </a:lnTo>
                  <a:lnTo>
                    <a:pt x="1469" y="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109"/>
          <p:cNvGrpSpPr/>
          <p:nvPr/>
        </p:nvGrpSpPr>
        <p:grpSpPr>
          <a:xfrm>
            <a:off x="2478164" y="2453508"/>
            <a:ext cx="593806" cy="250687"/>
            <a:chOff x="1383549" y="2464882"/>
            <a:chExt cx="315675" cy="209716"/>
          </a:xfrm>
        </p:grpSpPr>
        <p:sp>
          <p:nvSpPr>
            <p:cNvPr id="111" name="Freeform 26"/>
            <p:cNvSpPr>
              <a:spLocks noEditPoints="1"/>
            </p:cNvSpPr>
            <p:nvPr/>
          </p:nvSpPr>
          <p:spPr bwMode="auto">
            <a:xfrm>
              <a:off x="1383549" y="2464882"/>
              <a:ext cx="143207" cy="209716"/>
            </a:xfrm>
            <a:custGeom>
              <a:avLst/>
              <a:gdLst>
                <a:gd name="T0" fmla="*/ 572 w 698"/>
                <a:gd name="T1" fmla="*/ 147 h 1072"/>
                <a:gd name="T2" fmla="*/ 368 w 698"/>
                <a:gd name="T3" fmla="*/ 49 h 1072"/>
                <a:gd name="T4" fmla="*/ 225 w 698"/>
                <a:gd name="T5" fmla="*/ 3 h 1072"/>
                <a:gd name="T6" fmla="*/ 177 w 698"/>
                <a:gd name="T7" fmla="*/ 1 h 1072"/>
                <a:gd name="T8" fmla="*/ 96 w 698"/>
                <a:gd name="T9" fmla="*/ 31 h 1072"/>
                <a:gd name="T10" fmla="*/ 35 w 698"/>
                <a:gd name="T11" fmla="*/ 87 h 1072"/>
                <a:gd name="T12" fmla="*/ 3 w 698"/>
                <a:gd name="T13" fmla="*/ 155 h 1072"/>
                <a:gd name="T14" fmla="*/ 4 w 698"/>
                <a:gd name="T15" fmla="*/ 208 h 1072"/>
                <a:gd name="T16" fmla="*/ 46 w 698"/>
                <a:gd name="T17" fmla="*/ 286 h 1072"/>
                <a:gd name="T18" fmla="*/ 149 w 698"/>
                <a:gd name="T19" fmla="*/ 429 h 1072"/>
                <a:gd name="T20" fmla="*/ 195 w 698"/>
                <a:gd name="T21" fmla="*/ 523 h 1072"/>
                <a:gd name="T22" fmla="*/ 200 w 698"/>
                <a:gd name="T23" fmla="*/ 568 h 1072"/>
                <a:gd name="T24" fmla="*/ 197 w 698"/>
                <a:gd name="T25" fmla="*/ 624 h 1072"/>
                <a:gd name="T26" fmla="*/ 205 w 698"/>
                <a:gd name="T27" fmla="*/ 683 h 1072"/>
                <a:gd name="T28" fmla="*/ 226 w 698"/>
                <a:gd name="T29" fmla="*/ 726 h 1072"/>
                <a:gd name="T30" fmla="*/ 264 w 698"/>
                <a:gd name="T31" fmla="*/ 764 h 1072"/>
                <a:gd name="T32" fmla="*/ 307 w 698"/>
                <a:gd name="T33" fmla="*/ 815 h 1072"/>
                <a:gd name="T34" fmla="*/ 332 w 698"/>
                <a:gd name="T35" fmla="*/ 899 h 1072"/>
                <a:gd name="T36" fmla="*/ 329 w 698"/>
                <a:gd name="T37" fmla="*/ 927 h 1072"/>
                <a:gd name="T38" fmla="*/ 335 w 698"/>
                <a:gd name="T39" fmla="*/ 974 h 1072"/>
                <a:gd name="T40" fmla="*/ 362 w 698"/>
                <a:gd name="T41" fmla="*/ 1026 h 1072"/>
                <a:gd name="T42" fmla="*/ 413 w 698"/>
                <a:gd name="T43" fmla="*/ 1064 h 1072"/>
                <a:gd name="T44" fmla="*/ 472 w 698"/>
                <a:gd name="T45" fmla="*/ 1072 h 1072"/>
                <a:gd name="T46" fmla="*/ 557 w 698"/>
                <a:gd name="T47" fmla="*/ 1048 h 1072"/>
                <a:gd name="T48" fmla="*/ 625 w 698"/>
                <a:gd name="T49" fmla="*/ 997 h 1072"/>
                <a:gd name="T50" fmla="*/ 670 w 698"/>
                <a:gd name="T51" fmla="*/ 938 h 1072"/>
                <a:gd name="T52" fmla="*/ 688 w 698"/>
                <a:gd name="T53" fmla="*/ 893 h 1072"/>
                <a:gd name="T54" fmla="*/ 698 w 698"/>
                <a:gd name="T55" fmla="*/ 214 h 1072"/>
                <a:gd name="T56" fmla="*/ 477 w 698"/>
                <a:gd name="T57" fmla="*/ 937 h 1072"/>
                <a:gd name="T58" fmla="*/ 430 w 698"/>
                <a:gd name="T59" fmla="*/ 916 h 1072"/>
                <a:gd name="T60" fmla="*/ 409 w 698"/>
                <a:gd name="T61" fmla="*/ 871 h 1072"/>
                <a:gd name="T62" fmla="*/ 419 w 698"/>
                <a:gd name="T63" fmla="*/ 824 h 1072"/>
                <a:gd name="T64" fmla="*/ 449 w 698"/>
                <a:gd name="T65" fmla="*/ 798 h 1072"/>
                <a:gd name="T66" fmla="*/ 483 w 698"/>
                <a:gd name="T67" fmla="*/ 791 h 1072"/>
                <a:gd name="T68" fmla="*/ 509 w 698"/>
                <a:gd name="T69" fmla="*/ 800 h 1072"/>
                <a:gd name="T70" fmla="*/ 544 w 698"/>
                <a:gd name="T71" fmla="*/ 847 h 1072"/>
                <a:gd name="T72" fmla="*/ 540 w 698"/>
                <a:gd name="T73" fmla="*/ 905 h 1072"/>
                <a:gd name="T74" fmla="*/ 522 w 698"/>
                <a:gd name="T75" fmla="*/ 925 h 1072"/>
                <a:gd name="T76" fmla="*/ 491 w 698"/>
                <a:gd name="T77" fmla="*/ 937 h 1072"/>
                <a:gd name="T78" fmla="*/ 593 w 698"/>
                <a:gd name="T79" fmla="*/ 778 h 1072"/>
                <a:gd name="T80" fmla="*/ 567 w 698"/>
                <a:gd name="T81" fmla="*/ 761 h 1072"/>
                <a:gd name="T82" fmla="*/ 529 w 698"/>
                <a:gd name="T83" fmla="*/ 708 h 1072"/>
                <a:gd name="T84" fmla="*/ 518 w 698"/>
                <a:gd name="T85" fmla="*/ 685 h 1072"/>
                <a:gd name="T86" fmla="*/ 447 w 698"/>
                <a:gd name="T87" fmla="*/ 618 h 1072"/>
                <a:gd name="T88" fmla="*/ 392 w 698"/>
                <a:gd name="T89" fmla="*/ 564 h 1072"/>
                <a:gd name="T90" fmla="*/ 370 w 698"/>
                <a:gd name="T91" fmla="*/ 498 h 1072"/>
                <a:gd name="T92" fmla="*/ 370 w 698"/>
                <a:gd name="T93" fmla="*/ 457 h 1072"/>
                <a:gd name="T94" fmla="*/ 394 w 698"/>
                <a:gd name="T95" fmla="*/ 441 h 1072"/>
                <a:gd name="T96" fmla="*/ 456 w 698"/>
                <a:gd name="T97" fmla="*/ 450 h 1072"/>
                <a:gd name="T98" fmla="*/ 502 w 698"/>
                <a:gd name="T99" fmla="*/ 493 h 1072"/>
                <a:gd name="T100" fmla="*/ 554 w 698"/>
                <a:gd name="T101" fmla="*/ 592 h 1072"/>
                <a:gd name="T102" fmla="*/ 590 w 698"/>
                <a:gd name="T103" fmla="*/ 695 h 1072"/>
                <a:gd name="T104" fmla="*/ 601 w 698"/>
                <a:gd name="T105" fmla="*/ 765 h 1072"/>
                <a:gd name="T106" fmla="*/ 597 w 698"/>
                <a:gd name="T107" fmla="*/ 776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 h="1072">
                  <a:moveTo>
                    <a:pt x="698" y="214"/>
                  </a:moveTo>
                  <a:lnTo>
                    <a:pt x="698" y="214"/>
                  </a:lnTo>
                  <a:lnTo>
                    <a:pt x="638" y="180"/>
                  </a:lnTo>
                  <a:lnTo>
                    <a:pt x="572" y="147"/>
                  </a:lnTo>
                  <a:lnTo>
                    <a:pt x="494" y="106"/>
                  </a:lnTo>
                  <a:lnTo>
                    <a:pt x="452" y="87"/>
                  </a:lnTo>
                  <a:lnTo>
                    <a:pt x="410" y="67"/>
                  </a:lnTo>
                  <a:lnTo>
                    <a:pt x="368" y="49"/>
                  </a:lnTo>
                  <a:lnTo>
                    <a:pt x="329" y="34"/>
                  </a:lnTo>
                  <a:lnTo>
                    <a:pt x="290" y="20"/>
                  </a:lnTo>
                  <a:lnTo>
                    <a:pt x="255" y="8"/>
                  </a:lnTo>
                  <a:lnTo>
                    <a:pt x="225" y="3"/>
                  </a:lnTo>
                  <a:lnTo>
                    <a:pt x="212" y="0"/>
                  </a:lnTo>
                  <a:lnTo>
                    <a:pt x="200" y="0"/>
                  </a:lnTo>
                  <a:lnTo>
                    <a:pt x="200" y="0"/>
                  </a:lnTo>
                  <a:lnTo>
                    <a:pt x="177" y="1"/>
                  </a:lnTo>
                  <a:lnTo>
                    <a:pt x="155" y="6"/>
                  </a:lnTo>
                  <a:lnTo>
                    <a:pt x="134" y="11"/>
                  </a:lnTo>
                  <a:lnTo>
                    <a:pt x="115" y="21"/>
                  </a:lnTo>
                  <a:lnTo>
                    <a:pt x="96" y="31"/>
                  </a:lnTo>
                  <a:lnTo>
                    <a:pt x="78" y="43"/>
                  </a:lnTo>
                  <a:lnTo>
                    <a:pt x="62" y="56"/>
                  </a:lnTo>
                  <a:lnTo>
                    <a:pt x="48" y="71"/>
                  </a:lnTo>
                  <a:lnTo>
                    <a:pt x="35" y="87"/>
                  </a:lnTo>
                  <a:lnTo>
                    <a:pt x="24" y="103"/>
                  </a:lnTo>
                  <a:lnTo>
                    <a:pt x="14" y="120"/>
                  </a:lnTo>
                  <a:lnTo>
                    <a:pt x="7" y="138"/>
                  </a:lnTo>
                  <a:lnTo>
                    <a:pt x="3" y="155"/>
                  </a:lnTo>
                  <a:lnTo>
                    <a:pt x="0" y="173"/>
                  </a:lnTo>
                  <a:lnTo>
                    <a:pt x="0" y="190"/>
                  </a:lnTo>
                  <a:lnTo>
                    <a:pt x="4" y="208"/>
                  </a:lnTo>
                  <a:lnTo>
                    <a:pt x="4" y="208"/>
                  </a:lnTo>
                  <a:lnTo>
                    <a:pt x="10" y="225"/>
                  </a:lnTo>
                  <a:lnTo>
                    <a:pt x="20" y="244"/>
                  </a:lnTo>
                  <a:lnTo>
                    <a:pt x="32" y="264"/>
                  </a:lnTo>
                  <a:lnTo>
                    <a:pt x="46" y="286"/>
                  </a:lnTo>
                  <a:lnTo>
                    <a:pt x="80" y="331"/>
                  </a:lnTo>
                  <a:lnTo>
                    <a:pt x="116" y="380"/>
                  </a:lnTo>
                  <a:lnTo>
                    <a:pt x="133" y="403"/>
                  </a:lnTo>
                  <a:lnTo>
                    <a:pt x="149" y="429"/>
                  </a:lnTo>
                  <a:lnTo>
                    <a:pt x="165" y="452"/>
                  </a:lnTo>
                  <a:lnTo>
                    <a:pt x="177" y="477"/>
                  </a:lnTo>
                  <a:lnTo>
                    <a:pt x="189" y="501"/>
                  </a:lnTo>
                  <a:lnTo>
                    <a:pt x="195" y="523"/>
                  </a:lnTo>
                  <a:lnTo>
                    <a:pt x="198" y="535"/>
                  </a:lnTo>
                  <a:lnTo>
                    <a:pt x="200" y="546"/>
                  </a:lnTo>
                  <a:lnTo>
                    <a:pt x="200" y="557"/>
                  </a:lnTo>
                  <a:lnTo>
                    <a:pt x="200" y="568"/>
                  </a:lnTo>
                  <a:lnTo>
                    <a:pt x="200" y="568"/>
                  </a:lnTo>
                  <a:lnTo>
                    <a:pt x="197" y="588"/>
                  </a:lnTo>
                  <a:lnTo>
                    <a:pt x="197" y="607"/>
                  </a:lnTo>
                  <a:lnTo>
                    <a:pt x="197" y="624"/>
                  </a:lnTo>
                  <a:lnTo>
                    <a:pt x="197" y="641"/>
                  </a:lnTo>
                  <a:lnTo>
                    <a:pt x="200" y="656"/>
                  </a:lnTo>
                  <a:lnTo>
                    <a:pt x="202" y="670"/>
                  </a:lnTo>
                  <a:lnTo>
                    <a:pt x="205" y="683"/>
                  </a:lnTo>
                  <a:lnTo>
                    <a:pt x="209" y="695"/>
                  </a:lnTo>
                  <a:lnTo>
                    <a:pt x="215" y="706"/>
                  </a:lnTo>
                  <a:lnTo>
                    <a:pt x="221" y="716"/>
                  </a:lnTo>
                  <a:lnTo>
                    <a:pt x="226" y="726"/>
                  </a:lnTo>
                  <a:lnTo>
                    <a:pt x="233" y="734"/>
                  </a:lnTo>
                  <a:lnTo>
                    <a:pt x="247" y="750"/>
                  </a:lnTo>
                  <a:lnTo>
                    <a:pt x="264" y="764"/>
                  </a:lnTo>
                  <a:lnTo>
                    <a:pt x="264" y="764"/>
                  </a:lnTo>
                  <a:lnTo>
                    <a:pt x="272" y="771"/>
                  </a:lnTo>
                  <a:lnTo>
                    <a:pt x="279" y="778"/>
                  </a:lnTo>
                  <a:lnTo>
                    <a:pt x="295" y="796"/>
                  </a:lnTo>
                  <a:lnTo>
                    <a:pt x="307" y="815"/>
                  </a:lnTo>
                  <a:lnTo>
                    <a:pt x="317" y="836"/>
                  </a:lnTo>
                  <a:lnTo>
                    <a:pt x="325" y="858"/>
                  </a:lnTo>
                  <a:lnTo>
                    <a:pt x="331" y="879"/>
                  </a:lnTo>
                  <a:lnTo>
                    <a:pt x="332" y="899"/>
                  </a:lnTo>
                  <a:lnTo>
                    <a:pt x="332" y="909"/>
                  </a:lnTo>
                  <a:lnTo>
                    <a:pt x="331" y="917"/>
                  </a:lnTo>
                  <a:lnTo>
                    <a:pt x="331" y="917"/>
                  </a:lnTo>
                  <a:lnTo>
                    <a:pt x="329" y="927"/>
                  </a:lnTo>
                  <a:lnTo>
                    <a:pt x="329" y="938"/>
                  </a:lnTo>
                  <a:lnTo>
                    <a:pt x="329" y="949"/>
                  </a:lnTo>
                  <a:lnTo>
                    <a:pt x="332" y="962"/>
                  </a:lnTo>
                  <a:lnTo>
                    <a:pt x="335" y="974"/>
                  </a:lnTo>
                  <a:lnTo>
                    <a:pt x="339" y="987"/>
                  </a:lnTo>
                  <a:lnTo>
                    <a:pt x="345" y="1001"/>
                  </a:lnTo>
                  <a:lnTo>
                    <a:pt x="352" y="1013"/>
                  </a:lnTo>
                  <a:lnTo>
                    <a:pt x="362" y="1026"/>
                  </a:lnTo>
                  <a:lnTo>
                    <a:pt x="371" y="1037"/>
                  </a:lnTo>
                  <a:lnTo>
                    <a:pt x="384" y="1047"/>
                  </a:lnTo>
                  <a:lnTo>
                    <a:pt x="398" y="1055"/>
                  </a:lnTo>
                  <a:lnTo>
                    <a:pt x="413" y="1064"/>
                  </a:lnTo>
                  <a:lnTo>
                    <a:pt x="431" y="1068"/>
                  </a:lnTo>
                  <a:lnTo>
                    <a:pt x="451" y="1072"/>
                  </a:lnTo>
                  <a:lnTo>
                    <a:pt x="472" y="1072"/>
                  </a:lnTo>
                  <a:lnTo>
                    <a:pt x="472" y="1072"/>
                  </a:lnTo>
                  <a:lnTo>
                    <a:pt x="494" y="1069"/>
                  </a:lnTo>
                  <a:lnTo>
                    <a:pt x="516" y="1065"/>
                  </a:lnTo>
                  <a:lnTo>
                    <a:pt x="537" y="1057"/>
                  </a:lnTo>
                  <a:lnTo>
                    <a:pt x="557" y="1048"/>
                  </a:lnTo>
                  <a:lnTo>
                    <a:pt x="575" y="1037"/>
                  </a:lnTo>
                  <a:lnTo>
                    <a:pt x="593" y="1025"/>
                  </a:lnTo>
                  <a:lnTo>
                    <a:pt x="610" y="1011"/>
                  </a:lnTo>
                  <a:lnTo>
                    <a:pt x="625" y="997"/>
                  </a:lnTo>
                  <a:lnTo>
                    <a:pt x="639" y="981"/>
                  </a:lnTo>
                  <a:lnTo>
                    <a:pt x="650" y="967"/>
                  </a:lnTo>
                  <a:lnTo>
                    <a:pt x="661" y="952"/>
                  </a:lnTo>
                  <a:lnTo>
                    <a:pt x="670" y="938"/>
                  </a:lnTo>
                  <a:lnTo>
                    <a:pt x="678" y="925"/>
                  </a:lnTo>
                  <a:lnTo>
                    <a:pt x="682" y="913"/>
                  </a:lnTo>
                  <a:lnTo>
                    <a:pt x="687" y="902"/>
                  </a:lnTo>
                  <a:lnTo>
                    <a:pt x="688" y="893"/>
                  </a:lnTo>
                  <a:lnTo>
                    <a:pt x="688" y="893"/>
                  </a:lnTo>
                  <a:lnTo>
                    <a:pt x="691" y="769"/>
                  </a:lnTo>
                  <a:lnTo>
                    <a:pt x="694" y="537"/>
                  </a:lnTo>
                  <a:lnTo>
                    <a:pt x="698" y="214"/>
                  </a:lnTo>
                  <a:lnTo>
                    <a:pt x="698" y="214"/>
                  </a:lnTo>
                  <a:close/>
                  <a:moveTo>
                    <a:pt x="491" y="937"/>
                  </a:moveTo>
                  <a:lnTo>
                    <a:pt x="491" y="937"/>
                  </a:lnTo>
                  <a:lnTo>
                    <a:pt x="477" y="937"/>
                  </a:lnTo>
                  <a:lnTo>
                    <a:pt x="463" y="935"/>
                  </a:lnTo>
                  <a:lnTo>
                    <a:pt x="451" y="930"/>
                  </a:lnTo>
                  <a:lnTo>
                    <a:pt x="440" y="924"/>
                  </a:lnTo>
                  <a:lnTo>
                    <a:pt x="430" y="916"/>
                  </a:lnTo>
                  <a:lnTo>
                    <a:pt x="423" y="906"/>
                  </a:lnTo>
                  <a:lnTo>
                    <a:pt x="416" y="895"/>
                  </a:lnTo>
                  <a:lnTo>
                    <a:pt x="412" y="884"/>
                  </a:lnTo>
                  <a:lnTo>
                    <a:pt x="409" y="871"/>
                  </a:lnTo>
                  <a:lnTo>
                    <a:pt x="409" y="858"/>
                  </a:lnTo>
                  <a:lnTo>
                    <a:pt x="409" y="846"/>
                  </a:lnTo>
                  <a:lnTo>
                    <a:pt x="413" y="835"/>
                  </a:lnTo>
                  <a:lnTo>
                    <a:pt x="419" y="824"/>
                  </a:lnTo>
                  <a:lnTo>
                    <a:pt x="426" y="814"/>
                  </a:lnTo>
                  <a:lnTo>
                    <a:pt x="437" y="805"/>
                  </a:lnTo>
                  <a:lnTo>
                    <a:pt x="449" y="798"/>
                  </a:lnTo>
                  <a:lnTo>
                    <a:pt x="449" y="798"/>
                  </a:lnTo>
                  <a:lnTo>
                    <a:pt x="458" y="794"/>
                  </a:lnTo>
                  <a:lnTo>
                    <a:pt x="466" y="793"/>
                  </a:lnTo>
                  <a:lnTo>
                    <a:pt x="475" y="791"/>
                  </a:lnTo>
                  <a:lnTo>
                    <a:pt x="483" y="791"/>
                  </a:lnTo>
                  <a:lnTo>
                    <a:pt x="490" y="793"/>
                  </a:lnTo>
                  <a:lnTo>
                    <a:pt x="497" y="794"/>
                  </a:lnTo>
                  <a:lnTo>
                    <a:pt x="504" y="797"/>
                  </a:lnTo>
                  <a:lnTo>
                    <a:pt x="509" y="800"/>
                  </a:lnTo>
                  <a:lnTo>
                    <a:pt x="522" y="810"/>
                  </a:lnTo>
                  <a:lnTo>
                    <a:pt x="530" y="821"/>
                  </a:lnTo>
                  <a:lnTo>
                    <a:pt x="539" y="833"/>
                  </a:lnTo>
                  <a:lnTo>
                    <a:pt x="544" y="847"/>
                  </a:lnTo>
                  <a:lnTo>
                    <a:pt x="547" y="863"/>
                  </a:lnTo>
                  <a:lnTo>
                    <a:pt x="547" y="877"/>
                  </a:lnTo>
                  <a:lnTo>
                    <a:pt x="546" y="891"/>
                  </a:lnTo>
                  <a:lnTo>
                    <a:pt x="540" y="905"/>
                  </a:lnTo>
                  <a:lnTo>
                    <a:pt x="537" y="910"/>
                  </a:lnTo>
                  <a:lnTo>
                    <a:pt x="533" y="916"/>
                  </a:lnTo>
                  <a:lnTo>
                    <a:pt x="528" y="921"/>
                  </a:lnTo>
                  <a:lnTo>
                    <a:pt x="522" y="925"/>
                  </a:lnTo>
                  <a:lnTo>
                    <a:pt x="516" y="930"/>
                  </a:lnTo>
                  <a:lnTo>
                    <a:pt x="508" y="932"/>
                  </a:lnTo>
                  <a:lnTo>
                    <a:pt x="501" y="935"/>
                  </a:lnTo>
                  <a:lnTo>
                    <a:pt x="491" y="937"/>
                  </a:lnTo>
                  <a:lnTo>
                    <a:pt x="491" y="937"/>
                  </a:lnTo>
                  <a:close/>
                  <a:moveTo>
                    <a:pt x="597" y="776"/>
                  </a:moveTo>
                  <a:lnTo>
                    <a:pt x="597" y="776"/>
                  </a:lnTo>
                  <a:lnTo>
                    <a:pt x="593" y="778"/>
                  </a:lnTo>
                  <a:lnTo>
                    <a:pt x="589" y="776"/>
                  </a:lnTo>
                  <a:lnTo>
                    <a:pt x="583" y="773"/>
                  </a:lnTo>
                  <a:lnTo>
                    <a:pt x="578" y="771"/>
                  </a:lnTo>
                  <a:lnTo>
                    <a:pt x="567" y="761"/>
                  </a:lnTo>
                  <a:lnTo>
                    <a:pt x="555" y="750"/>
                  </a:lnTo>
                  <a:lnTo>
                    <a:pt x="546" y="736"/>
                  </a:lnTo>
                  <a:lnTo>
                    <a:pt x="536" y="722"/>
                  </a:lnTo>
                  <a:lnTo>
                    <a:pt x="529" y="708"/>
                  </a:lnTo>
                  <a:lnTo>
                    <a:pt x="523" y="697"/>
                  </a:lnTo>
                  <a:lnTo>
                    <a:pt x="523" y="697"/>
                  </a:lnTo>
                  <a:lnTo>
                    <a:pt x="522" y="691"/>
                  </a:lnTo>
                  <a:lnTo>
                    <a:pt x="518" y="685"/>
                  </a:lnTo>
                  <a:lnTo>
                    <a:pt x="508" y="673"/>
                  </a:lnTo>
                  <a:lnTo>
                    <a:pt x="495" y="659"/>
                  </a:lnTo>
                  <a:lnTo>
                    <a:pt x="480" y="646"/>
                  </a:lnTo>
                  <a:lnTo>
                    <a:pt x="447" y="618"/>
                  </a:lnTo>
                  <a:lnTo>
                    <a:pt x="415" y="592"/>
                  </a:lnTo>
                  <a:lnTo>
                    <a:pt x="415" y="592"/>
                  </a:lnTo>
                  <a:lnTo>
                    <a:pt x="402" y="579"/>
                  </a:lnTo>
                  <a:lnTo>
                    <a:pt x="392" y="564"/>
                  </a:lnTo>
                  <a:lnTo>
                    <a:pt x="384" y="549"/>
                  </a:lnTo>
                  <a:lnTo>
                    <a:pt x="377" y="533"/>
                  </a:lnTo>
                  <a:lnTo>
                    <a:pt x="373" y="515"/>
                  </a:lnTo>
                  <a:lnTo>
                    <a:pt x="370" y="498"/>
                  </a:lnTo>
                  <a:lnTo>
                    <a:pt x="368" y="482"/>
                  </a:lnTo>
                  <a:lnTo>
                    <a:pt x="368" y="463"/>
                  </a:lnTo>
                  <a:lnTo>
                    <a:pt x="368" y="463"/>
                  </a:lnTo>
                  <a:lnTo>
                    <a:pt x="370" y="457"/>
                  </a:lnTo>
                  <a:lnTo>
                    <a:pt x="374" y="451"/>
                  </a:lnTo>
                  <a:lnTo>
                    <a:pt x="378" y="447"/>
                  </a:lnTo>
                  <a:lnTo>
                    <a:pt x="385" y="444"/>
                  </a:lnTo>
                  <a:lnTo>
                    <a:pt x="394" y="441"/>
                  </a:lnTo>
                  <a:lnTo>
                    <a:pt x="402" y="441"/>
                  </a:lnTo>
                  <a:lnTo>
                    <a:pt x="422" y="443"/>
                  </a:lnTo>
                  <a:lnTo>
                    <a:pt x="440" y="445"/>
                  </a:lnTo>
                  <a:lnTo>
                    <a:pt x="456" y="450"/>
                  </a:lnTo>
                  <a:lnTo>
                    <a:pt x="472" y="455"/>
                  </a:lnTo>
                  <a:lnTo>
                    <a:pt x="472" y="455"/>
                  </a:lnTo>
                  <a:lnTo>
                    <a:pt x="487" y="472"/>
                  </a:lnTo>
                  <a:lnTo>
                    <a:pt x="502" y="493"/>
                  </a:lnTo>
                  <a:lnTo>
                    <a:pt x="516" y="515"/>
                  </a:lnTo>
                  <a:lnTo>
                    <a:pt x="530" y="540"/>
                  </a:lnTo>
                  <a:lnTo>
                    <a:pt x="543" y="567"/>
                  </a:lnTo>
                  <a:lnTo>
                    <a:pt x="554" y="592"/>
                  </a:lnTo>
                  <a:lnTo>
                    <a:pt x="565" y="620"/>
                  </a:lnTo>
                  <a:lnTo>
                    <a:pt x="575" y="645"/>
                  </a:lnTo>
                  <a:lnTo>
                    <a:pt x="583" y="671"/>
                  </a:lnTo>
                  <a:lnTo>
                    <a:pt x="590" y="695"/>
                  </a:lnTo>
                  <a:lnTo>
                    <a:pt x="596" y="716"/>
                  </a:lnTo>
                  <a:lnTo>
                    <a:pt x="599" y="736"/>
                  </a:lnTo>
                  <a:lnTo>
                    <a:pt x="601" y="752"/>
                  </a:lnTo>
                  <a:lnTo>
                    <a:pt x="601" y="765"/>
                  </a:lnTo>
                  <a:lnTo>
                    <a:pt x="601" y="773"/>
                  </a:lnTo>
                  <a:lnTo>
                    <a:pt x="600" y="776"/>
                  </a:lnTo>
                  <a:lnTo>
                    <a:pt x="597" y="776"/>
                  </a:lnTo>
                  <a:lnTo>
                    <a:pt x="597" y="776"/>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p:cNvSpPr>
              <a:spLocks noEditPoints="1"/>
            </p:cNvSpPr>
            <p:nvPr/>
          </p:nvSpPr>
          <p:spPr bwMode="auto">
            <a:xfrm>
              <a:off x="1555224" y="2465217"/>
              <a:ext cx="144000" cy="208800"/>
            </a:xfrm>
            <a:custGeom>
              <a:avLst/>
              <a:gdLst>
                <a:gd name="T0" fmla="*/ 2 w 722"/>
                <a:gd name="T1" fmla="*/ 888 h 1058"/>
                <a:gd name="T2" fmla="*/ 33 w 722"/>
                <a:gd name="T3" fmla="*/ 944 h 1058"/>
                <a:gd name="T4" fmla="*/ 87 w 722"/>
                <a:gd name="T5" fmla="*/ 1004 h 1058"/>
                <a:gd name="T6" fmla="*/ 161 w 722"/>
                <a:gd name="T7" fmla="*/ 1048 h 1058"/>
                <a:gd name="T8" fmla="*/ 227 w 722"/>
                <a:gd name="T9" fmla="*/ 1058 h 1058"/>
                <a:gd name="T10" fmla="*/ 295 w 722"/>
                <a:gd name="T11" fmla="*/ 1037 h 1058"/>
                <a:gd name="T12" fmla="*/ 336 w 722"/>
                <a:gd name="T13" fmla="*/ 992 h 1058"/>
                <a:gd name="T14" fmla="*/ 354 w 722"/>
                <a:gd name="T15" fmla="*/ 941 h 1058"/>
                <a:gd name="T16" fmla="*/ 355 w 722"/>
                <a:gd name="T17" fmla="*/ 910 h 1058"/>
                <a:gd name="T18" fmla="*/ 364 w 722"/>
                <a:gd name="T19" fmla="*/ 850 h 1058"/>
                <a:gd name="T20" fmla="*/ 413 w 722"/>
                <a:gd name="T21" fmla="*/ 773 h 1058"/>
                <a:gd name="T22" fmla="*/ 446 w 722"/>
                <a:gd name="T23" fmla="*/ 747 h 1058"/>
                <a:gd name="T24" fmla="*/ 481 w 722"/>
                <a:gd name="T25" fmla="*/ 705 h 1058"/>
                <a:gd name="T26" fmla="*/ 499 w 722"/>
                <a:gd name="T27" fmla="*/ 655 h 1058"/>
                <a:gd name="T28" fmla="*/ 505 w 722"/>
                <a:gd name="T29" fmla="*/ 588 h 1058"/>
                <a:gd name="T30" fmla="*/ 505 w 722"/>
                <a:gd name="T31" fmla="*/ 546 h 1058"/>
                <a:gd name="T32" fmla="*/ 531 w 722"/>
                <a:gd name="T33" fmla="*/ 477 h 1058"/>
                <a:gd name="T34" fmla="*/ 598 w 722"/>
                <a:gd name="T35" fmla="*/ 382 h 1058"/>
                <a:gd name="T36" fmla="*/ 700 w 722"/>
                <a:gd name="T37" fmla="*/ 253 h 1058"/>
                <a:gd name="T38" fmla="*/ 722 w 722"/>
                <a:gd name="T39" fmla="*/ 200 h 1058"/>
                <a:gd name="T40" fmla="*/ 711 w 722"/>
                <a:gd name="T41" fmla="*/ 130 h 1058"/>
                <a:gd name="T42" fmla="*/ 668 w 722"/>
                <a:gd name="T43" fmla="*/ 63 h 1058"/>
                <a:gd name="T44" fmla="*/ 597 w 722"/>
                <a:gd name="T45" fmla="*/ 15 h 1058"/>
                <a:gd name="T46" fmla="*/ 533 w 722"/>
                <a:gd name="T47" fmla="*/ 0 h 1058"/>
                <a:gd name="T48" fmla="*/ 440 w 722"/>
                <a:gd name="T49" fmla="*/ 15 h 1058"/>
                <a:gd name="T50" fmla="*/ 276 w 722"/>
                <a:gd name="T51" fmla="*/ 74 h 1058"/>
                <a:gd name="T52" fmla="*/ 25 w 722"/>
                <a:gd name="T53" fmla="*/ 188 h 1058"/>
                <a:gd name="T54" fmla="*/ 0 w 722"/>
                <a:gd name="T55" fmla="*/ 868 h 1058"/>
                <a:gd name="T56" fmla="*/ 255 w 722"/>
                <a:gd name="T57" fmla="*/ 793 h 1058"/>
                <a:gd name="T58" fmla="*/ 280 w 722"/>
                <a:gd name="T59" fmla="*/ 835 h 1058"/>
                <a:gd name="T60" fmla="*/ 270 w 722"/>
                <a:gd name="T61" fmla="*/ 882 h 1058"/>
                <a:gd name="T62" fmla="*/ 234 w 722"/>
                <a:gd name="T63" fmla="*/ 917 h 1058"/>
                <a:gd name="T64" fmla="*/ 194 w 722"/>
                <a:gd name="T65" fmla="*/ 921 h 1058"/>
                <a:gd name="T66" fmla="*/ 163 w 722"/>
                <a:gd name="T67" fmla="*/ 909 h 1058"/>
                <a:gd name="T68" fmla="*/ 146 w 722"/>
                <a:gd name="T69" fmla="*/ 886 h 1058"/>
                <a:gd name="T70" fmla="*/ 146 w 722"/>
                <a:gd name="T71" fmla="*/ 829 h 1058"/>
                <a:gd name="T72" fmla="*/ 182 w 722"/>
                <a:gd name="T73" fmla="*/ 784 h 1058"/>
                <a:gd name="T74" fmla="*/ 210 w 722"/>
                <a:gd name="T75" fmla="*/ 776 h 1058"/>
                <a:gd name="T76" fmla="*/ 244 w 722"/>
                <a:gd name="T77" fmla="*/ 784 h 1058"/>
                <a:gd name="T78" fmla="*/ 253 w 722"/>
                <a:gd name="T79" fmla="*/ 437 h 1058"/>
                <a:gd name="T80" fmla="*/ 316 w 722"/>
                <a:gd name="T81" fmla="*/ 431 h 1058"/>
                <a:gd name="T82" fmla="*/ 340 w 722"/>
                <a:gd name="T83" fmla="*/ 448 h 1058"/>
                <a:gd name="T84" fmla="*/ 337 w 722"/>
                <a:gd name="T85" fmla="*/ 490 h 1058"/>
                <a:gd name="T86" fmla="*/ 312 w 722"/>
                <a:gd name="T87" fmla="*/ 554 h 1058"/>
                <a:gd name="T88" fmla="*/ 255 w 722"/>
                <a:gd name="T89" fmla="*/ 606 h 1058"/>
                <a:gd name="T90" fmla="*/ 180 w 722"/>
                <a:gd name="T91" fmla="*/ 669 h 1058"/>
                <a:gd name="T92" fmla="*/ 168 w 722"/>
                <a:gd name="T93" fmla="*/ 691 h 1058"/>
                <a:gd name="T94" fmla="*/ 127 w 722"/>
                <a:gd name="T95" fmla="*/ 743 h 1058"/>
                <a:gd name="T96" fmla="*/ 100 w 722"/>
                <a:gd name="T97" fmla="*/ 756 h 1058"/>
                <a:gd name="T98" fmla="*/ 92 w 722"/>
                <a:gd name="T99" fmla="*/ 752 h 1058"/>
                <a:gd name="T100" fmla="*/ 101 w 722"/>
                <a:gd name="T101" fmla="*/ 696 h 1058"/>
                <a:gd name="T102" fmla="*/ 136 w 722"/>
                <a:gd name="T103" fmla="*/ 600 h 1058"/>
                <a:gd name="T104" fmla="*/ 189 w 722"/>
                <a:gd name="T105" fmla="*/ 500 h 1058"/>
                <a:gd name="T106" fmla="*/ 238 w 722"/>
                <a:gd name="T107" fmla="*/ 441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1058">
                  <a:moveTo>
                    <a:pt x="0" y="868"/>
                  </a:moveTo>
                  <a:lnTo>
                    <a:pt x="0" y="868"/>
                  </a:lnTo>
                  <a:lnTo>
                    <a:pt x="0" y="877"/>
                  </a:lnTo>
                  <a:lnTo>
                    <a:pt x="2" y="888"/>
                  </a:lnTo>
                  <a:lnTo>
                    <a:pt x="8" y="900"/>
                  </a:lnTo>
                  <a:lnTo>
                    <a:pt x="15" y="914"/>
                  </a:lnTo>
                  <a:lnTo>
                    <a:pt x="23" y="928"/>
                  </a:lnTo>
                  <a:lnTo>
                    <a:pt x="33" y="944"/>
                  </a:lnTo>
                  <a:lnTo>
                    <a:pt x="44" y="959"/>
                  </a:lnTo>
                  <a:lnTo>
                    <a:pt x="57" y="974"/>
                  </a:lnTo>
                  <a:lnTo>
                    <a:pt x="71" y="990"/>
                  </a:lnTo>
                  <a:lnTo>
                    <a:pt x="87" y="1004"/>
                  </a:lnTo>
                  <a:lnTo>
                    <a:pt x="104" y="1017"/>
                  </a:lnTo>
                  <a:lnTo>
                    <a:pt x="122" y="1029"/>
                  </a:lnTo>
                  <a:lnTo>
                    <a:pt x="142" y="1040"/>
                  </a:lnTo>
                  <a:lnTo>
                    <a:pt x="161" y="1048"/>
                  </a:lnTo>
                  <a:lnTo>
                    <a:pt x="184" y="1054"/>
                  </a:lnTo>
                  <a:lnTo>
                    <a:pt x="206" y="1057"/>
                  </a:lnTo>
                  <a:lnTo>
                    <a:pt x="206" y="1057"/>
                  </a:lnTo>
                  <a:lnTo>
                    <a:pt x="227" y="1058"/>
                  </a:lnTo>
                  <a:lnTo>
                    <a:pt x="247" y="1055"/>
                  </a:lnTo>
                  <a:lnTo>
                    <a:pt x="265" y="1051"/>
                  </a:lnTo>
                  <a:lnTo>
                    <a:pt x="281" y="1045"/>
                  </a:lnTo>
                  <a:lnTo>
                    <a:pt x="295" y="1037"/>
                  </a:lnTo>
                  <a:lnTo>
                    <a:pt x="308" y="1027"/>
                  </a:lnTo>
                  <a:lnTo>
                    <a:pt x="319" y="1016"/>
                  </a:lnTo>
                  <a:lnTo>
                    <a:pt x="329" y="1005"/>
                  </a:lnTo>
                  <a:lnTo>
                    <a:pt x="336" y="992"/>
                  </a:lnTo>
                  <a:lnTo>
                    <a:pt x="343" y="980"/>
                  </a:lnTo>
                  <a:lnTo>
                    <a:pt x="348" y="966"/>
                  </a:lnTo>
                  <a:lnTo>
                    <a:pt x="351" y="953"/>
                  </a:lnTo>
                  <a:lnTo>
                    <a:pt x="354" y="941"/>
                  </a:lnTo>
                  <a:lnTo>
                    <a:pt x="355" y="930"/>
                  </a:lnTo>
                  <a:lnTo>
                    <a:pt x="355" y="920"/>
                  </a:lnTo>
                  <a:lnTo>
                    <a:pt x="355" y="910"/>
                  </a:lnTo>
                  <a:lnTo>
                    <a:pt x="355" y="910"/>
                  </a:lnTo>
                  <a:lnTo>
                    <a:pt x="354" y="902"/>
                  </a:lnTo>
                  <a:lnTo>
                    <a:pt x="354" y="892"/>
                  </a:lnTo>
                  <a:lnTo>
                    <a:pt x="357" y="872"/>
                  </a:lnTo>
                  <a:lnTo>
                    <a:pt x="364" y="850"/>
                  </a:lnTo>
                  <a:lnTo>
                    <a:pt x="372" y="829"/>
                  </a:lnTo>
                  <a:lnTo>
                    <a:pt x="383" y="810"/>
                  </a:lnTo>
                  <a:lnTo>
                    <a:pt x="397" y="790"/>
                  </a:lnTo>
                  <a:lnTo>
                    <a:pt x="413" y="773"/>
                  </a:lnTo>
                  <a:lnTo>
                    <a:pt x="421" y="766"/>
                  </a:lnTo>
                  <a:lnTo>
                    <a:pt x="429" y="759"/>
                  </a:lnTo>
                  <a:lnTo>
                    <a:pt x="429" y="759"/>
                  </a:lnTo>
                  <a:lnTo>
                    <a:pt x="446" y="747"/>
                  </a:lnTo>
                  <a:lnTo>
                    <a:pt x="461" y="731"/>
                  </a:lnTo>
                  <a:lnTo>
                    <a:pt x="468" y="723"/>
                  </a:lnTo>
                  <a:lnTo>
                    <a:pt x="475" y="715"/>
                  </a:lnTo>
                  <a:lnTo>
                    <a:pt x="481" y="705"/>
                  </a:lnTo>
                  <a:lnTo>
                    <a:pt x="486" y="694"/>
                  </a:lnTo>
                  <a:lnTo>
                    <a:pt x="492" y="681"/>
                  </a:lnTo>
                  <a:lnTo>
                    <a:pt x="496" y="669"/>
                  </a:lnTo>
                  <a:lnTo>
                    <a:pt x="499" y="655"/>
                  </a:lnTo>
                  <a:lnTo>
                    <a:pt x="502" y="639"/>
                  </a:lnTo>
                  <a:lnTo>
                    <a:pt x="505" y="624"/>
                  </a:lnTo>
                  <a:lnTo>
                    <a:pt x="505" y="606"/>
                  </a:lnTo>
                  <a:lnTo>
                    <a:pt x="505" y="588"/>
                  </a:lnTo>
                  <a:lnTo>
                    <a:pt x="505" y="567"/>
                  </a:lnTo>
                  <a:lnTo>
                    <a:pt x="505" y="567"/>
                  </a:lnTo>
                  <a:lnTo>
                    <a:pt x="505" y="557"/>
                  </a:lnTo>
                  <a:lnTo>
                    <a:pt x="505" y="546"/>
                  </a:lnTo>
                  <a:lnTo>
                    <a:pt x="507" y="535"/>
                  </a:lnTo>
                  <a:lnTo>
                    <a:pt x="510" y="523"/>
                  </a:lnTo>
                  <a:lnTo>
                    <a:pt x="519" y="501"/>
                  </a:lnTo>
                  <a:lnTo>
                    <a:pt x="531" y="477"/>
                  </a:lnTo>
                  <a:lnTo>
                    <a:pt x="545" y="454"/>
                  </a:lnTo>
                  <a:lnTo>
                    <a:pt x="562" y="430"/>
                  </a:lnTo>
                  <a:lnTo>
                    <a:pt x="579" y="406"/>
                  </a:lnTo>
                  <a:lnTo>
                    <a:pt x="598" y="382"/>
                  </a:lnTo>
                  <a:lnTo>
                    <a:pt x="636" y="336"/>
                  </a:lnTo>
                  <a:lnTo>
                    <a:pt x="672" y="293"/>
                  </a:lnTo>
                  <a:lnTo>
                    <a:pt x="687" y="272"/>
                  </a:lnTo>
                  <a:lnTo>
                    <a:pt x="700" y="253"/>
                  </a:lnTo>
                  <a:lnTo>
                    <a:pt x="711" y="234"/>
                  </a:lnTo>
                  <a:lnTo>
                    <a:pt x="718" y="218"/>
                  </a:lnTo>
                  <a:lnTo>
                    <a:pt x="718" y="218"/>
                  </a:lnTo>
                  <a:lnTo>
                    <a:pt x="722" y="200"/>
                  </a:lnTo>
                  <a:lnTo>
                    <a:pt x="722" y="183"/>
                  </a:lnTo>
                  <a:lnTo>
                    <a:pt x="721" y="165"/>
                  </a:lnTo>
                  <a:lnTo>
                    <a:pt x="718" y="147"/>
                  </a:lnTo>
                  <a:lnTo>
                    <a:pt x="711" y="130"/>
                  </a:lnTo>
                  <a:lnTo>
                    <a:pt x="704" y="112"/>
                  </a:lnTo>
                  <a:lnTo>
                    <a:pt x="693" y="95"/>
                  </a:lnTo>
                  <a:lnTo>
                    <a:pt x="682" y="78"/>
                  </a:lnTo>
                  <a:lnTo>
                    <a:pt x="668" y="63"/>
                  </a:lnTo>
                  <a:lnTo>
                    <a:pt x="653" y="49"/>
                  </a:lnTo>
                  <a:lnTo>
                    <a:pt x="634" y="36"/>
                  </a:lnTo>
                  <a:lnTo>
                    <a:pt x="616" y="25"/>
                  </a:lnTo>
                  <a:lnTo>
                    <a:pt x="597" y="15"/>
                  </a:lnTo>
                  <a:lnTo>
                    <a:pt x="577" y="8"/>
                  </a:lnTo>
                  <a:lnTo>
                    <a:pt x="555" y="3"/>
                  </a:lnTo>
                  <a:lnTo>
                    <a:pt x="533" y="0"/>
                  </a:lnTo>
                  <a:lnTo>
                    <a:pt x="533" y="0"/>
                  </a:lnTo>
                  <a:lnTo>
                    <a:pt x="520" y="0"/>
                  </a:lnTo>
                  <a:lnTo>
                    <a:pt x="507" y="1"/>
                  </a:lnTo>
                  <a:lnTo>
                    <a:pt x="477" y="6"/>
                  </a:lnTo>
                  <a:lnTo>
                    <a:pt x="440" y="15"/>
                  </a:lnTo>
                  <a:lnTo>
                    <a:pt x="403" y="27"/>
                  </a:lnTo>
                  <a:lnTo>
                    <a:pt x="361" y="40"/>
                  </a:lnTo>
                  <a:lnTo>
                    <a:pt x="319" y="57"/>
                  </a:lnTo>
                  <a:lnTo>
                    <a:pt x="276" y="74"/>
                  </a:lnTo>
                  <a:lnTo>
                    <a:pt x="233" y="92"/>
                  </a:lnTo>
                  <a:lnTo>
                    <a:pt x="153" y="127"/>
                  </a:lnTo>
                  <a:lnTo>
                    <a:pt x="86" y="159"/>
                  </a:lnTo>
                  <a:lnTo>
                    <a:pt x="25" y="188"/>
                  </a:lnTo>
                  <a:lnTo>
                    <a:pt x="25" y="188"/>
                  </a:lnTo>
                  <a:lnTo>
                    <a:pt x="12" y="512"/>
                  </a:lnTo>
                  <a:lnTo>
                    <a:pt x="2" y="744"/>
                  </a:lnTo>
                  <a:lnTo>
                    <a:pt x="0" y="868"/>
                  </a:lnTo>
                  <a:lnTo>
                    <a:pt x="0" y="868"/>
                  </a:lnTo>
                  <a:close/>
                  <a:moveTo>
                    <a:pt x="244" y="784"/>
                  </a:moveTo>
                  <a:lnTo>
                    <a:pt x="244" y="784"/>
                  </a:lnTo>
                  <a:lnTo>
                    <a:pt x="255" y="793"/>
                  </a:lnTo>
                  <a:lnTo>
                    <a:pt x="265" y="801"/>
                  </a:lnTo>
                  <a:lnTo>
                    <a:pt x="272" y="812"/>
                  </a:lnTo>
                  <a:lnTo>
                    <a:pt x="277" y="823"/>
                  </a:lnTo>
                  <a:lnTo>
                    <a:pt x="280" y="835"/>
                  </a:lnTo>
                  <a:lnTo>
                    <a:pt x="280" y="847"/>
                  </a:lnTo>
                  <a:lnTo>
                    <a:pt x="279" y="860"/>
                  </a:lnTo>
                  <a:lnTo>
                    <a:pt x="276" y="871"/>
                  </a:lnTo>
                  <a:lnTo>
                    <a:pt x="270" y="882"/>
                  </a:lnTo>
                  <a:lnTo>
                    <a:pt x="263" y="893"/>
                  </a:lnTo>
                  <a:lnTo>
                    <a:pt x="255" y="903"/>
                  </a:lnTo>
                  <a:lnTo>
                    <a:pt x="245" y="910"/>
                  </a:lnTo>
                  <a:lnTo>
                    <a:pt x="234" y="917"/>
                  </a:lnTo>
                  <a:lnTo>
                    <a:pt x="221" y="920"/>
                  </a:lnTo>
                  <a:lnTo>
                    <a:pt x="207" y="923"/>
                  </a:lnTo>
                  <a:lnTo>
                    <a:pt x="194" y="921"/>
                  </a:lnTo>
                  <a:lnTo>
                    <a:pt x="194" y="921"/>
                  </a:lnTo>
                  <a:lnTo>
                    <a:pt x="184" y="918"/>
                  </a:lnTo>
                  <a:lnTo>
                    <a:pt x="177" y="916"/>
                  </a:lnTo>
                  <a:lnTo>
                    <a:pt x="170" y="913"/>
                  </a:lnTo>
                  <a:lnTo>
                    <a:pt x="163" y="909"/>
                  </a:lnTo>
                  <a:lnTo>
                    <a:pt x="157" y="904"/>
                  </a:lnTo>
                  <a:lnTo>
                    <a:pt x="153" y="899"/>
                  </a:lnTo>
                  <a:lnTo>
                    <a:pt x="149" y="892"/>
                  </a:lnTo>
                  <a:lnTo>
                    <a:pt x="146" y="886"/>
                  </a:lnTo>
                  <a:lnTo>
                    <a:pt x="142" y="872"/>
                  </a:lnTo>
                  <a:lnTo>
                    <a:pt x="140" y="858"/>
                  </a:lnTo>
                  <a:lnTo>
                    <a:pt x="142" y="844"/>
                  </a:lnTo>
                  <a:lnTo>
                    <a:pt x="146" y="829"/>
                  </a:lnTo>
                  <a:lnTo>
                    <a:pt x="152" y="815"/>
                  </a:lnTo>
                  <a:lnTo>
                    <a:pt x="160" y="803"/>
                  </a:lnTo>
                  <a:lnTo>
                    <a:pt x="170" y="793"/>
                  </a:lnTo>
                  <a:lnTo>
                    <a:pt x="182" y="784"/>
                  </a:lnTo>
                  <a:lnTo>
                    <a:pt x="188" y="780"/>
                  </a:lnTo>
                  <a:lnTo>
                    <a:pt x="195" y="779"/>
                  </a:lnTo>
                  <a:lnTo>
                    <a:pt x="202" y="777"/>
                  </a:lnTo>
                  <a:lnTo>
                    <a:pt x="210" y="776"/>
                  </a:lnTo>
                  <a:lnTo>
                    <a:pt x="217" y="777"/>
                  </a:lnTo>
                  <a:lnTo>
                    <a:pt x="226" y="779"/>
                  </a:lnTo>
                  <a:lnTo>
                    <a:pt x="234" y="780"/>
                  </a:lnTo>
                  <a:lnTo>
                    <a:pt x="244" y="784"/>
                  </a:lnTo>
                  <a:lnTo>
                    <a:pt x="244" y="784"/>
                  </a:lnTo>
                  <a:close/>
                  <a:moveTo>
                    <a:pt x="238" y="441"/>
                  </a:moveTo>
                  <a:lnTo>
                    <a:pt x="238" y="441"/>
                  </a:lnTo>
                  <a:lnTo>
                    <a:pt x="253" y="437"/>
                  </a:lnTo>
                  <a:lnTo>
                    <a:pt x="270" y="434"/>
                  </a:lnTo>
                  <a:lnTo>
                    <a:pt x="288" y="431"/>
                  </a:lnTo>
                  <a:lnTo>
                    <a:pt x="308" y="431"/>
                  </a:lnTo>
                  <a:lnTo>
                    <a:pt x="316" y="431"/>
                  </a:lnTo>
                  <a:lnTo>
                    <a:pt x="325" y="434"/>
                  </a:lnTo>
                  <a:lnTo>
                    <a:pt x="332" y="437"/>
                  </a:lnTo>
                  <a:lnTo>
                    <a:pt x="336" y="441"/>
                  </a:lnTo>
                  <a:lnTo>
                    <a:pt x="340" y="448"/>
                  </a:lnTo>
                  <a:lnTo>
                    <a:pt x="340" y="455"/>
                  </a:lnTo>
                  <a:lnTo>
                    <a:pt x="340" y="455"/>
                  </a:lnTo>
                  <a:lnTo>
                    <a:pt x="340" y="472"/>
                  </a:lnTo>
                  <a:lnTo>
                    <a:pt x="337" y="490"/>
                  </a:lnTo>
                  <a:lnTo>
                    <a:pt x="334" y="507"/>
                  </a:lnTo>
                  <a:lnTo>
                    <a:pt x="329" y="523"/>
                  </a:lnTo>
                  <a:lnTo>
                    <a:pt x="322" y="539"/>
                  </a:lnTo>
                  <a:lnTo>
                    <a:pt x="312" y="554"/>
                  </a:lnTo>
                  <a:lnTo>
                    <a:pt x="301" y="568"/>
                  </a:lnTo>
                  <a:lnTo>
                    <a:pt x="287" y="581"/>
                  </a:lnTo>
                  <a:lnTo>
                    <a:pt x="287" y="581"/>
                  </a:lnTo>
                  <a:lnTo>
                    <a:pt x="255" y="606"/>
                  </a:lnTo>
                  <a:lnTo>
                    <a:pt x="220" y="631"/>
                  </a:lnTo>
                  <a:lnTo>
                    <a:pt x="203" y="643"/>
                  </a:lnTo>
                  <a:lnTo>
                    <a:pt x="191" y="656"/>
                  </a:lnTo>
                  <a:lnTo>
                    <a:pt x="180" y="669"/>
                  </a:lnTo>
                  <a:lnTo>
                    <a:pt x="177" y="674"/>
                  </a:lnTo>
                  <a:lnTo>
                    <a:pt x="174" y="678"/>
                  </a:lnTo>
                  <a:lnTo>
                    <a:pt x="174" y="678"/>
                  </a:lnTo>
                  <a:lnTo>
                    <a:pt x="168" y="691"/>
                  </a:lnTo>
                  <a:lnTo>
                    <a:pt x="160" y="703"/>
                  </a:lnTo>
                  <a:lnTo>
                    <a:pt x="150" y="717"/>
                  </a:lnTo>
                  <a:lnTo>
                    <a:pt x="138" y="730"/>
                  </a:lnTo>
                  <a:lnTo>
                    <a:pt x="127" y="743"/>
                  </a:lnTo>
                  <a:lnTo>
                    <a:pt x="115" y="751"/>
                  </a:lnTo>
                  <a:lnTo>
                    <a:pt x="110" y="754"/>
                  </a:lnTo>
                  <a:lnTo>
                    <a:pt x="104" y="756"/>
                  </a:lnTo>
                  <a:lnTo>
                    <a:pt x="100" y="756"/>
                  </a:lnTo>
                  <a:lnTo>
                    <a:pt x="96" y="756"/>
                  </a:lnTo>
                  <a:lnTo>
                    <a:pt x="96" y="756"/>
                  </a:lnTo>
                  <a:lnTo>
                    <a:pt x="93" y="755"/>
                  </a:lnTo>
                  <a:lnTo>
                    <a:pt x="92" y="752"/>
                  </a:lnTo>
                  <a:lnTo>
                    <a:pt x="92" y="744"/>
                  </a:lnTo>
                  <a:lnTo>
                    <a:pt x="93" y="731"/>
                  </a:lnTo>
                  <a:lnTo>
                    <a:pt x="96" y="715"/>
                  </a:lnTo>
                  <a:lnTo>
                    <a:pt x="101" y="696"/>
                  </a:lnTo>
                  <a:lnTo>
                    <a:pt x="107" y="674"/>
                  </a:lnTo>
                  <a:lnTo>
                    <a:pt x="115" y="650"/>
                  </a:lnTo>
                  <a:lnTo>
                    <a:pt x="125" y="627"/>
                  </a:lnTo>
                  <a:lnTo>
                    <a:pt x="136" y="600"/>
                  </a:lnTo>
                  <a:lnTo>
                    <a:pt x="147" y="574"/>
                  </a:lnTo>
                  <a:lnTo>
                    <a:pt x="161" y="549"/>
                  </a:lnTo>
                  <a:lnTo>
                    <a:pt x="175" y="523"/>
                  </a:lnTo>
                  <a:lnTo>
                    <a:pt x="189" y="500"/>
                  </a:lnTo>
                  <a:lnTo>
                    <a:pt x="205" y="477"/>
                  </a:lnTo>
                  <a:lnTo>
                    <a:pt x="221" y="458"/>
                  </a:lnTo>
                  <a:lnTo>
                    <a:pt x="238" y="441"/>
                  </a:lnTo>
                  <a:lnTo>
                    <a:pt x="238" y="441"/>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3" name="组合 112"/>
          <p:cNvGrpSpPr/>
          <p:nvPr/>
        </p:nvGrpSpPr>
        <p:grpSpPr>
          <a:xfrm>
            <a:off x="2538070" y="2796338"/>
            <a:ext cx="466955" cy="173296"/>
            <a:chOff x="1411888" y="2931149"/>
            <a:chExt cx="283096" cy="158170"/>
          </a:xfrm>
        </p:grpSpPr>
        <p:grpSp>
          <p:nvGrpSpPr>
            <p:cNvPr id="114" name="组合 113"/>
            <p:cNvGrpSpPr/>
            <p:nvPr/>
          </p:nvGrpSpPr>
          <p:grpSpPr>
            <a:xfrm>
              <a:off x="1411888" y="2931149"/>
              <a:ext cx="283096" cy="158170"/>
              <a:chOff x="1340434" y="2731953"/>
              <a:chExt cx="303810" cy="97967"/>
            </a:xfrm>
          </p:grpSpPr>
          <p:sp>
            <p:nvSpPr>
              <p:cNvPr id="117" name="Freeform 74"/>
              <p:cNvSpPr>
                <a:spLocks/>
              </p:cNvSpPr>
              <p:nvPr/>
            </p:nvSpPr>
            <p:spPr bwMode="auto">
              <a:xfrm>
                <a:off x="1530147" y="2731953"/>
                <a:ext cx="114097" cy="97967"/>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4"/>
              <p:cNvSpPr>
                <a:spLocks/>
              </p:cNvSpPr>
              <p:nvPr/>
            </p:nvSpPr>
            <p:spPr bwMode="auto">
              <a:xfrm>
                <a:off x="1340434" y="2731953"/>
                <a:ext cx="114093" cy="97967"/>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椭圆 114"/>
            <p:cNvSpPr/>
            <p:nvPr/>
          </p:nvSpPr>
          <p:spPr>
            <a:xfrm flipH="1">
              <a:off x="1441237" y="297423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a:off x="1618351" y="297835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Freeform 26"/>
          <p:cNvSpPr>
            <a:spLocks/>
          </p:cNvSpPr>
          <p:nvPr/>
        </p:nvSpPr>
        <p:spPr bwMode="auto">
          <a:xfrm>
            <a:off x="2575785" y="4783552"/>
            <a:ext cx="615531" cy="391365"/>
          </a:xfrm>
          <a:custGeom>
            <a:avLst/>
            <a:gdLst>
              <a:gd name="T0" fmla="*/ 358 w 379"/>
              <a:gd name="T1" fmla="*/ 2 h 280"/>
              <a:gd name="T2" fmla="*/ 358 w 379"/>
              <a:gd name="T3" fmla="*/ 2 h 280"/>
              <a:gd name="T4" fmla="*/ 373 w 379"/>
              <a:gd name="T5" fmla="*/ 8 h 280"/>
              <a:gd name="T6" fmla="*/ 377 w 379"/>
              <a:gd name="T7" fmla="*/ 10 h 280"/>
              <a:gd name="T8" fmla="*/ 379 w 379"/>
              <a:gd name="T9" fmla="*/ 13 h 280"/>
              <a:gd name="T10" fmla="*/ 379 w 379"/>
              <a:gd name="T11" fmla="*/ 17 h 280"/>
              <a:gd name="T12" fmla="*/ 377 w 379"/>
              <a:gd name="T13" fmla="*/ 21 h 280"/>
              <a:gd name="T14" fmla="*/ 369 w 379"/>
              <a:gd name="T15" fmla="*/ 34 h 280"/>
              <a:gd name="T16" fmla="*/ 369 w 379"/>
              <a:gd name="T17" fmla="*/ 34 h 280"/>
              <a:gd name="T18" fmla="*/ 343 w 379"/>
              <a:gd name="T19" fmla="*/ 69 h 280"/>
              <a:gd name="T20" fmla="*/ 315 w 379"/>
              <a:gd name="T21" fmla="*/ 103 h 280"/>
              <a:gd name="T22" fmla="*/ 315 w 379"/>
              <a:gd name="T23" fmla="*/ 103 h 280"/>
              <a:gd name="T24" fmla="*/ 306 w 379"/>
              <a:gd name="T25" fmla="*/ 114 h 280"/>
              <a:gd name="T26" fmla="*/ 297 w 379"/>
              <a:gd name="T27" fmla="*/ 121 h 280"/>
              <a:gd name="T28" fmla="*/ 287 w 379"/>
              <a:gd name="T29" fmla="*/ 127 h 280"/>
              <a:gd name="T30" fmla="*/ 276 w 379"/>
              <a:gd name="T31" fmla="*/ 133 h 280"/>
              <a:gd name="T32" fmla="*/ 265 w 379"/>
              <a:gd name="T33" fmla="*/ 136 h 280"/>
              <a:gd name="T34" fmla="*/ 254 w 379"/>
              <a:gd name="T35" fmla="*/ 140 h 280"/>
              <a:gd name="T36" fmla="*/ 229 w 379"/>
              <a:gd name="T37" fmla="*/ 144 h 280"/>
              <a:gd name="T38" fmla="*/ 229 w 379"/>
              <a:gd name="T39" fmla="*/ 144 h 280"/>
              <a:gd name="T40" fmla="*/ 222 w 379"/>
              <a:gd name="T41" fmla="*/ 146 h 280"/>
              <a:gd name="T42" fmla="*/ 215 w 379"/>
              <a:gd name="T43" fmla="*/ 149 h 280"/>
              <a:gd name="T44" fmla="*/ 209 w 379"/>
              <a:gd name="T45" fmla="*/ 153 h 280"/>
              <a:gd name="T46" fmla="*/ 202 w 379"/>
              <a:gd name="T47" fmla="*/ 159 h 280"/>
              <a:gd name="T48" fmla="*/ 202 w 379"/>
              <a:gd name="T49" fmla="*/ 159 h 280"/>
              <a:gd name="T50" fmla="*/ 170 w 379"/>
              <a:gd name="T51" fmla="*/ 190 h 280"/>
              <a:gd name="T52" fmla="*/ 134 w 379"/>
              <a:gd name="T53" fmla="*/ 220 h 280"/>
              <a:gd name="T54" fmla="*/ 97 w 379"/>
              <a:gd name="T55" fmla="*/ 248 h 280"/>
              <a:gd name="T56" fmla="*/ 56 w 379"/>
              <a:gd name="T57" fmla="*/ 272 h 280"/>
              <a:gd name="T58" fmla="*/ 56 w 379"/>
              <a:gd name="T59" fmla="*/ 272 h 280"/>
              <a:gd name="T60" fmla="*/ 39 w 379"/>
              <a:gd name="T61" fmla="*/ 278 h 280"/>
              <a:gd name="T62" fmla="*/ 39 w 379"/>
              <a:gd name="T63" fmla="*/ 278 h 280"/>
              <a:gd name="T64" fmla="*/ 30 w 379"/>
              <a:gd name="T65" fmla="*/ 280 h 280"/>
              <a:gd name="T66" fmla="*/ 23 w 379"/>
              <a:gd name="T67" fmla="*/ 278 h 280"/>
              <a:gd name="T68" fmla="*/ 15 w 379"/>
              <a:gd name="T69" fmla="*/ 272 h 280"/>
              <a:gd name="T70" fmla="*/ 10 w 379"/>
              <a:gd name="T71" fmla="*/ 263 h 280"/>
              <a:gd name="T72" fmla="*/ 10 w 379"/>
              <a:gd name="T73" fmla="*/ 263 h 280"/>
              <a:gd name="T74" fmla="*/ 8 w 379"/>
              <a:gd name="T75" fmla="*/ 256 h 280"/>
              <a:gd name="T76" fmla="*/ 6 w 379"/>
              <a:gd name="T77" fmla="*/ 246 h 280"/>
              <a:gd name="T78" fmla="*/ 6 w 379"/>
              <a:gd name="T79" fmla="*/ 246 h 280"/>
              <a:gd name="T80" fmla="*/ 2 w 379"/>
              <a:gd name="T81" fmla="*/ 183 h 280"/>
              <a:gd name="T82" fmla="*/ 0 w 379"/>
              <a:gd name="T83" fmla="*/ 149 h 280"/>
              <a:gd name="T84" fmla="*/ 0 w 379"/>
              <a:gd name="T85" fmla="*/ 118 h 280"/>
              <a:gd name="T86" fmla="*/ 0 w 379"/>
              <a:gd name="T87" fmla="*/ 118 h 280"/>
              <a:gd name="T88" fmla="*/ 4 w 379"/>
              <a:gd name="T89" fmla="*/ 93 h 280"/>
              <a:gd name="T90" fmla="*/ 10 w 379"/>
              <a:gd name="T91" fmla="*/ 71 h 280"/>
              <a:gd name="T92" fmla="*/ 21 w 379"/>
              <a:gd name="T93" fmla="*/ 52 h 280"/>
              <a:gd name="T94" fmla="*/ 34 w 379"/>
              <a:gd name="T95" fmla="*/ 36 h 280"/>
              <a:gd name="T96" fmla="*/ 49 w 379"/>
              <a:gd name="T97" fmla="*/ 23 h 280"/>
              <a:gd name="T98" fmla="*/ 69 w 379"/>
              <a:gd name="T99" fmla="*/ 13 h 280"/>
              <a:gd name="T100" fmla="*/ 92 w 379"/>
              <a:gd name="T101" fmla="*/ 6 h 280"/>
              <a:gd name="T102" fmla="*/ 116 w 379"/>
              <a:gd name="T103" fmla="*/ 4 h 280"/>
              <a:gd name="T104" fmla="*/ 116 w 379"/>
              <a:gd name="T105" fmla="*/ 4 h 280"/>
              <a:gd name="T106" fmla="*/ 147 w 379"/>
              <a:gd name="T107" fmla="*/ 2 h 280"/>
              <a:gd name="T108" fmla="*/ 179 w 379"/>
              <a:gd name="T109" fmla="*/ 2 h 280"/>
              <a:gd name="T110" fmla="*/ 241 w 379"/>
              <a:gd name="T111" fmla="*/ 4 h 280"/>
              <a:gd name="T112" fmla="*/ 241 w 379"/>
              <a:gd name="T113" fmla="*/ 4 h 280"/>
              <a:gd name="T114" fmla="*/ 321 w 379"/>
              <a:gd name="T115" fmla="*/ 0 h 280"/>
              <a:gd name="T116" fmla="*/ 321 w 379"/>
              <a:gd name="T117" fmla="*/ 0 h 280"/>
              <a:gd name="T118" fmla="*/ 339 w 379"/>
              <a:gd name="T119" fmla="*/ 2 h 280"/>
              <a:gd name="T120" fmla="*/ 358 w 379"/>
              <a:gd name="T121" fmla="*/ 2 h 280"/>
              <a:gd name="T122" fmla="*/ 358 w 379"/>
              <a:gd name="T123" fmla="*/ 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9" h="280">
                <a:moveTo>
                  <a:pt x="358" y="2"/>
                </a:moveTo>
                <a:lnTo>
                  <a:pt x="358" y="2"/>
                </a:lnTo>
                <a:lnTo>
                  <a:pt x="373" y="8"/>
                </a:lnTo>
                <a:lnTo>
                  <a:pt x="377" y="10"/>
                </a:lnTo>
                <a:lnTo>
                  <a:pt x="379" y="13"/>
                </a:lnTo>
                <a:lnTo>
                  <a:pt x="379" y="17"/>
                </a:lnTo>
                <a:lnTo>
                  <a:pt x="377" y="21"/>
                </a:lnTo>
                <a:lnTo>
                  <a:pt x="369" y="34"/>
                </a:lnTo>
                <a:lnTo>
                  <a:pt x="369" y="34"/>
                </a:lnTo>
                <a:lnTo>
                  <a:pt x="343" y="69"/>
                </a:lnTo>
                <a:lnTo>
                  <a:pt x="315" y="103"/>
                </a:lnTo>
                <a:lnTo>
                  <a:pt x="315" y="103"/>
                </a:lnTo>
                <a:lnTo>
                  <a:pt x="306" y="114"/>
                </a:lnTo>
                <a:lnTo>
                  <a:pt x="297" y="121"/>
                </a:lnTo>
                <a:lnTo>
                  <a:pt x="287" y="127"/>
                </a:lnTo>
                <a:lnTo>
                  <a:pt x="276" y="133"/>
                </a:lnTo>
                <a:lnTo>
                  <a:pt x="265" y="136"/>
                </a:lnTo>
                <a:lnTo>
                  <a:pt x="254" y="140"/>
                </a:lnTo>
                <a:lnTo>
                  <a:pt x="229" y="144"/>
                </a:lnTo>
                <a:lnTo>
                  <a:pt x="229" y="144"/>
                </a:lnTo>
                <a:lnTo>
                  <a:pt x="222" y="146"/>
                </a:lnTo>
                <a:lnTo>
                  <a:pt x="215" y="149"/>
                </a:lnTo>
                <a:lnTo>
                  <a:pt x="209" y="153"/>
                </a:lnTo>
                <a:lnTo>
                  <a:pt x="202" y="159"/>
                </a:lnTo>
                <a:lnTo>
                  <a:pt x="202" y="159"/>
                </a:lnTo>
                <a:lnTo>
                  <a:pt x="170" y="190"/>
                </a:lnTo>
                <a:lnTo>
                  <a:pt x="134" y="220"/>
                </a:lnTo>
                <a:lnTo>
                  <a:pt x="97" y="248"/>
                </a:lnTo>
                <a:lnTo>
                  <a:pt x="56" y="272"/>
                </a:lnTo>
                <a:lnTo>
                  <a:pt x="56" y="272"/>
                </a:lnTo>
                <a:lnTo>
                  <a:pt x="39" y="278"/>
                </a:lnTo>
                <a:lnTo>
                  <a:pt x="39" y="278"/>
                </a:lnTo>
                <a:lnTo>
                  <a:pt x="30" y="280"/>
                </a:lnTo>
                <a:lnTo>
                  <a:pt x="23" y="278"/>
                </a:lnTo>
                <a:lnTo>
                  <a:pt x="15" y="272"/>
                </a:lnTo>
                <a:lnTo>
                  <a:pt x="10" y="263"/>
                </a:lnTo>
                <a:lnTo>
                  <a:pt x="10" y="263"/>
                </a:lnTo>
                <a:lnTo>
                  <a:pt x="8" y="256"/>
                </a:lnTo>
                <a:lnTo>
                  <a:pt x="6" y="246"/>
                </a:lnTo>
                <a:lnTo>
                  <a:pt x="6" y="246"/>
                </a:lnTo>
                <a:lnTo>
                  <a:pt x="2" y="183"/>
                </a:lnTo>
                <a:lnTo>
                  <a:pt x="0" y="149"/>
                </a:lnTo>
                <a:lnTo>
                  <a:pt x="0" y="118"/>
                </a:lnTo>
                <a:lnTo>
                  <a:pt x="0" y="118"/>
                </a:lnTo>
                <a:lnTo>
                  <a:pt x="4" y="93"/>
                </a:lnTo>
                <a:lnTo>
                  <a:pt x="10" y="71"/>
                </a:lnTo>
                <a:lnTo>
                  <a:pt x="21" y="52"/>
                </a:lnTo>
                <a:lnTo>
                  <a:pt x="34" y="36"/>
                </a:lnTo>
                <a:lnTo>
                  <a:pt x="49" y="23"/>
                </a:lnTo>
                <a:lnTo>
                  <a:pt x="69" y="13"/>
                </a:lnTo>
                <a:lnTo>
                  <a:pt x="92" y="6"/>
                </a:lnTo>
                <a:lnTo>
                  <a:pt x="116" y="4"/>
                </a:lnTo>
                <a:lnTo>
                  <a:pt x="116" y="4"/>
                </a:lnTo>
                <a:lnTo>
                  <a:pt x="147" y="2"/>
                </a:lnTo>
                <a:lnTo>
                  <a:pt x="179" y="2"/>
                </a:lnTo>
                <a:lnTo>
                  <a:pt x="241" y="4"/>
                </a:lnTo>
                <a:lnTo>
                  <a:pt x="241" y="4"/>
                </a:lnTo>
                <a:lnTo>
                  <a:pt x="321" y="0"/>
                </a:lnTo>
                <a:lnTo>
                  <a:pt x="321" y="0"/>
                </a:lnTo>
                <a:lnTo>
                  <a:pt x="339" y="2"/>
                </a:lnTo>
                <a:lnTo>
                  <a:pt x="358" y="2"/>
                </a:lnTo>
                <a:lnTo>
                  <a:pt x="358" y="2"/>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3"/>
          <p:cNvSpPr>
            <a:spLocks/>
          </p:cNvSpPr>
          <p:nvPr/>
        </p:nvSpPr>
        <p:spPr bwMode="auto">
          <a:xfrm>
            <a:off x="2551099" y="3264997"/>
            <a:ext cx="523340" cy="413671"/>
          </a:xfrm>
          <a:custGeom>
            <a:avLst/>
            <a:gdLst>
              <a:gd name="T0" fmla="*/ 328 w 680"/>
              <a:gd name="T1" fmla="*/ 392 h 737"/>
              <a:gd name="T2" fmla="*/ 335 w 680"/>
              <a:gd name="T3" fmla="*/ 438 h 737"/>
              <a:gd name="T4" fmla="*/ 333 w 680"/>
              <a:gd name="T5" fmla="*/ 487 h 737"/>
              <a:gd name="T6" fmla="*/ 319 w 680"/>
              <a:gd name="T7" fmla="*/ 517 h 737"/>
              <a:gd name="T8" fmla="*/ 309 w 680"/>
              <a:gd name="T9" fmla="*/ 588 h 737"/>
              <a:gd name="T10" fmla="*/ 296 w 680"/>
              <a:gd name="T11" fmla="*/ 647 h 737"/>
              <a:gd name="T12" fmla="*/ 274 w 680"/>
              <a:gd name="T13" fmla="*/ 668 h 737"/>
              <a:gd name="T14" fmla="*/ 210 w 680"/>
              <a:gd name="T15" fmla="*/ 681 h 737"/>
              <a:gd name="T16" fmla="*/ 110 w 680"/>
              <a:gd name="T17" fmla="*/ 707 h 737"/>
              <a:gd name="T18" fmla="*/ 54 w 680"/>
              <a:gd name="T19" fmla="*/ 727 h 737"/>
              <a:gd name="T20" fmla="*/ 20 w 680"/>
              <a:gd name="T21" fmla="*/ 720 h 737"/>
              <a:gd name="T22" fmla="*/ 2 w 680"/>
              <a:gd name="T23" fmla="*/ 684 h 737"/>
              <a:gd name="T24" fmla="*/ 2 w 680"/>
              <a:gd name="T25" fmla="*/ 589 h 737"/>
              <a:gd name="T26" fmla="*/ 28 w 680"/>
              <a:gd name="T27" fmla="*/ 494 h 737"/>
              <a:gd name="T28" fmla="*/ 43 w 680"/>
              <a:gd name="T29" fmla="*/ 459 h 737"/>
              <a:gd name="T30" fmla="*/ 41 w 680"/>
              <a:gd name="T31" fmla="*/ 422 h 737"/>
              <a:gd name="T32" fmla="*/ 65 w 680"/>
              <a:gd name="T33" fmla="*/ 366 h 737"/>
              <a:gd name="T34" fmla="*/ 156 w 680"/>
              <a:gd name="T35" fmla="*/ 246 h 737"/>
              <a:gd name="T36" fmla="*/ 190 w 680"/>
              <a:gd name="T37" fmla="*/ 219 h 737"/>
              <a:gd name="T38" fmla="*/ 227 w 680"/>
              <a:gd name="T39" fmla="*/ 217 h 737"/>
              <a:gd name="T40" fmla="*/ 266 w 680"/>
              <a:gd name="T41" fmla="*/ 261 h 737"/>
              <a:gd name="T42" fmla="*/ 300 w 680"/>
              <a:gd name="T43" fmla="*/ 334 h 737"/>
              <a:gd name="T44" fmla="*/ 315 w 680"/>
              <a:gd name="T45" fmla="*/ 286 h 737"/>
              <a:gd name="T46" fmla="*/ 317 w 680"/>
              <a:gd name="T47" fmla="*/ 110 h 737"/>
              <a:gd name="T48" fmla="*/ 304 w 680"/>
              <a:gd name="T49" fmla="*/ 53 h 737"/>
              <a:gd name="T50" fmla="*/ 298 w 680"/>
              <a:gd name="T51" fmla="*/ 28 h 737"/>
              <a:gd name="T52" fmla="*/ 317 w 680"/>
              <a:gd name="T53" fmla="*/ 4 h 737"/>
              <a:gd name="T54" fmla="*/ 337 w 680"/>
              <a:gd name="T55" fmla="*/ 23 h 737"/>
              <a:gd name="T56" fmla="*/ 393 w 680"/>
              <a:gd name="T57" fmla="*/ 27 h 737"/>
              <a:gd name="T58" fmla="*/ 367 w 680"/>
              <a:gd name="T59" fmla="*/ 101 h 737"/>
              <a:gd name="T60" fmla="*/ 363 w 680"/>
              <a:gd name="T61" fmla="*/ 181 h 737"/>
              <a:gd name="T62" fmla="*/ 367 w 680"/>
              <a:gd name="T63" fmla="*/ 306 h 737"/>
              <a:gd name="T64" fmla="*/ 395 w 680"/>
              <a:gd name="T65" fmla="*/ 315 h 737"/>
              <a:gd name="T66" fmla="*/ 419 w 680"/>
              <a:gd name="T67" fmla="*/ 256 h 737"/>
              <a:gd name="T68" fmla="*/ 447 w 680"/>
              <a:gd name="T69" fmla="*/ 226 h 737"/>
              <a:gd name="T70" fmla="*/ 483 w 680"/>
              <a:gd name="T71" fmla="*/ 222 h 737"/>
              <a:gd name="T72" fmla="*/ 518 w 680"/>
              <a:gd name="T73" fmla="*/ 248 h 737"/>
              <a:gd name="T74" fmla="*/ 600 w 680"/>
              <a:gd name="T75" fmla="*/ 353 h 737"/>
              <a:gd name="T76" fmla="*/ 637 w 680"/>
              <a:gd name="T77" fmla="*/ 420 h 737"/>
              <a:gd name="T78" fmla="*/ 637 w 680"/>
              <a:gd name="T79" fmla="*/ 468 h 737"/>
              <a:gd name="T80" fmla="*/ 652 w 680"/>
              <a:gd name="T81" fmla="*/ 506 h 737"/>
              <a:gd name="T82" fmla="*/ 680 w 680"/>
              <a:gd name="T83" fmla="*/ 608 h 737"/>
              <a:gd name="T84" fmla="*/ 678 w 680"/>
              <a:gd name="T85" fmla="*/ 688 h 737"/>
              <a:gd name="T86" fmla="*/ 654 w 680"/>
              <a:gd name="T87" fmla="*/ 731 h 737"/>
              <a:gd name="T88" fmla="*/ 607 w 680"/>
              <a:gd name="T89" fmla="*/ 729 h 737"/>
              <a:gd name="T90" fmla="*/ 550 w 680"/>
              <a:gd name="T91" fmla="*/ 705 h 737"/>
              <a:gd name="T92" fmla="*/ 447 w 680"/>
              <a:gd name="T93" fmla="*/ 686 h 737"/>
              <a:gd name="T94" fmla="*/ 389 w 680"/>
              <a:gd name="T95" fmla="*/ 662 h 737"/>
              <a:gd name="T96" fmla="*/ 369 w 680"/>
              <a:gd name="T97" fmla="*/ 604 h 737"/>
              <a:gd name="T98" fmla="*/ 352 w 680"/>
              <a:gd name="T99" fmla="*/ 504 h 737"/>
              <a:gd name="T100" fmla="*/ 343 w 680"/>
              <a:gd name="T101" fmla="*/ 472 h 737"/>
              <a:gd name="T102" fmla="*/ 356 w 680"/>
              <a:gd name="T103" fmla="*/ 401 h 737"/>
              <a:gd name="T104" fmla="*/ 341 w 680"/>
              <a:gd name="T105" fmla="*/ 37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0" h="737">
                <a:moveTo>
                  <a:pt x="341" y="377"/>
                </a:moveTo>
                <a:lnTo>
                  <a:pt x="341" y="377"/>
                </a:lnTo>
                <a:lnTo>
                  <a:pt x="333" y="384"/>
                </a:lnTo>
                <a:lnTo>
                  <a:pt x="328" y="392"/>
                </a:lnTo>
                <a:lnTo>
                  <a:pt x="326" y="401"/>
                </a:lnTo>
                <a:lnTo>
                  <a:pt x="328" y="414"/>
                </a:lnTo>
                <a:lnTo>
                  <a:pt x="328" y="414"/>
                </a:lnTo>
                <a:lnTo>
                  <a:pt x="335" y="438"/>
                </a:lnTo>
                <a:lnTo>
                  <a:pt x="337" y="450"/>
                </a:lnTo>
                <a:lnTo>
                  <a:pt x="337" y="463"/>
                </a:lnTo>
                <a:lnTo>
                  <a:pt x="335" y="474"/>
                </a:lnTo>
                <a:lnTo>
                  <a:pt x="333" y="487"/>
                </a:lnTo>
                <a:lnTo>
                  <a:pt x="328" y="498"/>
                </a:lnTo>
                <a:lnTo>
                  <a:pt x="322" y="509"/>
                </a:lnTo>
                <a:lnTo>
                  <a:pt x="322" y="509"/>
                </a:lnTo>
                <a:lnTo>
                  <a:pt x="319" y="517"/>
                </a:lnTo>
                <a:lnTo>
                  <a:pt x="317" y="526"/>
                </a:lnTo>
                <a:lnTo>
                  <a:pt x="315" y="543"/>
                </a:lnTo>
                <a:lnTo>
                  <a:pt x="315" y="543"/>
                </a:lnTo>
                <a:lnTo>
                  <a:pt x="309" y="588"/>
                </a:lnTo>
                <a:lnTo>
                  <a:pt x="302" y="632"/>
                </a:lnTo>
                <a:lnTo>
                  <a:pt x="302" y="632"/>
                </a:lnTo>
                <a:lnTo>
                  <a:pt x="300" y="640"/>
                </a:lnTo>
                <a:lnTo>
                  <a:pt x="296" y="647"/>
                </a:lnTo>
                <a:lnTo>
                  <a:pt x="292" y="655"/>
                </a:lnTo>
                <a:lnTo>
                  <a:pt x="287" y="660"/>
                </a:lnTo>
                <a:lnTo>
                  <a:pt x="281" y="664"/>
                </a:lnTo>
                <a:lnTo>
                  <a:pt x="274" y="668"/>
                </a:lnTo>
                <a:lnTo>
                  <a:pt x="266" y="671"/>
                </a:lnTo>
                <a:lnTo>
                  <a:pt x="259" y="673"/>
                </a:lnTo>
                <a:lnTo>
                  <a:pt x="259" y="673"/>
                </a:lnTo>
                <a:lnTo>
                  <a:pt x="210" y="681"/>
                </a:lnTo>
                <a:lnTo>
                  <a:pt x="162" y="690"/>
                </a:lnTo>
                <a:lnTo>
                  <a:pt x="162" y="690"/>
                </a:lnTo>
                <a:lnTo>
                  <a:pt x="127" y="701"/>
                </a:lnTo>
                <a:lnTo>
                  <a:pt x="110" y="707"/>
                </a:lnTo>
                <a:lnTo>
                  <a:pt x="93" y="714"/>
                </a:lnTo>
                <a:lnTo>
                  <a:pt x="93" y="714"/>
                </a:lnTo>
                <a:lnTo>
                  <a:pt x="73" y="724"/>
                </a:lnTo>
                <a:lnTo>
                  <a:pt x="54" y="727"/>
                </a:lnTo>
                <a:lnTo>
                  <a:pt x="39" y="727"/>
                </a:lnTo>
                <a:lnTo>
                  <a:pt x="32" y="725"/>
                </a:lnTo>
                <a:lnTo>
                  <a:pt x="26" y="724"/>
                </a:lnTo>
                <a:lnTo>
                  <a:pt x="20" y="720"/>
                </a:lnTo>
                <a:lnTo>
                  <a:pt x="15" y="714"/>
                </a:lnTo>
                <a:lnTo>
                  <a:pt x="11" y="709"/>
                </a:lnTo>
                <a:lnTo>
                  <a:pt x="7" y="701"/>
                </a:lnTo>
                <a:lnTo>
                  <a:pt x="2" y="684"/>
                </a:lnTo>
                <a:lnTo>
                  <a:pt x="0" y="662"/>
                </a:lnTo>
                <a:lnTo>
                  <a:pt x="0" y="662"/>
                </a:lnTo>
                <a:lnTo>
                  <a:pt x="0" y="614"/>
                </a:lnTo>
                <a:lnTo>
                  <a:pt x="2" y="589"/>
                </a:lnTo>
                <a:lnTo>
                  <a:pt x="5" y="565"/>
                </a:lnTo>
                <a:lnTo>
                  <a:pt x="11" y="541"/>
                </a:lnTo>
                <a:lnTo>
                  <a:pt x="19" y="517"/>
                </a:lnTo>
                <a:lnTo>
                  <a:pt x="28" y="494"/>
                </a:lnTo>
                <a:lnTo>
                  <a:pt x="41" y="472"/>
                </a:lnTo>
                <a:lnTo>
                  <a:pt x="41" y="472"/>
                </a:lnTo>
                <a:lnTo>
                  <a:pt x="43" y="466"/>
                </a:lnTo>
                <a:lnTo>
                  <a:pt x="43" y="459"/>
                </a:lnTo>
                <a:lnTo>
                  <a:pt x="43" y="459"/>
                </a:lnTo>
                <a:lnTo>
                  <a:pt x="41" y="446"/>
                </a:lnTo>
                <a:lnTo>
                  <a:pt x="39" y="433"/>
                </a:lnTo>
                <a:lnTo>
                  <a:pt x="41" y="422"/>
                </a:lnTo>
                <a:lnTo>
                  <a:pt x="43" y="409"/>
                </a:lnTo>
                <a:lnTo>
                  <a:pt x="46" y="397"/>
                </a:lnTo>
                <a:lnTo>
                  <a:pt x="52" y="386"/>
                </a:lnTo>
                <a:lnTo>
                  <a:pt x="65" y="366"/>
                </a:lnTo>
                <a:lnTo>
                  <a:pt x="65" y="366"/>
                </a:lnTo>
                <a:lnTo>
                  <a:pt x="110" y="304"/>
                </a:lnTo>
                <a:lnTo>
                  <a:pt x="156" y="246"/>
                </a:lnTo>
                <a:lnTo>
                  <a:pt x="156" y="246"/>
                </a:lnTo>
                <a:lnTo>
                  <a:pt x="160" y="243"/>
                </a:lnTo>
                <a:lnTo>
                  <a:pt x="160" y="243"/>
                </a:lnTo>
                <a:lnTo>
                  <a:pt x="175" y="228"/>
                </a:lnTo>
                <a:lnTo>
                  <a:pt x="190" y="219"/>
                </a:lnTo>
                <a:lnTo>
                  <a:pt x="205" y="215"/>
                </a:lnTo>
                <a:lnTo>
                  <a:pt x="212" y="213"/>
                </a:lnTo>
                <a:lnTo>
                  <a:pt x="220" y="215"/>
                </a:lnTo>
                <a:lnTo>
                  <a:pt x="227" y="217"/>
                </a:lnTo>
                <a:lnTo>
                  <a:pt x="233" y="219"/>
                </a:lnTo>
                <a:lnTo>
                  <a:pt x="246" y="228"/>
                </a:lnTo>
                <a:lnTo>
                  <a:pt x="257" y="243"/>
                </a:lnTo>
                <a:lnTo>
                  <a:pt x="266" y="261"/>
                </a:lnTo>
                <a:lnTo>
                  <a:pt x="266" y="261"/>
                </a:lnTo>
                <a:lnTo>
                  <a:pt x="296" y="328"/>
                </a:lnTo>
                <a:lnTo>
                  <a:pt x="296" y="328"/>
                </a:lnTo>
                <a:lnTo>
                  <a:pt x="300" y="334"/>
                </a:lnTo>
                <a:lnTo>
                  <a:pt x="309" y="340"/>
                </a:lnTo>
                <a:lnTo>
                  <a:pt x="309" y="340"/>
                </a:lnTo>
                <a:lnTo>
                  <a:pt x="313" y="314"/>
                </a:lnTo>
                <a:lnTo>
                  <a:pt x="315" y="286"/>
                </a:lnTo>
                <a:lnTo>
                  <a:pt x="315" y="286"/>
                </a:lnTo>
                <a:lnTo>
                  <a:pt x="317" y="198"/>
                </a:lnTo>
                <a:lnTo>
                  <a:pt x="317" y="110"/>
                </a:lnTo>
                <a:lnTo>
                  <a:pt x="317" y="110"/>
                </a:lnTo>
                <a:lnTo>
                  <a:pt x="315" y="96"/>
                </a:lnTo>
                <a:lnTo>
                  <a:pt x="313" y="81"/>
                </a:lnTo>
                <a:lnTo>
                  <a:pt x="309" y="66"/>
                </a:lnTo>
                <a:lnTo>
                  <a:pt x="304" y="53"/>
                </a:lnTo>
                <a:lnTo>
                  <a:pt x="304" y="53"/>
                </a:lnTo>
                <a:lnTo>
                  <a:pt x="300" y="43"/>
                </a:lnTo>
                <a:lnTo>
                  <a:pt x="298" y="36"/>
                </a:lnTo>
                <a:lnTo>
                  <a:pt x="298" y="28"/>
                </a:lnTo>
                <a:lnTo>
                  <a:pt x="300" y="23"/>
                </a:lnTo>
                <a:lnTo>
                  <a:pt x="304" y="15"/>
                </a:lnTo>
                <a:lnTo>
                  <a:pt x="309" y="10"/>
                </a:lnTo>
                <a:lnTo>
                  <a:pt x="317" y="4"/>
                </a:lnTo>
                <a:lnTo>
                  <a:pt x="326" y="0"/>
                </a:lnTo>
                <a:lnTo>
                  <a:pt x="326" y="0"/>
                </a:lnTo>
                <a:lnTo>
                  <a:pt x="337" y="23"/>
                </a:lnTo>
                <a:lnTo>
                  <a:pt x="337" y="23"/>
                </a:lnTo>
                <a:lnTo>
                  <a:pt x="358" y="4"/>
                </a:lnTo>
                <a:lnTo>
                  <a:pt x="358" y="4"/>
                </a:lnTo>
                <a:lnTo>
                  <a:pt x="393" y="27"/>
                </a:lnTo>
                <a:lnTo>
                  <a:pt x="393" y="27"/>
                </a:lnTo>
                <a:lnTo>
                  <a:pt x="384" y="45"/>
                </a:lnTo>
                <a:lnTo>
                  <a:pt x="376" y="64"/>
                </a:lnTo>
                <a:lnTo>
                  <a:pt x="371" y="82"/>
                </a:lnTo>
                <a:lnTo>
                  <a:pt x="367" y="101"/>
                </a:lnTo>
                <a:lnTo>
                  <a:pt x="365" y="122"/>
                </a:lnTo>
                <a:lnTo>
                  <a:pt x="363" y="142"/>
                </a:lnTo>
                <a:lnTo>
                  <a:pt x="363" y="181"/>
                </a:lnTo>
                <a:lnTo>
                  <a:pt x="363" y="181"/>
                </a:lnTo>
                <a:lnTo>
                  <a:pt x="363" y="222"/>
                </a:lnTo>
                <a:lnTo>
                  <a:pt x="363" y="263"/>
                </a:lnTo>
                <a:lnTo>
                  <a:pt x="363" y="284"/>
                </a:lnTo>
                <a:lnTo>
                  <a:pt x="367" y="306"/>
                </a:lnTo>
                <a:lnTo>
                  <a:pt x="371" y="327"/>
                </a:lnTo>
                <a:lnTo>
                  <a:pt x="378" y="349"/>
                </a:lnTo>
                <a:lnTo>
                  <a:pt x="378" y="349"/>
                </a:lnTo>
                <a:lnTo>
                  <a:pt x="395" y="315"/>
                </a:lnTo>
                <a:lnTo>
                  <a:pt x="406" y="287"/>
                </a:lnTo>
                <a:lnTo>
                  <a:pt x="406" y="287"/>
                </a:lnTo>
                <a:lnTo>
                  <a:pt x="414" y="265"/>
                </a:lnTo>
                <a:lnTo>
                  <a:pt x="419" y="256"/>
                </a:lnTo>
                <a:lnTo>
                  <a:pt x="425" y="246"/>
                </a:lnTo>
                <a:lnTo>
                  <a:pt x="430" y="237"/>
                </a:lnTo>
                <a:lnTo>
                  <a:pt x="438" y="232"/>
                </a:lnTo>
                <a:lnTo>
                  <a:pt x="447" y="226"/>
                </a:lnTo>
                <a:lnTo>
                  <a:pt x="460" y="222"/>
                </a:lnTo>
                <a:lnTo>
                  <a:pt x="460" y="222"/>
                </a:lnTo>
                <a:lnTo>
                  <a:pt x="471" y="220"/>
                </a:lnTo>
                <a:lnTo>
                  <a:pt x="483" y="222"/>
                </a:lnTo>
                <a:lnTo>
                  <a:pt x="494" y="226"/>
                </a:lnTo>
                <a:lnTo>
                  <a:pt x="503" y="232"/>
                </a:lnTo>
                <a:lnTo>
                  <a:pt x="511" y="239"/>
                </a:lnTo>
                <a:lnTo>
                  <a:pt x="518" y="248"/>
                </a:lnTo>
                <a:lnTo>
                  <a:pt x="533" y="265"/>
                </a:lnTo>
                <a:lnTo>
                  <a:pt x="533" y="265"/>
                </a:lnTo>
                <a:lnTo>
                  <a:pt x="600" y="353"/>
                </a:lnTo>
                <a:lnTo>
                  <a:pt x="600" y="353"/>
                </a:lnTo>
                <a:lnTo>
                  <a:pt x="619" y="379"/>
                </a:lnTo>
                <a:lnTo>
                  <a:pt x="626" y="392"/>
                </a:lnTo>
                <a:lnTo>
                  <a:pt x="634" y="407"/>
                </a:lnTo>
                <a:lnTo>
                  <a:pt x="637" y="420"/>
                </a:lnTo>
                <a:lnTo>
                  <a:pt x="639" y="437"/>
                </a:lnTo>
                <a:lnTo>
                  <a:pt x="639" y="451"/>
                </a:lnTo>
                <a:lnTo>
                  <a:pt x="637" y="468"/>
                </a:lnTo>
                <a:lnTo>
                  <a:pt x="637" y="468"/>
                </a:lnTo>
                <a:lnTo>
                  <a:pt x="637" y="476"/>
                </a:lnTo>
                <a:lnTo>
                  <a:pt x="639" y="481"/>
                </a:lnTo>
                <a:lnTo>
                  <a:pt x="639" y="481"/>
                </a:lnTo>
                <a:lnTo>
                  <a:pt x="652" y="506"/>
                </a:lnTo>
                <a:lnTo>
                  <a:pt x="663" y="532"/>
                </a:lnTo>
                <a:lnTo>
                  <a:pt x="671" y="556"/>
                </a:lnTo>
                <a:lnTo>
                  <a:pt x="676" y="582"/>
                </a:lnTo>
                <a:lnTo>
                  <a:pt x="680" y="608"/>
                </a:lnTo>
                <a:lnTo>
                  <a:pt x="680" y="634"/>
                </a:lnTo>
                <a:lnTo>
                  <a:pt x="680" y="662"/>
                </a:lnTo>
                <a:lnTo>
                  <a:pt x="678" y="688"/>
                </a:lnTo>
                <a:lnTo>
                  <a:pt x="678" y="688"/>
                </a:lnTo>
                <a:lnTo>
                  <a:pt x="675" y="703"/>
                </a:lnTo>
                <a:lnTo>
                  <a:pt x="671" y="714"/>
                </a:lnTo>
                <a:lnTo>
                  <a:pt x="663" y="725"/>
                </a:lnTo>
                <a:lnTo>
                  <a:pt x="654" y="731"/>
                </a:lnTo>
                <a:lnTo>
                  <a:pt x="645" y="735"/>
                </a:lnTo>
                <a:lnTo>
                  <a:pt x="634" y="737"/>
                </a:lnTo>
                <a:lnTo>
                  <a:pt x="620" y="735"/>
                </a:lnTo>
                <a:lnTo>
                  <a:pt x="607" y="729"/>
                </a:lnTo>
                <a:lnTo>
                  <a:pt x="607" y="729"/>
                </a:lnTo>
                <a:lnTo>
                  <a:pt x="589" y="720"/>
                </a:lnTo>
                <a:lnTo>
                  <a:pt x="568" y="712"/>
                </a:lnTo>
                <a:lnTo>
                  <a:pt x="550" y="705"/>
                </a:lnTo>
                <a:lnTo>
                  <a:pt x="529" y="701"/>
                </a:lnTo>
                <a:lnTo>
                  <a:pt x="488" y="694"/>
                </a:lnTo>
                <a:lnTo>
                  <a:pt x="447" y="686"/>
                </a:lnTo>
                <a:lnTo>
                  <a:pt x="447" y="686"/>
                </a:lnTo>
                <a:lnTo>
                  <a:pt x="429" y="683"/>
                </a:lnTo>
                <a:lnTo>
                  <a:pt x="412" y="677"/>
                </a:lnTo>
                <a:lnTo>
                  <a:pt x="399" y="671"/>
                </a:lnTo>
                <a:lnTo>
                  <a:pt x="389" y="662"/>
                </a:lnTo>
                <a:lnTo>
                  <a:pt x="382" y="653"/>
                </a:lnTo>
                <a:lnTo>
                  <a:pt x="376" y="640"/>
                </a:lnTo>
                <a:lnTo>
                  <a:pt x="373" y="625"/>
                </a:lnTo>
                <a:lnTo>
                  <a:pt x="369" y="604"/>
                </a:lnTo>
                <a:lnTo>
                  <a:pt x="369" y="604"/>
                </a:lnTo>
                <a:lnTo>
                  <a:pt x="363" y="547"/>
                </a:lnTo>
                <a:lnTo>
                  <a:pt x="358" y="517"/>
                </a:lnTo>
                <a:lnTo>
                  <a:pt x="352" y="504"/>
                </a:lnTo>
                <a:lnTo>
                  <a:pt x="347" y="489"/>
                </a:lnTo>
                <a:lnTo>
                  <a:pt x="347" y="489"/>
                </a:lnTo>
                <a:lnTo>
                  <a:pt x="345" y="481"/>
                </a:lnTo>
                <a:lnTo>
                  <a:pt x="343" y="472"/>
                </a:lnTo>
                <a:lnTo>
                  <a:pt x="345" y="453"/>
                </a:lnTo>
                <a:lnTo>
                  <a:pt x="352" y="414"/>
                </a:lnTo>
                <a:lnTo>
                  <a:pt x="352" y="414"/>
                </a:lnTo>
                <a:lnTo>
                  <a:pt x="356" y="401"/>
                </a:lnTo>
                <a:lnTo>
                  <a:pt x="356" y="394"/>
                </a:lnTo>
                <a:lnTo>
                  <a:pt x="350" y="386"/>
                </a:lnTo>
                <a:lnTo>
                  <a:pt x="341" y="377"/>
                </a:lnTo>
                <a:lnTo>
                  <a:pt x="341" y="377"/>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4"/>
          <p:cNvSpPr>
            <a:spLocks noEditPoints="1"/>
          </p:cNvSpPr>
          <p:nvPr/>
        </p:nvSpPr>
        <p:spPr bwMode="auto">
          <a:xfrm>
            <a:off x="2612855" y="3991958"/>
            <a:ext cx="402510" cy="355179"/>
          </a:xfrm>
          <a:custGeom>
            <a:avLst/>
            <a:gdLst>
              <a:gd name="T0" fmla="*/ 238 w 283"/>
              <a:gd name="T1" fmla="*/ 177 h 355"/>
              <a:gd name="T2" fmla="*/ 229 w 283"/>
              <a:gd name="T3" fmla="*/ 143 h 355"/>
              <a:gd name="T4" fmla="*/ 196 w 283"/>
              <a:gd name="T5" fmla="*/ 124 h 355"/>
              <a:gd name="T6" fmla="*/ 156 w 283"/>
              <a:gd name="T7" fmla="*/ 130 h 355"/>
              <a:gd name="T8" fmla="*/ 164 w 283"/>
              <a:gd name="T9" fmla="*/ 111 h 355"/>
              <a:gd name="T10" fmla="*/ 190 w 283"/>
              <a:gd name="T11" fmla="*/ 96 h 355"/>
              <a:gd name="T12" fmla="*/ 233 w 283"/>
              <a:gd name="T13" fmla="*/ 80 h 355"/>
              <a:gd name="T14" fmla="*/ 233 w 283"/>
              <a:gd name="T15" fmla="*/ 72 h 355"/>
              <a:gd name="T16" fmla="*/ 224 w 283"/>
              <a:gd name="T17" fmla="*/ 67 h 355"/>
              <a:gd name="T18" fmla="*/ 218 w 283"/>
              <a:gd name="T19" fmla="*/ 68 h 355"/>
              <a:gd name="T20" fmla="*/ 175 w 283"/>
              <a:gd name="T21" fmla="*/ 59 h 355"/>
              <a:gd name="T22" fmla="*/ 151 w 283"/>
              <a:gd name="T23" fmla="*/ 41 h 355"/>
              <a:gd name="T24" fmla="*/ 145 w 283"/>
              <a:gd name="T25" fmla="*/ 20 h 355"/>
              <a:gd name="T26" fmla="*/ 142 w 283"/>
              <a:gd name="T27" fmla="*/ 0 h 355"/>
              <a:gd name="T28" fmla="*/ 136 w 283"/>
              <a:gd name="T29" fmla="*/ 9 h 355"/>
              <a:gd name="T30" fmla="*/ 125 w 283"/>
              <a:gd name="T31" fmla="*/ 37 h 355"/>
              <a:gd name="T32" fmla="*/ 115 w 283"/>
              <a:gd name="T33" fmla="*/ 0 h 355"/>
              <a:gd name="T34" fmla="*/ 106 w 283"/>
              <a:gd name="T35" fmla="*/ 11 h 355"/>
              <a:gd name="T36" fmla="*/ 106 w 283"/>
              <a:gd name="T37" fmla="*/ 37 h 355"/>
              <a:gd name="T38" fmla="*/ 97 w 283"/>
              <a:gd name="T39" fmla="*/ 41 h 355"/>
              <a:gd name="T40" fmla="*/ 84 w 283"/>
              <a:gd name="T41" fmla="*/ 16 h 355"/>
              <a:gd name="T42" fmla="*/ 74 w 283"/>
              <a:gd name="T43" fmla="*/ 14 h 355"/>
              <a:gd name="T44" fmla="*/ 74 w 283"/>
              <a:gd name="T45" fmla="*/ 29 h 355"/>
              <a:gd name="T46" fmla="*/ 84 w 283"/>
              <a:gd name="T47" fmla="*/ 50 h 355"/>
              <a:gd name="T48" fmla="*/ 69 w 283"/>
              <a:gd name="T49" fmla="*/ 82 h 355"/>
              <a:gd name="T50" fmla="*/ 69 w 283"/>
              <a:gd name="T51" fmla="*/ 136 h 355"/>
              <a:gd name="T52" fmla="*/ 86 w 283"/>
              <a:gd name="T53" fmla="*/ 164 h 355"/>
              <a:gd name="T54" fmla="*/ 115 w 283"/>
              <a:gd name="T55" fmla="*/ 160 h 355"/>
              <a:gd name="T56" fmla="*/ 121 w 283"/>
              <a:gd name="T57" fmla="*/ 143 h 355"/>
              <a:gd name="T58" fmla="*/ 110 w 283"/>
              <a:gd name="T59" fmla="*/ 113 h 355"/>
              <a:gd name="T60" fmla="*/ 127 w 283"/>
              <a:gd name="T61" fmla="*/ 78 h 355"/>
              <a:gd name="T62" fmla="*/ 149 w 283"/>
              <a:gd name="T63" fmla="*/ 83 h 355"/>
              <a:gd name="T64" fmla="*/ 142 w 283"/>
              <a:gd name="T65" fmla="*/ 98 h 355"/>
              <a:gd name="T66" fmla="*/ 119 w 283"/>
              <a:gd name="T67" fmla="*/ 93 h 355"/>
              <a:gd name="T68" fmla="*/ 112 w 283"/>
              <a:gd name="T69" fmla="*/ 109 h 355"/>
              <a:gd name="T70" fmla="*/ 123 w 283"/>
              <a:gd name="T71" fmla="*/ 130 h 355"/>
              <a:gd name="T72" fmla="*/ 127 w 283"/>
              <a:gd name="T73" fmla="*/ 158 h 355"/>
              <a:gd name="T74" fmla="*/ 84 w 283"/>
              <a:gd name="T75" fmla="*/ 169 h 355"/>
              <a:gd name="T76" fmla="*/ 65 w 283"/>
              <a:gd name="T77" fmla="*/ 149 h 355"/>
              <a:gd name="T78" fmla="*/ 60 w 283"/>
              <a:gd name="T79" fmla="*/ 95 h 355"/>
              <a:gd name="T80" fmla="*/ 52 w 283"/>
              <a:gd name="T81" fmla="*/ 76 h 355"/>
              <a:gd name="T82" fmla="*/ 47 w 283"/>
              <a:gd name="T83" fmla="*/ 59 h 355"/>
              <a:gd name="T84" fmla="*/ 30 w 283"/>
              <a:gd name="T85" fmla="*/ 50 h 355"/>
              <a:gd name="T86" fmla="*/ 19 w 283"/>
              <a:gd name="T87" fmla="*/ 57 h 355"/>
              <a:gd name="T88" fmla="*/ 41 w 283"/>
              <a:gd name="T89" fmla="*/ 169 h 355"/>
              <a:gd name="T90" fmla="*/ 47 w 283"/>
              <a:gd name="T91" fmla="*/ 216 h 355"/>
              <a:gd name="T92" fmla="*/ 63 w 283"/>
              <a:gd name="T93" fmla="*/ 257 h 355"/>
              <a:gd name="T94" fmla="*/ 84 w 283"/>
              <a:gd name="T95" fmla="*/ 281 h 355"/>
              <a:gd name="T96" fmla="*/ 136 w 283"/>
              <a:gd name="T97" fmla="*/ 333 h 355"/>
              <a:gd name="T98" fmla="*/ 229 w 283"/>
              <a:gd name="T99" fmla="*/ 355 h 355"/>
              <a:gd name="T100" fmla="*/ 272 w 283"/>
              <a:gd name="T101" fmla="*/ 344 h 355"/>
              <a:gd name="T102" fmla="*/ 283 w 283"/>
              <a:gd name="T103" fmla="*/ 311 h 355"/>
              <a:gd name="T104" fmla="*/ 283 w 283"/>
              <a:gd name="T105" fmla="*/ 266 h 355"/>
              <a:gd name="T106" fmla="*/ 265 w 283"/>
              <a:gd name="T107" fmla="*/ 212 h 355"/>
              <a:gd name="T108" fmla="*/ 218 w 283"/>
              <a:gd name="T109" fmla="*/ 83 h 355"/>
              <a:gd name="T110" fmla="*/ 216 w 283"/>
              <a:gd name="T111" fmla="*/ 82 h 355"/>
              <a:gd name="T112" fmla="*/ 0 w 283"/>
              <a:gd name="T113" fmla="*/ 87 h 355"/>
              <a:gd name="T114" fmla="*/ 7 w 283"/>
              <a:gd name="T115" fmla="*/ 96 h 355"/>
              <a:gd name="T116" fmla="*/ 19 w 283"/>
              <a:gd name="T117" fmla="*/ 78 h 355"/>
              <a:gd name="T118" fmla="*/ 2 w 283"/>
              <a:gd name="T1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 h="355">
                <a:moveTo>
                  <a:pt x="244" y="188"/>
                </a:moveTo>
                <a:lnTo>
                  <a:pt x="244" y="188"/>
                </a:lnTo>
                <a:lnTo>
                  <a:pt x="240" y="182"/>
                </a:lnTo>
                <a:lnTo>
                  <a:pt x="238" y="177"/>
                </a:lnTo>
                <a:lnTo>
                  <a:pt x="238" y="177"/>
                </a:lnTo>
                <a:lnTo>
                  <a:pt x="229" y="143"/>
                </a:lnTo>
                <a:lnTo>
                  <a:pt x="229" y="143"/>
                </a:lnTo>
                <a:lnTo>
                  <a:pt x="229" y="143"/>
                </a:lnTo>
                <a:lnTo>
                  <a:pt x="222" y="136"/>
                </a:lnTo>
                <a:lnTo>
                  <a:pt x="212" y="130"/>
                </a:lnTo>
                <a:lnTo>
                  <a:pt x="205" y="126"/>
                </a:lnTo>
                <a:lnTo>
                  <a:pt x="196" y="124"/>
                </a:lnTo>
                <a:lnTo>
                  <a:pt x="186" y="123"/>
                </a:lnTo>
                <a:lnTo>
                  <a:pt x="177" y="124"/>
                </a:lnTo>
                <a:lnTo>
                  <a:pt x="166" y="126"/>
                </a:lnTo>
                <a:lnTo>
                  <a:pt x="156" y="130"/>
                </a:lnTo>
                <a:lnTo>
                  <a:pt x="156" y="130"/>
                </a:lnTo>
                <a:lnTo>
                  <a:pt x="156" y="123"/>
                </a:lnTo>
                <a:lnTo>
                  <a:pt x="160" y="117"/>
                </a:lnTo>
                <a:lnTo>
                  <a:pt x="164" y="111"/>
                </a:lnTo>
                <a:lnTo>
                  <a:pt x="170" y="108"/>
                </a:lnTo>
                <a:lnTo>
                  <a:pt x="170" y="108"/>
                </a:lnTo>
                <a:lnTo>
                  <a:pt x="190" y="96"/>
                </a:lnTo>
                <a:lnTo>
                  <a:pt x="190" y="96"/>
                </a:lnTo>
                <a:lnTo>
                  <a:pt x="224" y="87"/>
                </a:lnTo>
                <a:lnTo>
                  <a:pt x="224" y="87"/>
                </a:lnTo>
                <a:lnTo>
                  <a:pt x="231" y="85"/>
                </a:lnTo>
                <a:lnTo>
                  <a:pt x="233" y="80"/>
                </a:lnTo>
                <a:lnTo>
                  <a:pt x="233" y="80"/>
                </a:lnTo>
                <a:lnTo>
                  <a:pt x="235" y="76"/>
                </a:lnTo>
                <a:lnTo>
                  <a:pt x="235" y="76"/>
                </a:lnTo>
                <a:lnTo>
                  <a:pt x="233" y="72"/>
                </a:lnTo>
                <a:lnTo>
                  <a:pt x="231" y="68"/>
                </a:lnTo>
                <a:lnTo>
                  <a:pt x="227" y="67"/>
                </a:lnTo>
                <a:lnTo>
                  <a:pt x="224" y="67"/>
                </a:lnTo>
                <a:lnTo>
                  <a:pt x="224" y="67"/>
                </a:lnTo>
                <a:lnTo>
                  <a:pt x="218" y="68"/>
                </a:lnTo>
                <a:lnTo>
                  <a:pt x="218" y="68"/>
                </a:lnTo>
                <a:lnTo>
                  <a:pt x="218" y="68"/>
                </a:lnTo>
                <a:lnTo>
                  <a:pt x="218" y="68"/>
                </a:lnTo>
                <a:lnTo>
                  <a:pt x="203" y="72"/>
                </a:lnTo>
                <a:lnTo>
                  <a:pt x="192" y="78"/>
                </a:lnTo>
                <a:lnTo>
                  <a:pt x="192" y="78"/>
                </a:lnTo>
                <a:lnTo>
                  <a:pt x="175" y="59"/>
                </a:lnTo>
                <a:lnTo>
                  <a:pt x="168" y="52"/>
                </a:lnTo>
                <a:lnTo>
                  <a:pt x="158" y="46"/>
                </a:lnTo>
                <a:lnTo>
                  <a:pt x="158" y="46"/>
                </a:lnTo>
                <a:lnTo>
                  <a:pt x="151" y="41"/>
                </a:lnTo>
                <a:lnTo>
                  <a:pt x="147" y="35"/>
                </a:lnTo>
                <a:lnTo>
                  <a:pt x="145" y="27"/>
                </a:lnTo>
                <a:lnTo>
                  <a:pt x="145" y="20"/>
                </a:lnTo>
                <a:lnTo>
                  <a:pt x="145" y="20"/>
                </a:lnTo>
                <a:lnTo>
                  <a:pt x="145" y="14"/>
                </a:lnTo>
                <a:lnTo>
                  <a:pt x="145" y="11"/>
                </a:lnTo>
                <a:lnTo>
                  <a:pt x="145" y="11"/>
                </a:lnTo>
                <a:lnTo>
                  <a:pt x="142" y="0"/>
                </a:lnTo>
                <a:lnTo>
                  <a:pt x="142" y="0"/>
                </a:lnTo>
                <a:lnTo>
                  <a:pt x="138" y="5"/>
                </a:lnTo>
                <a:lnTo>
                  <a:pt x="136" y="9"/>
                </a:lnTo>
                <a:lnTo>
                  <a:pt x="136" y="9"/>
                </a:lnTo>
                <a:lnTo>
                  <a:pt x="129" y="37"/>
                </a:lnTo>
                <a:lnTo>
                  <a:pt x="129" y="37"/>
                </a:lnTo>
                <a:lnTo>
                  <a:pt x="125" y="37"/>
                </a:lnTo>
                <a:lnTo>
                  <a:pt x="125" y="37"/>
                </a:lnTo>
                <a:lnTo>
                  <a:pt x="121" y="9"/>
                </a:lnTo>
                <a:lnTo>
                  <a:pt x="121" y="9"/>
                </a:lnTo>
                <a:lnTo>
                  <a:pt x="119" y="1"/>
                </a:lnTo>
                <a:lnTo>
                  <a:pt x="115" y="0"/>
                </a:lnTo>
                <a:lnTo>
                  <a:pt x="112" y="0"/>
                </a:lnTo>
                <a:lnTo>
                  <a:pt x="112" y="0"/>
                </a:lnTo>
                <a:lnTo>
                  <a:pt x="108" y="3"/>
                </a:lnTo>
                <a:lnTo>
                  <a:pt x="106" y="11"/>
                </a:lnTo>
                <a:lnTo>
                  <a:pt x="106" y="11"/>
                </a:lnTo>
                <a:lnTo>
                  <a:pt x="106" y="24"/>
                </a:lnTo>
                <a:lnTo>
                  <a:pt x="106" y="37"/>
                </a:lnTo>
                <a:lnTo>
                  <a:pt x="106" y="37"/>
                </a:lnTo>
                <a:lnTo>
                  <a:pt x="104" y="41"/>
                </a:lnTo>
                <a:lnTo>
                  <a:pt x="101" y="44"/>
                </a:lnTo>
                <a:lnTo>
                  <a:pt x="101" y="44"/>
                </a:lnTo>
                <a:lnTo>
                  <a:pt x="97" y="41"/>
                </a:lnTo>
                <a:lnTo>
                  <a:pt x="95" y="39"/>
                </a:lnTo>
                <a:lnTo>
                  <a:pt x="95" y="39"/>
                </a:lnTo>
                <a:lnTo>
                  <a:pt x="89" y="27"/>
                </a:lnTo>
                <a:lnTo>
                  <a:pt x="84" y="16"/>
                </a:lnTo>
                <a:lnTo>
                  <a:pt x="84" y="16"/>
                </a:lnTo>
                <a:lnTo>
                  <a:pt x="80" y="14"/>
                </a:lnTo>
                <a:lnTo>
                  <a:pt x="74" y="14"/>
                </a:lnTo>
                <a:lnTo>
                  <a:pt x="74" y="14"/>
                </a:lnTo>
                <a:lnTo>
                  <a:pt x="73" y="18"/>
                </a:lnTo>
                <a:lnTo>
                  <a:pt x="73" y="22"/>
                </a:lnTo>
                <a:lnTo>
                  <a:pt x="73" y="22"/>
                </a:lnTo>
                <a:lnTo>
                  <a:pt x="74" y="29"/>
                </a:lnTo>
                <a:lnTo>
                  <a:pt x="78" y="35"/>
                </a:lnTo>
                <a:lnTo>
                  <a:pt x="78" y="35"/>
                </a:lnTo>
                <a:lnTo>
                  <a:pt x="82" y="42"/>
                </a:lnTo>
                <a:lnTo>
                  <a:pt x="84" y="50"/>
                </a:lnTo>
                <a:lnTo>
                  <a:pt x="82" y="57"/>
                </a:lnTo>
                <a:lnTo>
                  <a:pt x="78" y="65"/>
                </a:lnTo>
                <a:lnTo>
                  <a:pt x="78" y="65"/>
                </a:lnTo>
                <a:lnTo>
                  <a:pt x="69" y="82"/>
                </a:lnTo>
                <a:lnTo>
                  <a:pt x="67" y="91"/>
                </a:lnTo>
                <a:lnTo>
                  <a:pt x="65" y="98"/>
                </a:lnTo>
                <a:lnTo>
                  <a:pt x="65" y="117"/>
                </a:lnTo>
                <a:lnTo>
                  <a:pt x="69" y="136"/>
                </a:lnTo>
                <a:lnTo>
                  <a:pt x="69" y="136"/>
                </a:lnTo>
                <a:lnTo>
                  <a:pt x="76" y="154"/>
                </a:lnTo>
                <a:lnTo>
                  <a:pt x="80" y="160"/>
                </a:lnTo>
                <a:lnTo>
                  <a:pt x="86" y="164"/>
                </a:lnTo>
                <a:lnTo>
                  <a:pt x="91" y="165"/>
                </a:lnTo>
                <a:lnTo>
                  <a:pt x="97" y="164"/>
                </a:lnTo>
                <a:lnTo>
                  <a:pt x="115" y="160"/>
                </a:lnTo>
                <a:lnTo>
                  <a:pt x="115" y="160"/>
                </a:lnTo>
                <a:lnTo>
                  <a:pt x="121" y="156"/>
                </a:lnTo>
                <a:lnTo>
                  <a:pt x="125" y="152"/>
                </a:lnTo>
                <a:lnTo>
                  <a:pt x="123" y="149"/>
                </a:lnTo>
                <a:lnTo>
                  <a:pt x="121" y="143"/>
                </a:lnTo>
                <a:lnTo>
                  <a:pt x="121" y="143"/>
                </a:lnTo>
                <a:lnTo>
                  <a:pt x="114" y="128"/>
                </a:lnTo>
                <a:lnTo>
                  <a:pt x="110" y="113"/>
                </a:lnTo>
                <a:lnTo>
                  <a:pt x="110" y="113"/>
                </a:lnTo>
                <a:lnTo>
                  <a:pt x="108" y="102"/>
                </a:lnTo>
                <a:lnTo>
                  <a:pt x="112" y="93"/>
                </a:lnTo>
                <a:lnTo>
                  <a:pt x="117" y="83"/>
                </a:lnTo>
                <a:lnTo>
                  <a:pt x="127" y="78"/>
                </a:lnTo>
                <a:lnTo>
                  <a:pt x="127" y="78"/>
                </a:lnTo>
                <a:lnTo>
                  <a:pt x="134" y="76"/>
                </a:lnTo>
                <a:lnTo>
                  <a:pt x="142" y="78"/>
                </a:lnTo>
                <a:lnTo>
                  <a:pt x="149" y="83"/>
                </a:lnTo>
                <a:lnTo>
                  <a:pt x="158" y="91"/>
                </a:lnTo>
                <a:lnTo>
                  <a:pt x="158" y="91"/>
                </a:lnTo>
                <a:lnTo>
                  <a:pt x="149" y="96"/>
                </a:lnTo>
                <a:lnTo>
                  <a:pt x="142" y="98"/>
                </a:lnTo>
                <a:lnTo>
                  <a:pt x="132" y="96"/>
                </a:lnTo>
                <a:lnTo>
                  <a:pt x="125" y="93"/>
                </a:lnTo>
                <a:lnTo>
                  <a:pt x="125" y="93"/>
                </a:lnTo>
                <a:lnTo>
                  <a:pt x="119" y="93"/>
                </a:lnTo>
                <a:lnTo>
                  <a:pt x="115" y="95"/>
                </a:lnTo>
                <a:lnTo>
                  <a:pt x="115" y="95"/>
                </a:lnTo>
                <a:lnTo>
                  <a:pt x="112" y="102"/>
                </a:lnTo>
                <a:lnTo>
                  <a:pt x="112" y="109"/>
                </a:lnTo>
                <a:lnTo>
                  <a:pt x="115" y="117"/>
                </a:lnTo>
                <a:lnTo>
                  <a:pt x="119" y="123"/>
                </a:lnTo>
                <a:lnTo>
                  <a:pt x="119" y="123"/>
                </a:lnTo>
                <a:lnTo>
                  <a:pt x="123" y="130"/>
                </a:lnTo>
                <a:lnTo>
                  <a:pt x="125" y="139"/>
                </a:lnTo>
                <a:lnTo>
                  <a:pt x="125" y="139"/>
                </a:lnTo>
                <a:lnTo>
                  <a:pt x="127" y="149"/>
                </a:lnTo>
                <a:lnTo>
                  <a:pt x="127" y="158"/>
                </a:lnTo>
                <a:lnTo>
                  <a:pt x="127" y="158"/>
                </a:lnTo>
                <a:lnTo>
                  <a:pt x="97" y="167"/>
                </a:lnTo>
                <a:lnTo>
                  <a:pt x="97" y="167"/>
                </a:lnTo>
                <a:lnTo>
                  <a:pt x="84" y="169"/>
                </a:lnTo>
                <a:lnTo>
                  <a:pt x="76" y="167"/>
                </a:lnTo>
                <a:lnTo>
                  <a:pt x="73" y="164"/>
                </a:lnTo>
                <a:lnTo>
                  <a:pt x="69" y="160"/>
                </a:lnTo>
                <a:lnTo>
                  <a:pt x="65" y="149"/>
                </a:lnTo>
                <a:lnTo>
                  <a:pt x="65" y="149"/>
                </a:lnTo>
                <a:lnTo>
                  <a:pt x="50" y="80"/>
                </a:lnTo>
                <a:lnTo>
                  <a:pt x="60" y="95"/>
                </a:lnTo>
                <a:lnTo>
                  <a:pt x="60" y="95"/>
                </a:lnTo>
                <a:lnTo>
                  <a:pt x="71" y="76"/>
                </a:lnTo>
                <a:lnTo>
                  <a:pt x="71" y="76"/>
                </a:lnTo>
                <a:lnTo>
                  <a:pt x="52" y="76"/>
                </a:lnTo>
                <a:lnTo>
                  <a:pt x="52" y="76"/>
                </a:lnTo>
                <a:lnTo>
                  <a:pt x="50" y="78"/>
                </a:lnTo>
                <a:lnTo>
                  <a:pt x="50" y="78"/>
                </a:lnTo>
                <a:lnTo>
                  <a:pt x="47" y="59"/>
                </a:lnTo>
                <a:lnTo>
                  <a:pt x="47" y="59"/>
                </a:lnTo>
                <a:lnTo>
                  <a:pt x="45" y="54"/>
                </a:lnTo>
                <a:lnTo>
                  <a:pt x="41" y="50"/>
                </a:lnTo>
                <a:lnTo>
                  <a:pt x="35" y="50"/>
                </a:lnTo>
                <a:lnTo>
                  <a:pt x="30" y="50"/>
                </a:lnTo>
                <a:lnTo>
                  <a:pt x="30" y="50"/>
                </a:lnTo>
                <a:lnTo>
                  <a:pt x="24" y="52"/>
                </a:lnTo>
                <a:lnTo>
                  <a:pt x="20" y="54"/>
                </a:lnTo>
                <a:lnTo>
                  <a:pt x="19" y="57"/>
                </a:lnTo>
                <a:lnTo>
                  <a:pt x="19" y="63"/>
                </a:lnTo>
                <a:lnTo>
                  <a:pt x="19" y="63"/>
                </a:lnTo>
                <a:lnTo>
                  <a:pt x="41" y="169"/>
                </a:lnTo>
                <a:lnTo>
                  <a:pt x="41" y="169"/>
                </a:lnTo>
                <a:lnTo>
                  <a:pt x="45" y="182"/>
                </a:lnTo>
                <a:lnTo>
                  <a:pt x="45" y="197"/>
                </a:lnTo>
                <a:lnTo>
                  <a:pt x="45" y="197"/>
                </a:lnTo>
                <a:lnTo>
                  <a:pt x="47" y="216"/>
                </a:lnTo>
                <a:lnTo>
                  <a:pt x="50" y="234"/>
                </a:lnTo>
                <a:lnTo>
                  <a:pt x="52" y="242"/>
                </a:lnTo>
                <a:lnTo>
                  <a:pt x="58" y="249"/>
                </a:lnTo>
                <a:lnTo>
                  <a:pt x="63" y="257"/>
                </a:lnTo>
                <a:lnTo>
                  <a:pt x="69" y="264"/>
                </a:lnTo>
                <a:lnTo>
                  <a:pt x="69" y="264"/>
                </a:lnTo>
                <a:lnTo>
                  <a:pt x="76" y="272"/>
                </a:lnTo>
                <a:lnTo>
                  <a:pt x="84" y="281"/>
                </a:lnTo>
                <a:lnTo>
                  <a:pt x="84" y="281"/>
                </a:lnTo>
                <a:lnTo>
                  <a:pt x="99" y="301"/>
                </a:lnTo>
                <a:lnTo>
                  <a:pt x="117" y="318"/>
                </a:lnTo>
                <a:lnTo>
                  <a:pt x="136" y="333"/>
                </a:lnTo>
                <a:lnTo>
                  <a:pt x="156" y="344"/>
                </a:lnTo>
                <a:lnTo>
                  <a:pt x="181" y="352"/>
                </a:lnTo>
                <a:lnTo>
                  <a:pt x="203" y="355"/>
                </a:lnTo>
                <a:lnTo>
                  <a:pt x="229" y="355"/>
                </a:lnTo>
                <a:lnTo>
                  <a:pt x="255" y="352"/>
                </a:lnTo>
                <a:lnTo>
                  <a:pt x="255" y="352"/>
                </a:lnTo>
                <a:lnTo>
                  <a:pt x="265" y="348"/>
                </a:lnTo>
                <a:lnTo>
                  <a:pt x="272" y="344"/>
                </a:lnTo>
                <a:lnTo>
                  <a:pt x="278" y="337"/>
                </a:lnTo>
                <a:lnTo>
                  <a:pt x="281" y="326"/>
                </a:lnTo>
                <a:lnTo>
                  <a:pt x="281" y="326"/>
                </a:lnTo>
                <a:lnTo>
                  <a:pt x="283" y="311"/>
                </a:lnTo>
                <a:lnTo>
                  <a:pt x="283" y="296"/>
                </a:lnTo>
                <a:lnTo>
                  <a:pt x="283" y="296"/>
                </a:lnTo>
                <a:lnTo>
                  <a:pt x="283" y="281"/>
                </a:lnTo>
                <a:lnTo>
                  <a:pt x="283" y="266"/>
                </a:lnTo>
                <a:lnTo>
                  <a:pt x="279" y="251"/>
                </a:lnTo>
                <a:lnTo>
                  <a:pt x="276" y="238"/>
                </a:lnTo>
                <a:lnTo>
                  <a:pt x="270" y="225"/>
                </a:lnTo>
                <a:lnTo>
                  <a:pt x="265" y="212"/>
                </a:lnTo>
                <a:lnTo>
                  <a:pt x="255" y="199"/>
                </a:lnTo>
                <a:lnTo>
                  <a:pt x="244" y="188"/>
                </a:lnTo>
                <a:lnTo>
                  <a:pt x="244" y="188"/>
                </a:lnTo>
                <a:close/>
                <a:moveTo>
                  <a:pt x="218" y="83"/>
                </a:moveTo>
                <a:lnTo>
                  <a:pt x="218" y="83"/>
                </a:lnTo>
                <a:lnTo>
                  <a:pt x="216" y="82"/>
                </a:lnTo>
                <a:lnTo>
                  <a:pt x="216" y="82"/>
                </a:lnTo>
                <a:lnTo>
                  <a:pt x="216" y="82"/>
                </a:lnTo>
                <a:lnTo>
                  <a:pt x="216" y="82"/>
                </a:lnTo>
                <a:lnTo>
                  <a:pt x="218" y="83"/>
                </a:lnTo>
                <a:lnTo>
                  <a:pt x="218" y="83"/>
                </a:lnTo>
                <a:close/>
                <a:moveTo>
                  <a:pt x="0" y="87"/>
                </a:moveTo>
                <a:lnTo>
                  <a:pt x="0" y="87"/>
                </a:lnTo>
                <a:lnTo>
                  <a:pt x="2" y="93"/>
                </a:lnTo>
                <a:lnTo>
                  <a:pt x="2" y="95"/>
                </a:lnTo>
                <a:lnTo>
                  <a:pt x="7" y="96"/>
                </a:lnTo>
                <a:lnTo>
                  <a:pt x="15" y="96"/>
                </a:lnTo>
                <a:lnTo>
                  <a:pt x="22" y="96"/>
                </a:lnTo>
                <a:lnTo>
                  <a:pt x="22" y="96"/>
                </a:lnTo>
                <a:lnTo>
                  <a:pt x="19" y="78"/>
                </a:lnTo>
                <a:lnTo>
                  <a:pt x="19" y="78"/>
                </a:lnTo>
                <a:lnTo>
                  <a:pt x="11" y="78"/>
                </a:lnTo>
                <a:lnTo>
                  <a:pt x="6" y="80"/>
                </a:lnTo>
                <a:lnTo>
                  <a:pt x="2" y="82"/>
                </a:lnTo>
                <a:lnTo>
                  <a:pt x="0" y="83"/>
                </a:lnTo>
                <a:lnTo>
                  <a:pt x="0" y="87"/>
                </a:lnTo>
                <a:lnTo>
                  <a:pt x="0" y="87"/>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22" name="图片 12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21409154">
            <a:off x="3005951" y="5439314"/>
            <a:ext cx="215884" cy="417386"/>
          </a:xfrm>
          <a:prstGeom prst="rect">
            <a:avLst/>
          </a:prstGeom>
        </p:spPr>
      </p:pic>
      <p:sp>
        <p:nvSpPr>
          <p:cNvPr id="123" name="心形 122"/>
          <p:cNvSpPr/>
          <p:nvPr/>
        </p:nvSpPr>
        <p:spPr>
          <a:xfrm flipV="1">
            <a:off x="2555288" y="5550021"/>
            <a:ext cx="266118" cy="228725"/>
          </a:xfrm>
          <a:prstGeom prst="heart">
            <a:avLst/>
          </a:pr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24" name="图片 12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34809" y="5361051"/>
            <a:ext cx="461784" cy="608400"/>
          </a:xfrm>
          <a:prstGeom prst="rect">
            <a:avLst/>
          </a:prstGeom>
        </p:spPr>
      </p:pic>
      <p:pic>
        <p:nvPicPr>
          <p:cNvPr id="125" name="图片 12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40829" y="5351526"/>
            <a:ext cx="430691" cy="608400"/>
          </a:xfrm>
          <a:prstGeom prst="rect">
            <a:avLst/>
          </a:prstGeom>
        </p:spPr>
      </p:pic>
      <p:sp>
        <p:nvSpPr>
          <p:cNvPr id="126" name="TextBox 14">
            <a:extLst>
              <a:ext uri="{FF2B5EF4-FFF2-40B4-BE49-F238E27FC236}">
                <a16:creationId xmlns:a16="http://schemas.microsoft.com/office/drawing/2014/main" id="{8A882C3C-7EED-4147-B20D-1A79B2A04875}"/>
              </a:ext>
            </a:extLst>
          </p:cNvPr>
          <p:cNvSpPr txBox="1"/>
          <p:nvPr/>
        </p:nvSpPr>
        <p:spPr>
          <a:xfrm>
            <a:off x="5525994" y="5420366"/>
            <a:ext cx="3068158" cy="523220"/>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X</a:t>
            </a:r>
            <a:r>
              <a:rPr lang="zh-CN" altLang="en-US" sz="1400" b="1" dirty="0">
                <a:latin typeface="微软雅黑" panose="020B0503020204020204" pitchFamily="34" charset="-122"/>
                <a:ea typeface="微软雅黑" panose="020B0503020204020204" pitchFamily="34" charset="-122"/>
              </a:rPr>
              <a:t>线：评估骨骼成熟度</a:t>
            </a:r>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MRI/US</a:t>
            </a:r>
            <a:r>
              <a:rPr lang="zh-CN" altLang="en-US" sz="1400" b="1" dirty="0">
                <a:latin typeface="微软雅黑" panose="020B0503020204020204" pitchFamily="34" charset="-122"/>
                <a:ea typeface="微软雅黑" panose="020B0503020204020204" pitchFamily="34" charset="-122"/>
              </a:rPr>
              <a:t>：前列腺癌诊断准确率</a:t>
            </a:r>
            <a:r>
              <a:rPr lang="en-US" altLang="zh-CN" sz="1400" b="1" dirty="0">
                <a:latin typeface="微软雅黑" panose="020B0503020204020204" pitchFamily="34" charset="-122"/>
                <a:ea typeface="微软雅黑" panose="020B0503020204020204" pitchFamily="34" charset="-122"/>
              </a:rPr>
              <a:t>90%</a:t>
            </a:r>
            <a:endParaRPr lang="en-US" sz="1400" b="1" dirty="0">
              <a:latin typeface="微软雅黑" panose="020B0503020204020204" pitchFamily="34" charset="-122"/>
              <a:ea typeface="微软雅黑" panose="020B0503020204020204" pitchFamily="34" charset="-122"/>
            </a:endParaRPr>
          </a:p>
        </p:txBody>
      </p:sp>
      <p:pic>
        <p:nvPicPr>
          <p:cNvPr id="128" name="图片 12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416333" y="5367112"/>
            <a:ext cx="458548" cy="608400"/>
          </a:xfrm>
          <a:prstGeom prst="rect">
            <a:avLst/>
          </a:prstGeom>
        </p:spPr>
      </p:pic>
      <p:pic>
        <p:nvPicPr>
          <p:cNvPr id="129" name="图片 1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9321" y="5351526"/>
            <a:ext cx="457742" cy="608400"/>
          </a:xfrm>
          <a:prstGeom prst="rect">
            <a:avLst/>
          </a:prstGeom>
        </p:spPr>
      </p:pic>
      <p:sp>
        <p:nvSpPr>
          <p:cNvPr id="130" name="矩形 129"/>
          <p:cNvSpPr/>
          <p:nvPr/>
        </p:nvSpPr>
        <p:spPr>
          <a:xfrm>
            <a:off x="3320202" y="3831572"/>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3320202" y="4593878"/>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3328971" y="5366300"/>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3322016" y="2356209"/>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3320202" y="1622579"/>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328363" y="889077"/>
            <a:ext cx="5370195" cy="601465"/>
          </a:xfrm>
          <a:prstGeom prst="rect">
            <a:avLst/>
          </a:prstGeom>
          <a:noFill/>
          <a:ln w="9525">
            <a:solidFill>
              <a:srgbClr val="006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490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3590" y="149608"/>
            <a:ext cx="3570208" cy="461665"/>
          </a:xfrm>
          <a:prstGeom prst="rect">
            <a:avLst/>
          </a:prstGeom>
        </p:spPr>
        <p:txBody>
          <a:bodyPr wrap="none">
            <a:spAutoFit/>
          </a:bodyPr>
          <a:lstStyle/>
          <a:p>
            <a:pPr algn="r"/>
            <a:r>
              <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AI</a:t>
            </a:r>
            <a:r>
              <a:rPr lang="zh-CN" altLang="en-US"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在医学影像中的研究</a:t>
            </a:r>
            <a:endPar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pic>
        <p:nvPicPr>
          <p:cNvPr id="136" name="图片 135"/>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765818" y="1012455"/>
            <a:ext cx="1026000" cy="360000"/>
          </a:xfrm>
          <a:prstGeom prst="rect">
            <a:avLst/>
          </a:prstGeom>
          <a:ln w="6350">
            <a:solidFill>
              <a:srgbClr val="0067C0"/>
            </a:solidFill>
          </a:ln>
        </p:spPr>
      </p:pic>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818" y="1440393"/>
            <a:ext cx="1026821" cy="360000"/>
          </a:xfrm>
          <a:prstGeom prst="rect">
            <a:avLst/>
          </a:prstGeom>
          <a:ln w="6350">
            <a:solidFill>
              <a:srgbClr val="0067C0"/>
            </a:solidFill>
          </a:ln>
        </p:spPr>
      </p:pic>
      <p:pic>
        <p:nvPicPr>
          <p:cNvPr id="138" name="图片 137"/>
          <p:cNvPicPr preferRelativeResize="0">
            <a:picLocks/>
          </p:cNvPicPr>
          <p:nvPr/>
        </p:nvPicPr>
        <p:blipFill rotWithShape="1">
          <a:blip r:embed="rId4" cstate="print">
            <a:extLst>
              <a:ext uri="{28A0092B-C50C-407E-A947-70E740481C1C}">
                <a14:useLocalDpi xmlns:a14="http://schemas.microsoft.com/office/drawing/2010/main" val="0"/>
              </a:ext>
            </a:extLst>
          </a:blip>
          <a:srcRect l="32531" t="-1" b="10964"/>
          <a:stretch/>
        </p:blipFill>
        <p:spPr>
          <a:xfrm>
            <a:off x="765818" y="1868331"/>
            <a:ext cx="1026000" cy="360000"/>
          </a:xfrm>
          <a:prstGeom prst="rect">
            <a:avLst/>
          </a:prstGeom>
          <a:ln w="6350">
            <a:solidFill>
              <a:srgbClr val="0067C0"/>
            </a:solidFill>
          </a:ln>
        </p:spPr>
      </p:pic>
      <p:pic>
        <p:nvPicPr>
          <p:cNvPr id="139" name="图片 138"/>
          <p:cNvPicPr preferRelativeResize="0">
            <a:picLocks/>
          </p:cNvPicPr>
          <p:nvPr/>
        </p:nvPicPr>
        <p:blipFill rotWithShape="1">
          <a:blip r:embed="rId5" cstate="print">
            <a:extLst>
              <a:ext uri="{28A0092B-C50C-407E-A947-70E740481C1C}">
                <a14:useLocalDpi xmlns:a14="http://schemas.microsoft.com/office/drawing/2010/main" val="0"/>
              </a:ext>
            </a:extLst>
          </a:blip>
          <a:srcRect l="8524" t="15894" r="9851" b="51412"/>
          <a:stretch/>
        </p:blipFill>
        <p:spPr>
          <a:xfrm>
            <a:off x="765818" y="2296269"/>
            <a:ext cx="1026000" cy="360000"/>
          </a:xfrm>
          <a:prstGeom prst="rect">
            <a:avLst/>
          </a:prstGeom>
          <a:ln w="6350">
            <a:solidFill>
              <a:srgbClr val="0067C0"/>
            </a:solidFill>
          </a:ln>
        </p:spPr>
      </p:pic>
      <p:pic>
        <p:nvPicPr>
          <p:cNvPr id="140" name="图片 139"/>
          <p:cNvPicPr preferRelativeResize="0">
            <a:picLocks/>
          </p:cNvPicPr>
          <p:nvPr/>
        </p:nvPicPr>
        <p:blipFill rotWithShape="1">
          <a:blip r:embed="rId6" cstate="print">
            <a:extLst>
              <a:ext uri="{28A0092B-C50C-407E-A947-70E740481C1C}">
                <a14:useLocalDpi xmlns:a14="http://schemas.microsoft.com/office/drawing/2010/main" val="0"/>
              </a:ext>
            </a:extLst>
          </a:blip>
          <a:srcRect l="31047"/>
          <a:stretch/>
        </p:blipFill>
        <p:spPr>
          <a:xfrm>
            <a:off x="765818" y="2724207"/>
            <a:ext cx="1026000" cy="360000"/>
          </a:xfrm>
          <a:prstGeom prst="rect">
            <a:avLst/>
          </a:prstGeom>
          <a:ln w="6350">
            <a:solidFill>
              <a:srgbClr val="0067C0"/>
            </a:solidFill>
          </a:ln>
        </p:spPr>
      </p:pic>
      <p:pic>
        <p:nvPicPr>
          <p:cNvPr id="141" name="图片 140"/>
          <p:cNvPicPr preferRelativeResize="0">
            <a:picLocks/>
          </p:cNvPicPr>
          <p:nvPr/>
        </p:nvPicPr>
        <p:blipFill rotWithShape="1">
          <a:blip r:embed="rId7">
            <a:extLst>
              <a:ext uri="{28A0092B-C50C-407E-A947-70E740481C1C}">
                <a14:useLocalDpi xmlns:a14="http://schemas.microsoft.com/office/drawing/2010/main" val="0"/>
              </a:ext>
            </a:extLst>
          </a:blip>
          <a:srcRect t="33839" b="33230"/>
          <a:stretch/>
        </p:blipFill>
        <p:spPr>
          <a:xfrm>
            <a:off x="765818" y="3152145"/>
            <a:ext cx="1026000" cy="360000"/>
          </a:xfrm>
          <a:prstGeom prst="rect">
            <a:avLst/>
          </a:prstGeom>
          <a:ln w="6350">
            <a:solidFill>
              <a:srgbClr val="0067C0"/>
            </a:solidFill>
          </a:ln>
        </p:spPr>
      </p:pic>
      <p:pic>
        <p:nvPicPr>
          <p:cNvPr id="142" name="图片 141"/>
          <p:cNvPicPr preferRelativeResize="0">
            <a:picLocks/>
          </p:cNvPicPr>
          <p:nvPr/>
        </p:nvPicPr>
        <p:blipFill rotWithShape="1">
          <a:blip r:embed="rId8">
            <a:extLst>
              <a:ext uri="{28A0092B-C50C-407E-A947-70E740481C1C}">
                <a14:useLocalDpi xmlns:a14="http://schemas.microsoft.com/office/drawing/2010/main" val="0"/>
              </a:ext>
            </a:extLst>
          </a:blip>
          <a:srcRect t="31121" b="27899"/>
          <a:stretch/>
        </p:blipFill>
        <p:spPr>
          <a:xfrm>
            <a:off x="765818" y="3580083"/>
            <a:ext cx="1026000" cy="360000"/>
          </a:xfrm>
          <a:prstGeom prst="rect">
            <a:avLst/>
          </a:prstGeom>
          <a:ln w="6350">
            <a:solidFill>
              <a:srgbClr val="0067C0"/>
            </a:solidFill>
          </a:ln>
        </p:spPr>
      </p:pic>
      <p:pic>
        <p:nvPicPr>
          <p:cNvPr id="143" name="图片 142"/>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65818" y="4008021"/>
            <a:ext cx="1026000" cy="360000"/>
          </a:xfrm>
          <a:prstGeom prst="rect">
            <a:avLst/>
          </a:prstGeom>
          <a:ln w="6350">
            <a:solidFill>
              <a:srgbClr val="0067C0"/>
            </a:solidFill>
          </a:ln>
        </p:spPr>
      </p:pic>
      <p:pic>
        <p:nvPicPr>
          <p:cNvPr id="144" name="图片 143"/>
          <p:cNvPicPr preferRelativeResize="0">
            <a:picLocks/>
          </p:cNvPicPr>
          <p:nvPr/>
        </p:nvPicPr>
        <p:blipFill>
          <a:blip r:embed="rId10"/>
          <a:stretch>
            <a:fillRect/>
          </a:stretch>
        </p:blipFill>
        <p:spPr>
          <a:xfrm>
            <a:off x="763590" y="4435959"/>
            <a:ext cx="1026000" cy="360000"/>
          </a:xfrm>
          <a:prstGeom prst="rect">
            <a:avLst/>
          </a:prstGeom>
          <a:ln w="6350">
            <a:solidFill>
              <a:srgbClr val="0067C0"/>
            </a:solidFill>
          </a:ln>
        </p:spPr>
      </p:pic>
      <p:pic>
        <p:nvPicPr>
          <p:cNvPr id="145" name="图片 144"/>
          <p:cNvPicPr preferRelativeResize="0">
            <a:picLocks/>
          </p:cNvPicPr>
          <p:nvPr/>
        </p:nvPicPr>
        <p:blipFill rotWithShape="1">
          <a:blip r:embed="rId11" cstate="print">
            <a:extLst>
              <a:ext uri="{28A0092B-C50C-407E-A947-70E740481C1C}">
                <a14:useLocalDpi xmlns:a14="http://schemas.microsoft.com/office/drawing/2010/main" val="0"/>
              </a:ext>
            </a:extLst>
          </a:blip>
          <a:srcRect l="24213" t="24213" b="19280"/>
          <a:stretch/>
        </p:blipFill>
        <p:spPr>
          <a:xfrm>
            <a:off x="767462" y="4863897"/>
            <a:ext cx="1026000" cy="360000"/>
          </a:xfrm>
          <a:prstGeom prst="rect">
            <a:avLst/>
          </a:prstGeom>
          <a:ln w="6350">
            <a:solidFill>
              <a:srgbClr val="0067C0"/>
            </a:solidFill>
          </a:ln>
        </p:spPr>
      </p:pic>
      <p:pic>
        <p:nvPicPr>
          <p:cNvPr id="146" name="图片 145"/>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763590" y="5291835"/>
            <a:ext cx="1026000" cy="360000"/>
          </a:xfrm>
          <a:prstGeom prst="rect">
            <a:avLst/>
          </a:prstGeom>
          <a:ln w="6350">
            <a:solidFill>
              <a:srgbClr val="0067C0"/>
            </a:solidFill>
          </a:ln>
        </p:spPr>
      </p:pic>
      <p:pic>
        <p:nvPicPr>
          <p:cNvPr id="147" name="图片 146"/>
          <p:cNvPicPr preferRelativeResize="0">
            <a:picLocks/>
          </p:cNvPicPr>
          <p:nvPr/>
        </p:nvPicPr>
        <p:blipFill rotWithShape="1">
          <a:blip r:embed="rId13" cstate="print">
            <a:extLst>
              <a:ext uri="{28A0092B-C50C-407E-A947-70E740481C1C}">
                <a14:useLocalDpi xmlns:a14="http://schemas.microsoft.com/office/drawing/2010/main" val="0"/>
              </a:ext>
            </a:extLst>
          </a:blip>
          <a:srcRect l="12782" t="35886" r="8797" b="35146"/>
          <a:stretch/>
        </p:blipFill>
        <p:spPr>
          <a:xfrm>
            <a:off x="763590" y="5719773"/>
            <a:ext cx="1026000" cy="360000"/>
          </a:xfrm>
          <a:prstGeom prst="rect">
            <a:avLst/>
          </a:prstGeom>
          <a:ln w="6350">
            <a:solidFill>
              <a:srgbClr val="0067C0"/>
            </a:solidFill>
          </a:ln>
        </p:spPr>
      </p:pic>
      <p:grpSp>
        <p:nvGrpSpPr>
          <p:cNvPr id="30" name="组合 29"/>
          <p:cNvGrpSpPr/>
          <p:nvPr/>
        </p:nvGrpSpPr>
        <p:grpSpPr>
          <a:xfrm>
            <a:off x="1888855" y="1012455"/>
            <a:ext cx="2762121" cy="5056685"/>
            <a:chOff x="1963286" y="1012455"/>
            <a:chExt cx="2762121" cy="5056685"/>
          </a:xfrm>
        </p:grpSpPr>
        <p:cxnSp>
          <p:nvCxnSpPr>
            <p:cNvPr id="160" name="直接连接符 159"/>
            <p:cNvCxnSpPr/>
            <p:nvPr/>
          </p:nvCxnSpPr>
          <p:spPr>
            <a:xfrm>
              <a:off x="1996006" y="1372455"/>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1996006" y="1799426"/>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1996006" y="2653368"/>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996006" y="2226397"/>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996006" y="3080339"/>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996006" y="3507310"/>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996006" y="4361252"/>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996006" y="3934281"/>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996006" y="4788223"/>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996006" y="5642165"/>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1996006" y="5215194"/>
              <a:ext cx="2575994" cy="0"/>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996006" y="1051419"/>
              <a:ext cx="1931876"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CT:</a:t>
              </a:r>
              <a:r>
                <a:rPr lang="zh-CN" altLang="zh-CN" sz="1400" b="1" kern="100" dirty="0">
                  <a:latin typeface="微软雅黑" panose="020B0503020204020204" pitchFamily="34" charset="-122"/>
                  <a:ea typeface="微软雅黑" panose="020B0503020204020204" pitchFamily="34" charset="-122"/>
                </a:rPr>
                <a:t>肺肿瘤</a:t>
              </a:r>
              <a:r>
                <a:rPr lang="zh-CN" altLang="en-US" sz="1400" b="1" kern="100" dirty="0">
                  <a:latin typeface="微软雅黑" panose="020B0503020204020204" pitchFamily="34" charset="-122"/>
                  <a:ea typeface="微软雅黑" panose="020B0503020204020204" pitchFamily="34" charset="-122"/>
                </a:rPr>
                <a:t>准确率</a:t>
              </a:r>
              <a:r>
                <a:rPr lang="en-US" altLang="zh-CN" sz="1400" b="1" kern="100" dirty="0">
                  <a:latin typeface="微软雅黑" panose="020B0503020204020204" pitchFamily="34" charset="-122"/>
                  <a:ea typeface="微软雅黑" panose="020B0503020204020204" pitchFamily="34" charset="-122"/>
                </a:rPr>
                <a:t>94%</a:t>
              </a:r>
              <a:endParaRPr lang="zh-CN" altLang="zh-CN" sz="1400" b="1" kern="100" dirty="0">
                <a:latin typeface="微软雅黑" panose="020B0503020204020204" pitchFamily="34" charset="-122"/>
                <a:ea typeface="微软雅黑" panose="020B0503020204020204" pitchFamily="34" charset="-122"/>
              </a:endParaRPr>
            </a:p>
          </p:txBody>
        </p:sp>
        <p:sp>
          <p:nvSpPr>
            <p:cNvPr id="6" name="矩形 5"/>
            <p:cNvSpPr/>
            <p:nvPr/>
          </p:nvSpPr>
          <p:spPr>
            <a:xfrm>
              <a:off x="1996006" y="1491565"/>
              <a:ext cx="2499339" cy="307777"/>
            </a:xfrm>
            <a:prstGeom prst="rect">
              <a:avLst/>
            </a:prstGeom>
          </p:spPr>
          <p:txBody>
            <a:bodyPr wrap="none">
              <a:spAutoFit/>
            </a:bodyPr>
            <a:lstStyle/>
            <a:p>
              <a:pPr>
                <a:defRPr/>
              </a:pPr>
              <a:r>
                <a:rPr lang="en-US" altLang="zh-CN" sz="1400" b="1" kern="100" dirty="0">
                  <a:latin typeface="微软雅黑" panose="020B0503020204020204" pitchFamily="34" charset="-122"/>
                  <a:ea typeface="微软雅黑" panose="020B0503020204020204" pitchFamily="34" charset="-122"/>
                </a:rPr>
                <a:t>CT:</a:t>
              </a:r>
              <a:r>
                <a:rPr lang="zh-CN" altLang="zh-CN" sz="1400" b="1" kern="100" dirty="0">
                  <a:latin typeface="微软雅黑" panose="020B0503020204020204" pitchFamily="34" charset="-122"/>
                  <a:ea typeface="微软雅黑" panose="020B0503020204020204" pitchFamily="34" charset="-122"/>
                </a:rPr>
                <a:t>食管癌</a:t>
              </a:r>
              <a:r>
                <a:rPr lang="en-US" altLang="zh-CN" sz="1400" b="1" kern="100" dirty="0">
                  <a:latin typeface="微软雅黑" panose="020B0503020204020204" pitchFamily="34" charset="-122"/>
                  <a:ea typeface="微软雅黑" panose="020B0503020204020204" pitchFamily="34" charset="-122"/>
                </a:rPr>
                <a:t>90%</a:t>
              </a:r>
              <a:r>
                <a:rPr lang="zh-CN" altLang="en-US" sz="1400" b="1" kern="100" dirty="0">
                  <a:latin typeface="微软雅黑" panose="020B0503020204020204" pitchFamily="34" charset="-122"/>
                  <a:ea typeface="微软雅黑" panose="020B0503020204020204" pitchFamily="34" charset="-122"/>
                </a:rPr>
                <a:t>；</a:t>
              </a:r>
              <a:r>
                <a:rPr lang="zh-CN" altLang="zh-CN" sz="1400" b="1" kern="100" dirty="0">
                  <a:latin typeface="微软雅黑" panose="020B0503020204020204" pitchFamily="34" charset="-122"/>
                  <a:ea typeface="微软雅黑" panose="020B0503020204020204" pitchFamily="34" charset="-122"/>
                </a:rPr>
                <a:t>肺结节</a:t>
              </a:r>
              <a:r>
                <a:rPr lang="en-US" altLang="zh-CN" sz="1400" b="1" kern="100" dirty="0">
                  <a:latin typeface="微软雅黑" panose="020B0503020204020204" pitchFamily="34" charset="-122"/>
                  <a:ea typeface="微软雅黑" panose="020B0503020204020204" pitchFamily="34" charset="-122"/>
                </a:rPr>
                <a:t>95%</a:t>
              </a:r>
              <a:endParaRPr lang="zh-CN" altLang="zh-CN" sz="1400" b="1" kern="100" dirty="0">
                <a:latin typeface="微软雅黑" panose="020B0503020204020204" pitchFamily="34" charset="-122"/>
                <a:ea typeface="微软雅黑" panose="020B0503020204020204" pitchFamily="34" charset="-122"/>
              </a:endParaRPr>
            </a:p>
          </p:txBody>
        </p:sp>
        <p:sp>
          <p:nvSpPr>
            <p:cNvPr id="7" name="矩形 6"/>
            <p:cNvSpPr/>
            <p:nvPr/>
          </p:nvSpPr>
          <p:spPr>
            <a:xfrm>
              <a:off x="1996006" y="1908698"/>
              <a:ext cx="2026452"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CT:30 </a:t>
              </a:r>
              <a:r>
                <a:rPr lang="zh-CN" altLang="zh-CN" sz="1400" b="1" kern="100" dirty="0">
                  <a:latin typeface="微软雅黑" panose="020B0503020204020204" pitchFamily="34" charset="-122"/>
                  <a:ea typeface="微软雅黑" panose="020B0503020204020204" pitchFamily="34" charset="-122"/>
                </a:rPr>
                <a:t>秒发现</a:t>
              </a:r>
              <a:r>
                <a:rPr lang="en-US" altLang="zh-CN" sz="1400" b="1" kern="100" dirty="0">
                  <a:latin typeface="微软雅黑" panose="020B0503020204020204" pitchFamily="34" charset="-122"/>
                  <a:ea typeface="微软雅黑" panose="020B0503020204020204" pitchFamily="34" charset="-122"/>
                </a:rPr>
                <a:t>90%</a:t>
              </a:r>
              <a:r>
                <a:rPr lang="zh-CN" altLang="zh-CN" sz="1400" b="1" kern="100" dirty="0">
                  <a:latin typeface="微软雅黑" panose="020B0503020204020204" pitchFamily="34" charset="-122"/>
                  <a:ea typeface="微软雅黑" panose="020B0503020204020204" pitchFamily="34" charset="-122"/>
                </a:rPr>
                <a:t>肺癌</a:t>
              </a:r>
            </a:p>
          </p:txBody>
        </p:sp>
        <p:sp>
          <p:nvSpPr>
            <p:cNvPr id="8" name="矩形 7"/>
            <p:cNvSpPr/>
            <p:nvPr/>
          </p:nvSpPr>
          <p:spPr>
            <a:xfrm>
              <a:off x="1996006" y="2325831"/>
              <a:ext cx="2127505" cy="307777"/>
            </a:xfrm>
            <a:prstGeom prst="rect">
              <a:avLst/>
            </a:prstGeom>
          </p:spPr>
          <p:txBody>
            <a:bodyPr wrap="none">
              <a:spAutoFit/>
            </a:bodyPr>
            <a:lstStyle/>
            <a:p>
              <a:r>
                <a:rPr lang="en-US" altLang="zh-CN" sz="1400" b="1" kern="100" dirty="0">
                  <a:latin typeface="微软雅黑" panose="020B0503020204020204" pitchFamily="34" charset="-122"/>
                  <a:ea typeface="微软雅黑" panose="020B0503020204020204" pitchFamily="34" charset="-122"/>
                </a:rPr>
                <a:t>US:</a:t>
              </a:r>
              <a:r>
                <a:rPr lang="zh-CN" altLang="zh-CN" sz="1400" b="1" kern="100" dirty="0">
                  <a:latin typeface="微软雅黑" panose="020B0503020204020204" pitchFamily="34" charset="-122"/>
                  <a:ea typeface="微软雅黑" panose="020B0503020204020204" pitchFamily="34" charset="-122"/>
                </a:rPr>
                <a:t>甲状腺结节</a:t>
              </a:r>
              <a:r>
                <a:rPr lang="en-US" altLang="zh-CN" sz="1400" b="1" kern="100" dirty="0">
                  <a:latin typeface="微软雅黑" panose="020B0503020204020204" pitchFamily="34" charset="-122"/>
                  <a:ea typeface="微软雅黑" panose="020B0503020204020204" pitchFamily="34" charset="-122"/>
                </a:rPr>
                <a:t>85%</a:t>
              </a:r>
              <a:r>
                <a:rPr lang="zh-CN" altLang="zh-CN" sz="1400" b="1" kern="100" dirty="0">
                  <a:latin typeface="微软雅黑" panose="020B0503020204020204" pitchFamily="34" charset="-122"/>
                  <a:ea typeface="微软雅黑" panose="020B0503020204020204" pitchFamily="34" charset="-122"/>
                </a:rPr>
                <a:t>以上</a:t>
              </a:r>
              <a:endParaRPr lang="zh-CN" altLang="en-US" sz="1400" b="1" kern="100" dirty="0">
                <a:latin typeface="微软雅黑" panose="020B0503020204020204" pitchFamily="34" charset="-122"/>
                <a:ea typeface="微软雅黑" panose="020B0503020204020204" pitchFamily="34" charset="-122"/>
              </a:endParaRPr>
            </a:p>
          </p:txBody>
        </p:sp>
        <p:sp>
          <p:nvSpPr>
            <p:cNvPr id="9" name="矩形 8"/>
            <p:cNvSpPr/>
            <p:nvPr/>
          </p:nvSpPr>
          <p:spPr>
            <a:xfrm>
              <a:off x="1995185" y="2749373"/>
              <a:ext cx="2430474"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MRI:</a:t>
              </a:r>
              <a:r>
                <a:rPr lang="zh-CN" altLang="en-US" sz="1400" b="1" kern="100" dirty="0">
                  <a:latin typeface="微软雅黑" panose="020B0503020204020204" pitchFamily="34" charset="-122"/>
                  <a:ea typeface="微软雅黑" panose="020B0503020204020204" pitchFamily="34" charset="-122"/>
                </a:rPr>
                <a:t>前列腺癌识别</a:t>
              </a:r>
              <a:r>
                <a:rPr lang="en-US" altLang="zh-CN" sz="1400" b="1" kern="100" dirty="0">
                  <a:latin typeface="微软雅黑" panose="020B0503020204020204" pitchFamily="34" charset="-122"/>
                  <a:ea typeface="微软雅黑" panose="020B0503020204020204" pitchFamily="34" charset="-122"/>
                </a:rPr>
                <a:t>90%</a:t>
              </a:r>
              <a:r>
                <a:rPr lang="zh-CN" altLang="en-US" sz="1400" b="1" kern="100" dirty="0">
                  <a:latin typeface="微软雅黑" panose="020B0503020204020204" pitchFamily="34" charset="-122"/>
                  <a:ea typeface="微软雅黑" panose="020B0503020204020204" pitchFamily="34" charset="-122"/>
                </a:rPr>
                <a:t>以上</a:t>
              </a:r>
              <a:endParaRPr lang="zh-CN" altLang="zh-CN" sz="1400" b="1" kern="100" dirty="0">
                <a:latin typeface="微软雅黑" panose="020B0503020204020204" pitchFamily="34" charset="-122"/>
                <a:ea typeface="微软雅黑" panose="020B0503020204020204" pitchFamily="34" charset="-122"/>
              </a:endParaRPr>
            </a:p>
          </p:txBody>
        </p:sp>
        <p:sp>
          <p:nvSpPr>
            <p:cNvPr id="10" name="矩形 9"/>
            <p:cNvSpPr/>
            <p:nvPr/>
          </p:nvSpPr>
          <p:spPr>
            <a:xfrm>
              <a:off x="1995185" y="3156583"/>
              <a:ext cx="2392001"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X/MRI:</a:t>
              </a:r>
              <a:r>
                <a:rPr lang="zh-CN" altLang="zh-CN" sz="1400" b="1" kern="100" dirty="0">
                  <a:latin typeface="微软雅黑" panose="020B0503020204020204" pitchFamily="34" charset="-122"/>
                  <a:ea typeface="微软雅黑" panose="020B0503020204020204" pitchFamily="34" charset="-122"/>
                </a:rPr>
                <a:t>脑</a:t>
              </a:r>
              <a:r>
                <a:rPr lang="en-US" altLang="zh-CN" sz="1400" b="1" kern="100" dirty="0">
                  <a:latin typeface="微软雅黑" panose="020B0503020204020204" pitchFamily="34" charset="-122"/>
                  <a:ea typeface="微软雅黑" panose="020B0503020204020204" pitchFamily="34" charset="-122"/>
                </a:rPr>
                <a:t>/</a:t>
              </a:r>
              <a:r>
                <a:rPr lang="zh-CN" altLang="zh-CN" sz="1400" b="1" kern="100" dirty="0">
                  <a:latin typeface="微软雅黑" panose="020B0503020204020204" pitchFamily="34" charset="-122"/>
                  <a:ea typeface="微软雅黑" panose="020B0503020204020204" pitchFamily="34" charset="-122"/>
                </a:rPr>
                <a:t>肺</a:t>
              </a:r>
              <a:r>
                <a:rPr lang="en-US" altLang="zh-CN" sz="1400" b="1" kern="100" dirty="0">
                  <a:latin typeface="微软雅黑" panose="020B0503020204020204" pitchFamily="34" charset="-122"/>
                  <a:ea typeface="微软雅黑" panose="020B0503020204020204" pitchFamily="34" charset="-122"/>
                </a:rPr>
                <a:t>/</a:t>
              </a:r>
              <a:r>
                <a:rPr lang="zh-CN" altLang="zh-CN" sz="1400" b="1" kern="100" dirty="0">
                  <a:latin typeface="微软雅黑" panose="020B0503020204020204" pitchFamily="34" charset="-122"/>
                  <a:ea typeface="微软雅黑" panose="020B0503020204020204" pitchFamily="34" charset="-122"/>
                </a:rPr>
                <a:t>乳腺</a:t>
              </a:r>
              <a:r>
                <a:rPr lang="en-US" altLang="zh-CN" sz="1400" b="1" kern="100" dirty="0">
                  <a:latin typeface="微软雅黑" panose="020B0503020204020204" pitchFamily="34" charset="-122"/>
                  <a:ea typeface="微软雅黑" panose="020B0503020204020204" pitchFamily="34" charset="-122"/>
                </a:rPr>
                <a:t>85-90%</a:t>
              </a:r>
              <a:endParaRPr lang="zh-CN" altLang="zh-CN" sz="1400" b="1" kern="100" dirty="0">
                <a:latin typeface="微软雅黑" panose="020B0503020204020204" pitchFamily="34" charset="-122"/>
                <a:ea typeface="微软雅黑" panose="020B0503020204020204" pitchFamily="34" charset="-122"/>
              </a:endParaRPr>
            </a:p>
          </p:txBody>
        </p:sp>
        <p:sp>
          <p:nvSpPr>
            <p:cNvPr id="11" name="矩形 10"/>
            <p:cNvSpPr/>
            <p:nvPr/>
          </p:nvSpPr>
          <p:spPr>
            <a:xfrm>
              <a:off x="1995185" y="3584501"/>
              <a:ext cx="1723485"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CT:</a:t>
              </a:r>
              <a:r>
                <a:rPr lang="zh-CN" altLang="zh-CN" sz="1400" b="1" kern="100" dirty="0">
                  <a:latin typeface="微软雅黑" panose="020B0503020204020204" pitchFamily="34" charset="-122"/>
                  <a:ea typeface="微软雅黑" panose="020B0503020204020204" pitchFamily="34" charset="-122"/>
                </a:rPr>
                <a:t>疑难肺结节识别</a:t>
              </a:r>
            </a:p>
          </p:txBody>
        </p:sp>
        <p:sp>
          <p:nvSpPr>
            <p:cNvPr id="12" name="矩形 11"/>
            <p:cNvSpPr/>
            <p:nvPr/>
          </p:nvSpPr>
          <p:spPr>
            <a:xfrm>
              <a:off x="1977539" y="4043546"/>
              <a:ext cx="2183611" cy="307777"/>
            </a:xfrm>
            <a:prstGeom prst="rect">
              <a:avLst/>
            </a:prstGeom>
          </p:spPr>
          <p:txBody>
            <a:bodyPr wrap="none">
              <a:spAutoFit/>
            </a:bodyPr>
            <a:lstStyle/>
            <a:p>
              <a:r>
                <a:rPr lang="en-US" altLang="zh-CN" sz="1400" b="1" kern="100" dirty="0">
                  <a:latin typeface="微软雅黑" panose="020B0503020204020204" pitchFamily="34" charset="-122"/>
                  <a:ea typeface="微软雅黑" panose="020B0503020204020204" pitchFamily="34" charset="-122"/>
                </a:rPr>
                <a:t>US/</a:t>
              </a:r>
              <a:r>
                <a:rPr lang="zh-CN" altLang="zh-CN" sz="1400" b="1" kern="100" dirty="0">
                  <a:latin typeface="微软雅黑" panose="020B0503020204020204" pitchFamily="34" charset="-122"/>
                  <a:ea typeface="微软雅黑" panose="020B0503020204020204" pitchFamily="34" charset="-122"/>
                </a:rPr>
                <a:t>内镜</a:t>
              </a:r>
              <a:r>
                <a:rPr lang="en-US" altLang="zh-CN" sz="1400" b="1" kern="100" dirty="0">
                  <a:latin typeface="微软雅黑" panose="020B0503020204020204" pitchFamily="34" charset="-122"/>
                  <a:ea typeface="微软雅黑" panose="020B0503020204020204" pitchFamily="34" charset="-122"/>
                </a:rPr>
                <a:t>:</a:t>
              </a:r>
              <a:r>
                <a:rPr lang="zh-CN" altLang="zh-CN" sz="1400" b="1" kern="100" dirty="0">
                  <a:latin typeface="微软雅黑" panose="020B0503020204020204" pitchFamily="34" charset="-122"/>
                  <a:ea typeface="微软雅黑" panose="020B0503020204020204" pitchFamily="34" charset="-122"/>
                </a:rPr>
                <a:t>乳腺肿块专家级</a:t>
              </a:r>
              <a:endParaRPr lang="zh-CN" altLang="en-US" sz="1400" b="1" kern="100" dirty="0">
                <a:latin typeface="微软雅黑" panose="020B0503020204020204" pitchFamily="34" charset="-122"/>
                <a:ea typeface="微软雅黑" panose="020B0503020204020204" pitchFamily="34" charset="-122"/>
              </a:endParaRPr>
            </a:p>
          </p:txBody>
        </p:sp>
        <p:sp>
          <p:nvSpPr>
            <p:cNvPr id="13" name="矩形 12"/>
            <p:cNvSpPr/>
            <p:nvPr/>
          </p:nvSpPr>
          <p:spPr>
            <a:xfrm>
              <a:off x="1995185" y="4480440"/>
              <a:ext cx="2558714" cy="307777"/>
            </a:xfrm>
            <a:prstGeom prst="rect">
              <a:avLst/>
            </a:prstGeom>
          </p:spPr>
          <p:txBody>
            <a:bodyPr wrap="square">
              <a:spAutoFit/>
            </a:bodyPr>
            <a:lstStyle/>
            <a:p>
              <a:pPr>
                <a:defRPr/>
              </a:pPr>
              <a:r>
                <a:rPr lang="en-US" altLang="zh-CN" sz="1400" b="1" kern="100" dirty="0">
                  <a:latin typeface="微软雅黑" panose="020B0503020204020204" pitchFamily="34" charset="-122"/>
                  <a:ea typeface="微软雅黑" panose="020B0503020204020204" pitchFamily="34" charset="-122"/>
                </a:rPr>
                <a:t>PET/SPECT/MRI/US:</a:t>
              </a:r>
              <a:r>
                <a:rPr lang="zh-CN" altLang="zh-CN" sz="1400" b="1" kern="100" dirty="0">
                  <a:latin typeface="微软雅黑" panose="020B0503020204020204" pitchFamily="34" charset="-122"/>
                  <a:ea typeface="微软雅黑" panose="020B0503020204020204" pitchFamily="34" charset="-122"/>
                </a:rPr>
                <a:t>肿瘤</a:t>
              </a:r>
              <a:endParaRPr lang="zh-CN" altLang="en-US" sz="1400" b="1" kern="100" dirty="0">
                <a:latin typeface="微软雅黑" panose="020B0503020204020204" pitchFamily="34" charset="-122"/>
                <a:ea typeface="微软雅黑" panose="020B0503020204020204" pitchFamily="34" charset="-122"/>
              </a:endParaRPr>
            </a:p>
          </p:txBody>
        </p:sp>
        <p:sp>
          <p:nvSpPr>
            <p:cNvPr id="14" name="矩形 13"/>
            <p:cNvSpPr/>
            <p:nvPr/>
          </p:nvSpPr>
          <p:spPr>
            <a:xfrm>
              <a:off x="1977539" y="5761261"/>
              <a:ext cx="2632452"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MRI:</a:t>
              </a:r>
              <a:r>
                <a:rPr lang="zh-CN" altLang="zh-CN" sz="1400" b="1" kern="100" dirty="0">
                  <a:latin typeface="微软雅黑" panose="020B0503020204020204" pitchFamily="34" charset="-122"/>
                  <a:ea typeface="微软雅黑" panose="020B0503020204020204" pitchFamily="34" charset="-122"/>
                </a:rPr>
                <a:t>先心病</a:t>
              </a:r>
              <a:r>
                <a:rPr lang="en-US" altLang="zh-CN" sz="1400" b="1" kern="100" dirty="0">
                  <a:latin typeface="微软雅黑" panose="020B0503020204020204" pitchFamily="34" charset="-122"/>
                  <a:ea typeface="微软雅黑" panose="020B0503020204020204" pitchFamily="34" charset="-122"/>
                </a:rPr>
                <a:t>,</a:t>
              </a:r>
              <a:r>
                <a:rPr lang="zh-CN" altLang="zh-CN" sz="1400" b="1" kern="100" dirty="0">
                  <a:latin typeface="微软雅黑" panose="020B0503020204020204" pitchFamily="34" charset="-122"/>
                  <a:ea typeface="微软雅黑" panose="020B0503020204020204" pitchFamily="34" charset="-122"/>
                </a:rPr>
                <a:t>瓣膜病与专家等效</a:t>
              </a:r>
            </a:p>
          </p:txBody>
        </p:sp>
        <p:sp>
          <p:nvSpPr>
            <p:cNvPr id="15" name="矩形 14"/>
            <p:cNvSpPr/>
            <p:nvPr/>
          </p:nvSpPr>
          <p:spPr>
            <a:xfrm>
              <a:off x="1995185" y="4854537"/>
              <a:ext cx="2178360" cy="307777"/>
            </a:xfrm>
            <a:prstGeom prst="rect">
              <a:avLst/>
            </a:prstGeom>
          </p:spPr>
          <p:txBody>
            <a:bodyPr wrap="square">
              <a:spAutoFit/>
            </a:bodyPr>
            <a:lstStyle/>
            <a:p>
              <a:pPr>
                <a:defRPr/>
              </a:pPr>
              <a:r>
                <a:rPr lang="en-US" altLang="zh-CN" sz="1400" b="1" kern="100" dirty="0">
                  <a:latin typeface="微软雅黑" panose="020B0503020204020204" pitchFamily="34" charset="-122"/>
                  <a:ea typeface="微软雅黑" panose="020B0503020204020204" pitchFamily="34" charset="-122"/>
                </a:rPr>
                <a:t>X-ray/CTMRI/US:</a:t>
              </a:r>
              <a:r>
                <a:rPr lang="zh-CN" altLang="zh-CN" sz="1400" b="1" kern="100" dirty="0">
                  <a:latin typeface="微软雅黑" panose="020B0503020204020204" pitchFamily="34" charset="-122"/>
                  <a:ea typeface="微软雅黑" panose="020B0503020204020204" pitchFamily="34" charset="-122"/>
                </a:rPr>
                <a:t>肿瘤</a:t>
              </a:r>
              <a:endParaRPr lang="zh-CN" altLang="en-US" sz="1400" b="1" kern="100" dirty="0">
                <a:latin typeface="微软雅黑" panose="020B0503020204020204" pitchFamily="34" charset="-122"/>
                <a:ea typeface="微软雅黑" panose="020B0503020204020204" pitchFamily="34" charset="-122"/>
              </a:endParaRPr>
            </a:p>
          </p:txBody>
        </p:sp>
        <p:sp>
          <p:nvSpPr>
            <p:cNvPr id="16" name="矩形 15"/>
            <p:cNvSpPr/>
            <p:nvPr/>
          </p:nvSpPr>
          <p:spPr>
            <a:xfrm>
              <a:off x="1977539" y="5317900"/>
              <a:ext cx="2747868" cy="307777"/>
            </a:xfrm>
            <a:prstGeom prst="rect">
              <a:avLst/>
            </a:prstGeom>
          </p:spPr>
          <p:txBody>
            <a:bodyPr wrap="none">
              <a:spAutoFit/>
            </a:bodyPr>
            <a:lstStyle/>
            <a:p>
              <a:pPr lvl="0">
                <a:defRPr/>
              </a:pPr>
              <a:r>
                <a:rPr lang="en-US" altLang="zh-CN" sz="1400" b="1" kern="100" dirty="0">
                  <a:latin typeface="微软雅黑" panose="020B0503020204020204" pitchFamily="34" charset="-122"/>
                  <a:ea typeface="微软雅黑" panose="020B0503020204020204" pitchFamily="34" charset="-122"/>
                </a:rPr>
                <a:t>CT/MRI:</a:t>
              </a:r>
              <a:r>
                <a:rPr lang="zh-CN" altLang="zh-CN" sz="1400" b="1" kern="100" dirty="0">
                  <a:latin typeface="微软雅黑" panose="020B0503020204020204" pitchFamily="34" charset="-122"/>
                  <a:ea typeface="微软雅黑" panose="020B0503020204020204" pitchFamily="34" charset="-122"/>
                </a:rPr>
                <a:t>恶性肿瘤比医生高</a:t>
              </a:r>
              <a:r>
                <a:rPr lang="en-US" altLang="zh-CN" sz="1400" b="1" kern="100" dirty="0">
                  <a:latin typeface="微软雅黑" panose="020B0503020204020204" pitchFamily="34" charset="-122"/>
                  <a:ea typeface="微软雅黑" panose="020B0503020204020204" pitchFamily="34" charset="-122"/>
                </a:rPr>
                <a:t>50%</a:t>
              </a:r>
              <a:endParaRPr lang="zh-CN" altLang="zh-CN" sz="1400" b="1" kern="100" dirty="0">
                <a:latin typeface="微软雅黑" panose="020B0503020204020204" pitchFamily="34" charset="-122"/>
                <a:ea typeface="微软雅黑" panose="020B0503020204020204" pitchFamily="34" charset="-122"/>
              </a:endParaRPr>
            </a:p>
          </p:txBody>
        </p:sp>
        <p:sp>
          <p:nvSpPr>
            <p:cNvPr id="29" name="矩形 28"/>
            <p:cNvSpPr/>
            <p:nvPr/>
          </p:nvSpPr>
          <p:spPr>
            <a:xfrm>
              <a:off x="1963286" y="1012455"/>
              <a:ext cx="2730222" cy="505668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38610" y="4796532"/>
            <a:ext cx="2003110" cy="1542625"/>
          </a:xfrm>
          <a:prstGeom prst="rect">
            <a:avLst/>
          </a:prstGeom>
        </p:spPr>
      </p:pic>
      <p:pic>
        <p:nvPicPr>
          <p:cNvPr id="48" name="图片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78487" y="4887427"/>
            <a:ext cx="1929575" cy="1488597"/>
          </a:xfrm>
          <a:prstGeom prst="rect">
            <a:avLst/>
          </a:prstGeom>
        </p:spPr>
      </p:pic>
      <p:pic>
        <p:nvPicPr>
          <p:cNvPr id="49" name="图片 4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65675" y="5157788"/>
            <a:ext cx="712812" cy="552938"/>
          </a:xfrm>
          <a:prstGeom prst="rect">
            <a:avLst/>
          </a:prstGeom>
        </p:spPr>
      </p:pic>
      <p:pic>
        <p:nvPicPr>
          <p:cNvPr id="43" name="图片 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68210" y="914782"/>
            <a:ext cx="1326380" cy="1875638"/>
          </a:xfrm>
          <a:prstGeom prst="rect">
            <a:avLst/>
          </a:prstGeom>
        </p:spPr>
      </p:pic>
      <p:pic>
        <p:nvPicPr>
          <p:cNvPr id="44" name="图片 4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25905" y="799125"/>
            <a:ext cx="1521538" cy="1969050"/>
          </a:xfrm>
          <a:prstGeom prst="rect">
            <a:avLst/>
          </a:prstGeom>
        </p:spPr>
      </p:pic>
      <p:sp>
        <p:nvSpPr>
          <p:cNvPr id="45" name="矩形 44"/>
          <p:cNvSpPr/>
          <p:nvPr/>
        </p:nvSpPr>
        <p:spPr>
          <a:xfrm>
            <a:off x="5201585" y="2633608"/>
            <a:ext cx="3353803" cy="369332"/>
          </a:xfrm>
          <a:prstGeom prst="rect">
            <a:avLst/>
          </a:prstGeom>
        </p:spPr>
        <p:txBody>
          <a:bodyPr wrap="none">
            <a:spAutoFit/>
          </a:bodyPr>
          <a:lstStyle/>
          <a:p>
            <a:r>
              <a:rPr lang="zh-CN" altLang="en-US" dirty="0"/>
              <a:t>肠道息肉分类精度达到90%以上</a:t>
            </a:r>
          </a:p>
        </p:txBody>
      </p:sp>
    </p:spTree>
    <p:extLst>
      <p:ext uri="{BB962C8B-B14F-4D97-AF65-F5344CB8AC3E}">
        <p14:creationId xmlns:p14="http://schemas.microsoft.com/office/powerpoint/2010/main" val="3230113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l="7737" t="14445" r="4968" b="623"/>
          <a:stretch/>
        </p:blipFill>
        <p:spPr>
          <a:xfrm>
            <a:off x="4850059" y="480830"/>
            <a:ext cx="4153538" cy="5822883"/>
          </a:xfrm>
          <a:prstGeom prst="rect">
            <a:avLst/>
          </a:prstGeom>
          <a:noFill/>
          <a:ln w="15875">
            <a:noFill/>
          </a:ln>
        </p:spPr>
      </p:pic>
      <p:grpSp>
        <p:nvGrpSpPr>
          <p:cNvPr id="40" name="组合 39"/>
          <p:cNvGrpSpPr/>
          <p:nvPr/>
        </p:nvGrpSpPr>
        <p:grpSpPr>
          <a:xfrm>
            <a:off x="5734389" y="4808148"/>
            <a:ext cx="3269208" cy="1300913"/>
            <a:chOff x="5553516" y="2491984"/>
            <a:chExt cx="3269208" cy="1300913"/>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516" y="2491984"/>
              <a:ext cx="3269208" cy="1300913"/>
            </a:xfrm>
            <a:prstGeom prst="rect">
              <a:avLst/>
            </a:prstGeom>
          </p:spPr>
        </p:pic>
        <p:cxnSp>
          <p:nvCxnSpPr>
            <p:cNvPr id="25" name="直接连接符 24"/>
            <p:cNvCxnSpPr/>
            <p:nvPr/>
          </p:nvCxnSpPr>
          <p:spPr>
            <a:xfrm>
              <a:off x="6286996" y="3764168"/>
              <a:ext cx="1736344"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650649" y="2635773"/>
              <a:ext cx="1436332" cy="1"/>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141455" y="3117553"/>
              <a:ext cx="2614929"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556766" y="3291264"/>
              <a:ext cx="654562" cy="1"/>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111695" y="3610123"/>
              <a:ext cx="93191" cy="1175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318" y="712164"/>
            <a:ext cx="4115968" cy="5526336"/>
          </a:xfrm>
          <a:prstGeom prst="rect">
            <a:avLst/>
          </a:prstGeom>
        </p:spPr>
      </p:pic>
      <p:sp>
        <p:nvSpPr>
          <p:cNvPr id="43" name="矩形 42"/>
          <p:cNvSpPr/>
          <p:nvPr/>
        </p:nvSpPr>
        <p:spPr>
          <a:xfrm>
            <a:off x="822960" y="145624"/>
            <a:ext cx="3018775" cy="502766"/>
          </a:xfrm>
          <a:prstGeom prst="rect">
            <a:avLst/>
          </a:prstGeom>
        </p:spPr>
        <p:txBody>
          <a:bodyPr wrap="none">
            <a:spAutoFit/>
          </a:bodyPr>
          <a:lstStyle/>
          <a:p>
            <a:r>
              <a:rPr lang="zh-CN" altLang="en-US" sz="2667"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背景和课题的提出</a:t>
            </a:r>
          </a:p>
        </p:txBody>
      </p:sp>
      <p:sp>
        <p:nvSpPr>
          <p:cNvPr id="2" name="矩形 1"/>
          <p:cNvSpPr/>
          <p:nvPr/>
        </p:nvSpPr>
        <p:spPr>
          <a:xfrm>
            <a:off x="6433663" y="6581807"/>
            <a:ext cx="2569934" cy="307777"/>
          </a:xfrm>
          <a:prstGeom prst="rect">
            <a:avLst/>
          </a:prstGeom>
        </p:spPr>
        <p:txBody>
          <a:bodyPr wrap="none">
            <a:spAutoFit/>
          </a:bodyPr>
          <a:lstStyle/>
          <a:p>
            <a:r>
              <a:rPr lang="en-US" altLang="zh-CN" sz="1400" b="1" dirty="0">
                <a:solidFill>
                  <a:srgbClr val="0067AC"/>
                </a:solidFill>
                <a:latin typeface="微软雅黑" panose="020B0503020204020204" pitchFamily="34" charset="-122"/>
                <a:ea typeface="微软雅黑" panose="020B0503020204020204" pitchFamily="34" charset="-122"/>
              </a:rPr>
              <a:t>Lancet 2017; 389: 2338–48</a:t>
            </a:r>
            <a:endParaRPr lang="zh-CN" altLang="en-US" sz="1400" b="1" dirty="0">
              <a:solidFill>
                <a:srgbClr val="0067A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3577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8055" y="1292508"/>
            <a:ext cx="5794865" cy="4210368"/>
            <a:chOff x="5791200" y="1581150"/>
            <a:chExt cx="4457700" cy="3133725"/>
          </a:xfrm>
          <a:effectLst>
            <a:outerShdw blurRad="63500" sx="102000" sy="102000" algn="ctr" rotWithShape="0">
              <a:prstClr val="black">
                <a:alpha val="40000"/>
              </a:prstClr>
            </a:outerShdw>
          </a:effectLst>
        </p:grpSpPr>
        <p:sp>
          <p:nvSpPr>
            <p:cNvPr id="3" name="矩形 2"/>
            <p:cNvSpPr/>
            <p:nvPr/>
          </p:nvSpPr>
          <p:spPr>
            <a:xfrm>
              <a:off x="5791200" y="1581150"/>
              <a:ext cx="4457700" cy="3133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DSCN15061.JPG"/>
            <p:cNvPicPr>
              <a:picLocks noChangeAspect="1"/>
            </p:cNvPicPr>
            <p:nvPr/>
          </p:nvPicPr>
          <p:blipFill rotWithShape="1">
            <a:blip r:embed="rId2" cstate="print">
              <a:extLst>
                <a:ext uri="{28A0092B-C50C-407E-A947-70E740481C1C}">
                  <a14:useLocalDpi xmlns:a14="http://schemas.microsoft.com/office/drawing/2010/main" val="0"/>
                </a:ext>
              </a:extLst>
            </a:blip>
            <a:srcRect t="-217" r="124" b="8699"/>
            <a:stretch/>
          </p:blipFill>
          <p:spPr bwMode="auto">
            <a:xfrm>
              <a:off x="5964238" y="1722216"/>
              <a:ext cx="4132263" cy="2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176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4137" y="223092"/>
            <a:ext cx="5057795" cy="400110"/>
          </a:xfrm>
          <a:prstGeom prst="rect">
            <a:avLst/>
          </a:prstGeom>
          <a:noFill/>
        </p:spPr>
        <p:txBody>
          <a:bodyPr wrap="none" rtlCol="0">
            <a:spAutoFit/>
          </a:bodyPr>
          <a:lstStyle/>
          <a:p>
            <a:pPr algn="r"/>
            <a:r>
              <a:rPr lang="zh-CN" altLang="en-US" sz="2000"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超声在结构损伤预警和鉴别诊断的前景可期</a:t>
            </a:r>
            <a:endParaRPr lang="en-US" altLang="zh-CN" sz="2000"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6287897" y="6550223"/>
            <a:ext cx="2856103" cy="307777"/>
          </a:xfrm>
          <a:prstGeom prst="rect">
            <a:avLst/>
          </a:prstGeom>
        </p:spPr>
        <p:txBody>
          <a:bodyPr wrap="none">
            <a:spAutoFit/>
          </a:bodyPr>
          <a:lstStyle/>
          <a:p>
            <a:r>
              <a:rPr lang="fi-FI" altLang="zh-CN" sz="1400" b="1" dirty="0">
                <a:solidFill>
                  <a:srgbClr val="0067AC"/>
                </a:solidFill>
                <a:latin typeface="微软雅黑" panose="020B0503020204020204" pitchFamily="34" charset="-122"/>
                <a:ea typeface="微软雅黑" panose="020B0503020204020204" pitchFamily="34" charset="-122"/>
              </a:rPr>
              <a:t>J Rheumatol. 2011;38:1651-5</a:t>
            </a:r>
            <a:r>
              <a:rPr lang="fi-FI" altLang="zh-CN" sz="1400" dirty="0"/>
              <a:t>.</a:t>
            </a:r>
            <a:endParaRPr lang="zh-CN" altLang="en-US" sz="1400" b="1" dirty="0">
              <a:solidFill>
                <a:srgbClr val="0067AC"/>
              </a:solidFill>
              <a:latin typeface="微软雅黑" panose="020B0503020204020204" pitchFamily="34" charset="-122"/>
              <a:ea typeface="微软雅黑" panose="020B0503020204020204" pitchFamily="34" charset="-122"/>
            </a:endParaRPr>
          </a:p>
        </p:txBody>
      </p:sp>
      <p:sp>
        <p:nvSpPr>
          <p:cNvPr id="38" name="矩形 37"/>
          <p:cNvSpPr/>
          <p:nvPr/>
        </p:nvSpPr>
        <p:spPr>
          <a:xfrm>
            <a:off x="485934" y="1657597"/>
            <a:ext cx="4451523" cy="1422954"/>
          </a:xfrm>
          <a:prstGeom prst="rect">
            <a:avLst/>
          </a:prstGeom>
        </p:spPr>
        <p:txBody>
          <a:bodyPr wrap="square">
            <a:spAutoFit/>
          </a:bodyPr>
          <a:lstStyle/>
          <a:p>
            <a:pPr marL="180000" indent="-180000">
              <a:lnSpc>
                <a:spcPct val="150000"/>
              </a:lnSpc>
              <a:buClr>
                <a:srgbClr val="2C6AB6"/>
              </a:buClr>
              <a:buSzPct val="50000"/>
              <a:buFont typeface="Wingdings" panose="05000000000000000000" pitchFamily="2" charset="2"/>
              <a:buChar char="l"/>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超声对关节炎有鉴别诊断能力</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180000" indent="-180000">
              <a:lnSpc>
                <a:spcPct val="150000"/>
              </a:lnSpc>
              <a:buClr>
                <a:srgbClr val="2C6AB6"/>
              </a:buClr>
              <a:buSzPct val="50000"/>
              <a:buFont typeface="Wingdings" panose="05000000000000000000" pitchFamily="2" charset="2"/>
              <a:buChar char="l"/>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能发现可逆性结构损伤</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180000" indent="-180000">
              <a:lnSpc>
                <a:spcPct val="150000"/>
              </a:lnSpc>
              <a:buClr>
                <a:srgbClr val="2C6AB6"/>
              </a:buClr>
              <a:buSzPct val="50000"/>
              <a:buFont typeface="Wingdings" panose="05000000000000000000" pitchFamily="2" charset="2"/>
              <a:buChar char="l"/>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能预测远期疗效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9" name="图片 1"/>
          <p:cNvPicPr>
            <a:picLocks noChangeAspect="1"/>
          </p:cNvPicPr>
          <p:nvPr/>
        </p:nvPicPr>
        <p:blipFill rotWithShape="1">
          <a:blip r:embed="rId2">
            <a:extLst>
              <a:ext uri="{28A0092B-C50C-407E-A947-70E740481C1C}">
                <a14:useLocalDpi xmlns:a14="http://schemas.microsoft.com/office/drawing/2010/main" val="0"/>
              </a:ext>
            </a:extLst>
          </a:blip>
          <a:srcRect l="19712" t="13631" r="35632" b="56534"/>
          <a:stretch/>
        </p:blipFill>
        <p:spPr bwMode="auto">
          <a:xfrm>
            <a:off x="4599263" y="1044363"/>
            <a:ext cx="2026727" cy="101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
          <p:cNvPicPr>
            <a:picLocks noChangeAspect="1"/>
          </p:cNvPicPr>
          <p:nvPr/>
        </p:nvPicPr>
        <p:blipFill rotWithShape="1">
          <a:blip r:embed="rId3">
            <a:extLst>
              <a:ext uri="{28A0092B-C50C-407E-A947-70E740481C1C}">
                <a14:useLocalDpi xmlns:a14="http://schemas.microsoft.com/office/drawing/2010/main" val="0"/>
              </a:ext>
            </a:extLst>
          </a:blip>
          <a:srcRect l="45736" t="27903" r="16956" b="47565"/>
          <a:stretch/>
        </p:blipFill>
        <p:spPr bwMode="auto">
          <a:xfrm>
            <a:off x="6913052" y="1044363"/>
            <a:ext cx="2030188" cy="10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A6C31E1D-CA3D-4113-858F-7C69FCC55AED}"/>
              </a:ext>
            </a:extLst>
          </p:cNvPr>
          <p:cNvSpPr txBox="1"/>
          <p:nvPr/>
        </p:nvSpPr>
        <p:spPr>
          <a:xfrm>
            <a:off x="512592" y="4182460"/>
            <a:ext cx="4038554" cy="1422954"/>
          </a:xfrm>
          <a:prstGeom prst="rect">
            <a:avLst/>
          </a:prstGeom>
        </p:spPr>
        <p:txBody>
          <a:bodyPr wrap="square">
            <a:spAutoFit/>
          </a:bodyPr>
          <a:lstStyle>
            <a:defPPr>
              <a:defRPr lang="zh-CN"/>
            </a:defPPr>
            <a:lvl1pPr marL="285750" indent="-285750">
              <a:lnSpc>
                <a:spcPct val="150000"/>
              </a:lnSpc>
              <a:buClr>
                <a:schemeClr val="bg1"/>
              </a:buClr>
              <a:buSzPct val="50000"/>
              <a:buFont typeface="Wingdings" panose="05000000000000000000" pitchFamily="2" charset="2"/>
              <a:buChar char="n"/>
              <a:defRPr sz="1600" b="1">
                <a:solidFill>
                  <a:schemeClr val="bg1"/>
                </a:solidFill>
                <a:latin typeface="微软雅黑" panose="020B0503020204020204" pitchFamily="34" charset="-122"/>
                <a:ea typeface="微软雅黑" panose="020B0503020204020204" pitchFamily="34" charset="-122"/>
              </a:defRPr>
            </a:lvl1pPr>
          </a:lstStyle>
          <a:p>
            <a:pPr marL="180000" indent="-180000">
              <a:buClr>
                <a:srgbClr val="2C6AB6"/>
              </a:buClr>
              <a:buFont typeface="Wingdings" panose="05000000000000000000" pitchFamily="2" charset="2"/>
              <a:buChar char="l"/>
            </a:pPr>
            <a:r>
              <a:rPr lang="zh-CN" altLang="en-US" sz="2000" kern="100" dirty="0">
                <a:solidFill>
                  <a:schemeClr val="tx1"/>
                </a:solidFill>
                <a:cs typeface="Times New Roman" panose="02020603050405020304" pitchFamily="18" charset="0"/>
              </a:rPr>
              <a:t>主观因素制约和人眼视觉制约</a:t>
            </a:r>
            <a:endParaRPr lang="en-US" altLang="zh-CN" sz="2000" kern="100" dirty="0">
              <a:solidFill>
                <a:schemeClr val="tx1"/>
              </a:solidFill>
              <a:cs typeface="Times New Roman" panose="02020603050405020304" pitchFamily="18" charset="0"/>
            </a:endParaRPr>
          </a:p>
          <a:p>
            <a:pPr marL="180000" indent="-180000">
              <a:buClr>
                <a:srgbClr val="2C6AB6"/>
              </a:buClr>
              <a:buFont typeface="Wingdings" panose="05000000000000000000" pitchFamily="2" charset="2"/>
              <a:buChar char="l"/>
            </a:pPr>
            <a:r>
              <a:rPr lang="zh-CN" altLang="en-US" sz="2000" kern="100" dirty="0">
                <a:solidFill>
                  <a:schemeClr val="tx1"/>
                </a:solidFill>
                <a:cs typeface="Times New Roman" panose="02020603050405020304" pitchFamily="18" charset="0"/>
              </a:rPr>
              <a:t>缺乏征象的客观评价和度量标准</a:t>
            </a:r>
            <a:endParaRPr lang="en-US" altLang="zh-CN" sz="2000" kern="100" dirty="0">
              <a:solidFill>
                <a:schemeClr val="tx1"/>
              </a:solidFill>
              <a:cs typeface="Times New Roman" panose="02020603050405020304" pitchFamily="18" charset="0"/>
            </a:endParaRPr>
          </a:p>
          <a:p>
            <a:pPr marL="180000" indent="-180000">
              <a:buClr>
                <a:srgbClr val="2C6AB6"/>
              </a:buClr>
              <a:buFont typeface="Wingdings" panose="05000000000000000000" pitchFamily="2" charset="2"/>
              <a:buChar char="l"/>
            </a:pPr>
            <a:r>
              <a:rPr lang="zh-CN" altLang="en-US" sz="2000" kern="100" dirty="0">
                <a:solidFill>
                  <a:schemeClr val="tx1"/>
                </a:solidFill>
                <a:cs typeface="Times New Roman" panose="02020603050405020304" pitchFamily="18" charset="0"/>
              </a:rPr>
              <a:t>何种程度的损伤可以恢复？</a:t>
            </a:r>
            <a:endParaRPr lang="en-US" altLang="zh-CN" sz="2000" kern="100" dirty="0">
              <a:solidFill>
                <a:schemeClr val="tx1"/>
              </a:solidFill>
              <a:cs typeface="Times New Roman" panose="02020603050405020304" pitchFamily="18" charset="0"/>
            </a:endParaRPr>
          </a:p>
        </p:txBody>
      </p:sp>
      <p:grpSp>
        <p:nvGrpSpPr>
          <p:cNvPr id="19" name="组合 18">
            <a:extLst>
              <a:ext uri="{FF2B5EF4-FFF2-40B4-BE49-F238E27FC236}">
                <a16:creationId xmlns:a16="http://schemas.microsoft.com/office/drawing/2014/main" id="{F6A06FCE-0221-4A05-9ACB-2D92FA8B3A79}"/>
              </a:ext>
            </a:extLst>
          </p:cNvPr>
          <p:cNvGrpSpPr/>
          <p:nvPr/>
        </p:nvGrpSpPr>
        <p:grpSpPr>
          <a:xfrm>
            <a:off x="4705112" y="5109101"/>
            <a:ext cx="4145733" cy="1311808"/>
            <a:chOff x="926721" y="2505431"/>
            <a:chExt cx="4818879" cy="1461792"/>
          </a:xfrm>
        </p:grpSpPr>
        <p:grpSp>
          <p:nvGrpSpPr>
            <p:cNvPr id="20" name="组合 19">
              <a:extLst>
                <a:ext uri="{FF2B5EF4-FFF2-40B4-BE49-F238E27FC236}">
                  <a16:creationId xmlns:a16="http://schemas.microsoft.com/office/drawing/2014/main" id="{F248EA06-33DE-41C7-9638-39C80B691F0B}"/>
                </a:ext>
              </a:extLst>
            </p:cNvPr>
            <p:cNvGrpSpPr/>
            <p:nvPr/>
          </p:nvGrpSpPr>
          <p:grpSpPr>
            <a:xfrm>
              <a:off x="4572000" y="2520023"/>
              <a:ext cx="1173600" cy="1447200"/>
              <a:chOff x="6449521" y="953132"/>
              <a:chExt cx="2190540" cy="2512380"/>
            </a:xfrm>
            <a:effectLst>
              <a:outerShdw blurRad="63500" sx="102000" sy="102000" algn="ctr" rotWithShape="0">
                <a:prstClr val="black">
                  <a:alpha val="40000"/>
                </a:prstClr>
              </a:outerShdw>
            </a:effectLst>
          </p:grpSpPr>
          <p:sp>
            <p:nvSpPr>
              <p:cNvPr id="46" name="矩形 45">
                <a:extLst>
                  <a:ext uri="{FF2B5EF4-FFF2-40B4-BE49-F238E27FC236}">
                    <a16:creationId xmlns:a16="http://schemas.microsoft.com/office/drawing/2014/main" id="{B0438E52-E916-496F-A1A2-32930229F8F0}"/>
                  </a:ext>
                </a:extLst>
              </p:cNvPr>
              <p:cNvSpPr/>
              <p:nvPr/>
            </p:nvSpPr>
            <p:spPr>
              <a:xfrm>
                <a:off x="6449521" y="953132"/>
                <a:ext cx="2190540" cy="251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D51E9023-F56C-47DA-96AF-751898813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546" y="1063860"/>
                <a:ext cx="1906528" cy="2328627"/>
              </a:xfrm>
              <a:prstGeom prst="rect">
                <a:avLst/>
              </a:prstGeom>
            </p:spPr>
          </p:pic>
        </p:grpSp>
        <p:grpSp>
          <p:nvGrpSpPr>
            <p:cNvPr id="21" name="组合 20">
              <a:extLst>
                <a:ext uri="{FF2B5EF4-FFF2-40B4-BE49-F238E27FC236}">
                  <a16:creationId xmlns:a16="http://schemas.microsoft.com/office/drawing/2014/main" id="{DEC2C8CD-187F-4B43-A24E-9B724ABB2138}"/>
                </a:ext>
              </a:extLst>
            </p:cNvPr>
            <p:cNvGrpSpPr/>
            <p:nvPr/>
          </p:nvGrpSpPr>
          <p:grpSpPr>
            <a:xfrm>
              <a:off x="3796680" y="2512727"/>
              <a:ext cx="1173600" cy="1447200"/>
              <a:chOff x="5926699" y="684067"/>
              <a:chExt cx="2190540" cy="2512380"/>
            </a:xfrm>
            <a:effectLst>
              <a:outerShdw blurRad="63500" sx="102000" sy="102000" algn="ctr" rotWithShape="0">
                <a:prstClr val="black">
                  <a:alpha val="40000"/>
                </a:prstClr>
              </a:outerShdw>
            </a:effectLst>
          </p:grpSpPr>
          <p:sp>
            <p:nvSpPr>
              <p:cNvPr id="44" name="矩形 43">
                <a:extLst>
                  <a:ext uri="{FF2B5EF4-FFF2-40B4-BE49-F238E27FC236}">
                    <a16:creationId xmlns:a16="http://schemas.microsoft.com/office/drawing/2014/main" id="{9A4EC7D3-1F46-4BCE-A5A9-F9F92AA7C619}"/>
                  </a:ext>
                </a:extLst>
              </p:cNvPr>
              <p:cNvSpPr/>
              <p:nvPr/>
            </p:nvSpPr>
            <p:spPr>
              <a:xfrm>
                <a:off x="5926699" y="684067"/>
                <a:ext cx="2190540" cy="251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37C97EE5-8ACB-4773-BE92-B4379CB60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539" y="788930"/>
                <a:ext cx="1874614" cy="2302653"/>
              </a:xfrm>
              <a:prstGeom prst="rect">
                <a:avLst/>
              </a:prstGeom>
            </p:spPr>
          </p:pic>
        </p:grpSp>
        <p:grpSp>
          <p:nvGrpSpPr>
            <p:cNvPr id="28" name="组合 27">
              <a:extLst>
                <a:ext uri="{FF2B5EF4-FFF2-40B4-BE49-F238E27FC236}">
                  <a16:creationId xmlns:a16="http://schemas.microsoft.com/office/drawing/2014/main" id="{34410620-1A5D-4B24-B26C-F537E965A37B}"/>
                </a:ext>
              </a:extLst>
            </p:cNvPr>
            <p:cNvGrpSpPr/>
            <p:nvPr/>
          </p:nvGrpSpPr>
          <p:grpSpPr>
            <a:xfrm>
              <a:off x="3072508" y="2505431"/>
              <a:ext cx="1173600" cy="1447200"/>
              <a:chOff x="5128710" y="3392488"/>
              <a:chExt cx="2190540" cy="2512380"/>
            </a:xfrm>
            <a:effectLst>
              <a:outerShdw blurRad="63500" sx="102000" sy="102000" algn="ctr" rotWithShape="0">
                <a:prstClr val="black">
                  <a:alpha val="40000"/>
                </a:prstClr>
              </a:outerShdw>
            </a:effectLst>
          </p:grpSpPr>
          <p:sp>
            <p:nvSpPr>
              <p:cNvPr id="41" name="矩形 40">
                <a:extLst>
                  <a:ext uri="{FF2B5EF4-FFF2-40B4-BE49-F238E27FC236}">
                    <a16:creationId xmlns:a16="http://schemas.microsoft.com/office/drawing/2014/main" id="{F972388C-014A-4FD7-96CC-DAFCE34B5E6F}"/>
                  </a:ext>
                </a:extLst>
              </p:cNvPr>
              <p:cNvSpPr/>
              <p:nvPr/>
            </p:nvSpPr>
            <p:spPr>
              <a:xfrm>
                <a:off x="5128710" y="3392488"/>
                <a:ext cx="2190540" cy="251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FC39B9E8-C429-4907-85E7-002CF9ED06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5977" y="3542677"/>
                <a:ext cx="1879621" cy="2362191"/>
              </a:xfrm>
              <a:prstGeom prst="rect">
                <a:avLst/>
              </a:prstGeom>
            </p:spPr>
          </p:pic>
        </p:grpSp>
        <p:grpSp>
          <p:nvGrpSpPr>
            <p:cNvPr id="29" name="组合 28">
              <a:extLst>
                <a:ext uri="{FF2B5EF4-FFF2-40B4-BE49-F238E27FC236}">
                  <a16:creationId xmlns:a16="http://schemas.microsoft.com/office/drawing/2014/main" id="{1BA947C1-A458-4C60-8E64-8930EA0EEE55}"/>
                </a:ext>
              </a:extLst>
            </p:cNvPr>
            <p:cNvGrpSpPr/>
            <p:nvPr/>
          </p:nvGrpSpPr>
          <p:grpSpPr>
            <a:xfrm>
              <a:off x="2400899" y="2507613"/>
              <a:ext cx="1173600" cy="1447200"/>
              <a:chOff x="6653632" y="859541"/>
              <a:chExt cx="2190540" cy="2512380"/>
            </a:xfrm>
            <a:effectLst>
              <a:outerShdw blurRad="63500" sx="102000" sy="102000" algn="ctr" rotWithShape="0">
                <a:prstClr val="black">
                  <a:alpha val="40000"/>
                </a:prstClr>
              </a:outerShdw>
            </a:effectLst>
          </p:grpSpPr>
          <p:sp>
            <p:nvSpPr>
              <p:cNvPr id="36" name="矩形 35">
                <a:extLst>
                  <a:ext uri="{FF2B5EF4-FFF2-40B4-BE49-F238E27FC236}">
                    <a16:creationId xmlns:a16="http://schemas.microsoft.com/office/drawing/2014/main" id="{BD3BB079-2E55-4513-8EAB-4F11BA2F819C}"/>
                  </a:ext>
                </a:extLst>
              </p:cNvPr>
              <p:cNvSpPr/>
              <p:nvPr/>
            </p:nvSpPr>
            <p:spPr>
              <a:xfrm>
                <a:off x="6653632" y="859541"/>
                <a:ext cx="2190540" cy="251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D9B1CC1C-5315-45B4-9268-765E746762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2814" y="997211"/>
                <a:ext cx="1887688" cy="2254795"/>
              </a:xfrm>
              <a:prstGeom prst="rect">
                <a:avLst/>
              </a:prstGeom>
            </p:spPr>
          </p:pic>
        </p:grpSp>
        <p:grpSp>
          <p:nvGrpSpPr>
            <p:cNvPr id="30" name="组合 29">
              <a:extLst>
                <a:ext uri="{FF2B5EF4-FFF2-40B4-BE49-F238E27FC236}">
                  <a16:creationId xmlns:a16="http://schemas.microsoft.com/office/drawing/2014/main" id="{B9D52A13-5299-4653-A8C6-274C81604610}"/>
                </a:ext>
              </a:extLst>
            </p:cNvPr>
            <p:cNvGrpSpPr/>
            <p:nvPr/>
          </p:nvGrpSpPr>
          <p:grpSpPr>
            <a:xfrm>
              <a:off x="1615733" y="2507613"/>
              <a:ext cx="1173600" cy="1447200"/>
              <a:chOff x="6428565" y="701336"/>
              <a:chExt cx="2190540" cy="2512380"/>
            </a:xfrm>
            <a:effectLst>
              <a:outerShdw blurRad="63500" sx="102000" sy="102000" algn="ctr" rotWithShape="0">
                <a:prstClr val="black">
                  <a:alpha val="40000"/>
                </a:prstClr>
              </a:outerShdw>
            </a:effectLst>
          </p:grpSpPr>
          <p:sp>
            <p:nvSpPr>
              <p:cNvPr id="34" name="矩形 33">
                <a:extLst>
                  <a:ext uri="{FF2B5EF4-FFF2-40B4-BE49-F238E27FC236}">
                    <a16:creationId xmlns:a16="http://schemas.microsoft.com/office/drawing/2014/main" id="{AB0BBEE2-33BA-49DE-BEC7-7DD08A176F7B}"/>
                  </a:ext>
                </a:extLst>
              </p:cNvPr>
              <p:cNvSpPr/>
              <p:nvPr/>
            </p:nvSpPr>
            <p:spPr>
              <a:xfrm>
                <a:off x="6428565" y="701336"/>
                <a:ext cx="2190540" cy="251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E8CBB951-EF1A-4844-B7A3-C774C55CA5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1389" y="830128"/>
                <a:ext cx="1902648" cy="2254795"/>
              </a:xfrm>
              <a:prstGeom prst="rect">
                <a:avLst/>
              </a:prstGeom>
            </p:spPr>
          </p:pic>
        </p:grpSp>
        <p:grpSp>
          <p:nvGrpSpPr>
            <p:cNvPr id="31" name="组合 30">
              <a:extLst>
                <a:ext uri="{FF2B5EF4-FFF2-40B4-BE49-F238E27FC236}">
                  <a16:creationId xmlns:a16="http://schemas.microsoft.com/office/drawing/2014/main" id="{45228ED4-AA00-4F87-B358-44F4EF576740}"/>
                </a:ext>
              </a:extLst>
            </p:cNvPr>
            <p:cNvGrpSpPr/>
            <p:nvPr/>
          </p:nvGrpSpPr>
          <p:grpSpPr>
            <a:xfrm>
              <a:off x="926721" y="2507613"/>
              <a:ext cx="1172375" cy="1447314"/>
              <a:chOff x="603682" y="1331650"/>
              <a:chExt cx="2448587" cy="3151573"/>
            </a:xfrm>
            <a:effectLst>
              <a:outerShdw blurRad="63500" sx="102000" sy="102000" algn="ctr" rotWithShape="0">
                <a:prstClr val="black">
                  <a:alpha val="40000"/>
                </a:prstClr>
              </a:outerShdw>
            </a:effectLst>
          </p:grpSpPr>
          <p:sp>
            <p:nvSpPr>
              <p:cNvPr id="32" name="矩形 31">
                <a:extLst>
                  <a:ext uri="{FF2B5EF4-FFF2-40B4-BE49-F238E27FC236}">
                    <a16:creationId xmlns:a16="http://schemas.microsoft.com/office/drawing/2014/main" id="{623DB8D0-3FBF-4665-B2F6-D7B3FD22F6E8}"/>
                  </a:ext>
                </a:extLst>
              </p:cNvPr>
              <p:cNvSpPr/>
              <p:nvPr/>
            </p:nvSpPr>
            <p:spPr>
              <a:xfrm>
                <a:off x="603682" y="1331650"/>
                <a:ext cx="2448587" cy="315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A0B6B85B-32D9-490D-93E1-B7BDCFEE30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7216" y="1488335"/>
                <a:ext cx="2121342" cy="2828454"/>
              </a:xfrm>
              <a:prstGeom prst="rect">
                <a:avLst/>
              </a:prstGeom>
            </p:spPr>
          </p:pic>
        </p:grpSp>
      </p:grpSp>
      <p:sp>
        <p:nvSpPr>
          <p:cNvPr id="50" name="文本框 49">
            <a:extLst>
              <a:ext uri="{FF2B5EF4-FFF2-40B4-BE49-F238E27FC236}">
                <a16:creationId xmlns:a16="http://schemas.microsoft.com/office/drawing/2014/main" id="{CDBDCAB7-4E16-4588-95AF-EAC82FF15094}"/>
              </a:ext>
            </a:extLst>
          </p:cNvPr>
          <p:cNvSpPr txBox="1"/>
          <p:nvPr/>
        </p:nvSpPr>
        <p:spPr>
          <a:xfrm>
            <a:off x="5323186" y="1955946"/>
            <a:ext cx="3370351" cy="507831"/>
          </a:xfrm>
          <a:prstGeom prst="rect">
            <a:avLst/>
          </a:prstGeom>
        </p:spPr>
        <p:txBody>
          <a:bodyPr wrap="square">
            <a:spAutoFit/>
          </a:bodyPr>
          <a:lstStyle>
            <a:defPPr>
              <a:defRPr lang="zh-CN"/>
            </a:defPPr>
            <a:lvl1pPr marL="285750" indent="-285750">
              <a:lnSpc>
                <a:spcPct val="150000"/>
              </a:lnSpc>
              <a:buClr>
                <a:schemeClr val="bg1"/>
              </a:buClr>
              <a:buSzPct val="50000"/>
              <a:buFont typeface="Wingdings" panose="05000000000000000000" pitchFamily="2" charset="2"/>
              <a:buChar char="n"/>
              <a:defRPr sz="1600" b="1">
                <a:solidFill>
                  <a:schemeClr val="bg1"/>
                </a:solidFill>
                <a:latin typeface="微软雅黑" panose="020B0503020204020204" pitchFamily="34" charset="-122"/>
                <a:ea typeface="微软雅黑" panose="020B0503020204020204" pitchFamily="34" charset="-122"/>
              </a:defRPr>
            </a:lvl1pPr>
          </a:lstStyle>
          <a:p>
            <a:pPr marL="0" indent="0">
              <a:buClrTx/>
              <a:buNone/>
            </a:pPr>
            <a:r>
              <a:rPr lang="zh-CN" altLang="en-US" sz="1800" dirty="0">
                <a:solidFill>
                  <a:schemeClr val="tx1"/>
                </a:solidFill>
              </a:rPr>
              <a:t>跟骨破坏</a:t>
            </a:r>
            <a:r>
              <a:rPr lang="en-US" altLang="zh-CN" sz="1800" dirty="0">
                <a:solidFill>
                  <a:schemeClr val="tx1"/>
                </a:solidFill>
              </a:rPr>
              <a:t>        </a:t>
            </a:r>
            <a:r>
              <a:rPr lang="zh-CN" altLang="en-US" sz="1800" dirty="0">
                <a:solidFill>
                  <a:schemeClr val="tx1"/>
                </a:solidFill>
              </a:rPr>
              <a:t>超声干预下逆转</a:t>
            </a:r>
            <a:endParaRPr lang="zh-CN" altLang="en-US" sz="2000" dirty="0">
              <a:solidFill>
                <a:schemeClr val="tx1"/>
              </a:solidFill>
            </a:endParaRPr>
          </a:p>
        </p:txBody>
      </p:sp>
      <p:grpSp>
        <p:nvGrpSpPr>
          <p:cNvPr id="6" name="组合 5">
            <a:extLst>
              <a:ext uri="{FF2B5EF4-FFF2-40B4-BE49-F238E27FC236}">
                <a16:creationId xmlns:a16="http://schemas.microsoft.com/office/drawing/2014/main" id="{8F60F379-E7DD-48E4-A591-293EB0C93549}"/>
              </a:ext>
            </a:extLst>
          </p:cNvPr>
          <p:cNvGrpSpPr/>
          <p:nvPr/>
        </p:nvGrpSpPr>
        <p:grpSpPr>
          <a:xfrm>
            <a:off x="4763443" y="2654260"/>
            <a:ext cx="3930094" cy="1690340"/>
            <a:chOff x="4699001" y="2724855"/>
            <a:chExt cx="3196912" cy="1311291"/>
          </a:xfrm>
        </p:grpSpPr>
        <p:sp>
          <p:nvSpPr>
            <p:cNvPr id="52" name="矩形 51">
              <a:extLst>
                <a:ext uri="{FF2B5EF4-FFF2-40B4-BE49-F238E27FC236}">
                  <a16:creationId xmlns:a16="http://schemas.microsoft.com/office/drawing/2014/main" id="{16E636F1-5885-4874-8DD9-D40844F1AADE}"/>
                </a:ext>
              </a:extLst>
            </p:cNvPr>
            <p:cNvSpPr/>
            <p:nvPr/>
          </p:nvSpPr>
          <p:spPr>
            <a:xfrm>
              <a:off x="5540538" y="3236530"/>
              <a:ext cx="776113" cy="310388"/>
            </a:xfrm>
            <a:prstGeom prst="rect">
              <a:avLst/>
            </a:prstGeom>
          </p:spPr>
          <p:txBody>
            <a:bodyPr wrap="none">
              <a:spAutoFit/>
            </a:bodyPr>
            <a:lstStyle/>
            <a:p>
              <a:r>
                <a:rPr lang="zh-CN" altLang="en-US" sz="2000" b="1" dirty="0">
                  <a:solidFill>
                    <a:srgbClr val="002FA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窗口期</a:t>
              </a:r>
            </a:p>
          </p:txBody>
        </p:sp>
        <p:pic>
          <p:nvPicPr>
            <p:cNvPr id="53" name="Picture 6" descr="307784">
              <a:extLst>
                <a:ext uri="{FF2B5EF4-FFF2-40B4-BE49-F238E27FC236}">
                  <a16:creationId xmlns:a16="http://schemas.microsoft.com/office/drawing/2014/main" id="{FAF1AE06-B089-4357-936F-662B8A7EDA02}"/>
                </a:ext>
              </a:extLst>
            </p:cNvPr>
            <p:cNvPicPr preferRelativeResize="0">
              <a:picLocks noChangeArrowheads="1"/>
            </p:cNvPicPr>
            <p:nvPr/>
          </p:nvPicPr>
          <p:blipFill rotWithShape="1">
            <a:blip r:embed="rId10" cstate="print">
              <a:extLst>
                <a:ext uri="{28A0092B-C50C-407E-A947-70E740481C1C}">
                  <a14:useLocalDpi xmlns:a14="http://schemas.microsoft.com/office/drawing/2010/main" val="0"/>
                </a:ext>
              </a:extLst>
            </a:blip>
            <a:srcRect l="14635" t="17595" r="30520" b="34913"/>
            <a:stretch/>
          </p:blipFill>
          <p:spPr bwMode="auto">
            <a:xfrm>
              <a:off x="7227410" y="2733686"/>
              <a:ext cx="662400" cy="5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 descr="WANG_SHU-LING_F_59Y_RA_20120830093930_0949280.bmp">
              <a:extLst>
                <a:ext uri="{FF2B5EF4-FFF2-40B4-BE49-F238E27FC236}">
                  <a16:creationId xmlns:a16="http://schemas.microsoft.com/office/drawing/2014/main" id="{925E725A-49C3-44F5-A583-AB77752C9591}"/>
                </a:ext>
              </a:extLst>
            </p:cNvPr>
            <p:cNvPicPr preferRelativeResize="0">
              <a:picLocks/>
            </p:cNvPicPr>
            <p:nvPr/>
          </p:nvPicPr>
          <p:blipFill rotWithShape="1">
            <a:blip r:embed="rId11" cstate="print">
              <a:extLst>
                <a:ext uri="{28A0092B-C50C-407E-A947-70E740481C1C}">
                  <a14:useLocalDpi xmlns:a14="http://schemas.microsoft.com/office/drawing/2010/main" val="0"/>
                </a:ext>
              </a:extLst>
            </a:blip>
            <a:srcRect l="32580" t="24363" r="19937" b="43601"/>
            <a:stretch/>
          </p:blipFill>
          <p:spPr bwMode="auto">
            <a:xfrm>
              <a:off x="7233513" y="3488804"/>
              <a:ext cx="662400" cy="5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a:extLst>
                <a:ext uri="{FF2B5EF4-FFF2-40B4-BE49-F238E27FC236}">
                  <a16:creationId xmlns:a16="http://schemas.microsoft.com/office/drawing/2014/main" id="{912C2904-05F7-4A49-B8A8-08FB782A3C8A}"/>
                </a:ext>
              </a:extLst>
            </p:cNvPr>
            <p:cNvSpPr/>
            <p:nvPr/>
          </p:nvSpPr>
          <p:spPr>
            <a:xfrm>
              <a:off x="6439896" y="2776195"/>
              <a:ext cx="563101" cy="453643"/>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rPr>
                <a:t>预测</a:t>
              </a:r>
              <a:endParaRPr lang="en-US" altLang="zh-CN" sz="1600" b="1" dirty="0">
                <a:latin typeface="微软雅黑" panose="020B0503020204020204" pitchFamily="34" charset="-122"/>
                <a:ea typeface="微软雅黑" panose="020B0503020204020204" pitchFamily="34" charset="-122"/>
              </a:endParaRPr>
            </a:p>
            <a:p>
              <a:r>
                <a:rPr lang="zh-CN" altLang="en-US" sz="1600" b="1"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恢复</a:t>
              </a:r>
            </a:p>
          </p:txBody>
        </p:sp>
        <p:pic>
          <p:nvPicPr>
            <p:cNvPr id="56" name="图片 3" descr="WANG_XIN-DI_RA_AFTER_THERASPY_20130108083232_0836480.bmp">
              <a:extLst>
                <a:ext uri="{FF2B5EF4-FFF2-40B4-BE49-F238E27FC236}">
                  <a16:creationId xmlns:a16="http://schemas.microsoft.com/office/drawing/2014/main" id="{62761721-26E9-4A77-B712-8665A3078EF7}"/>
                </a:ext>
              </a:extLst>
            </p:cNvPr>
            <p:cNvPicPr preferRelativeResize="0">
              <a:picLocks/>
            </p:cNvPicPr>
            <p:nvPr/>
          </p:nvPicPr>
          <p:blipFill rotWithShape="1">
            <a:blip r:embed="rId12" cstate="print">
              <a:extLst>
                <a:ext uri="{28A0092B-C50C-407E-A947-70E740481C1C}">
                  <a14:useLocalDpi xmlns:a14="http://schemas.microsoft.com/office/drawing/2010/main" val="0"/>
                </a:ext>
              </a:extLst>
            </a:blip>
            <a:srcRect l="6726" t="28918" r="28805" b="14391"/>
            <a:stretch/>
          </p:blipFill>
          <p:spPr bwMode="auto">
            <a:xfrm>
              <a:off x="5591623" y="2733686"/>
              <a:ext cx="662400" cy="5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3" descr="CHEN_JING-FENG_ra_20110921092529_0931080.bmp">
              <a:extLst>
                <a:ext uri="{FF2B5EF4-FFF2-40B4-BE49-F238E27FC236}">
                  <a16:creationId xmlns:a16="http://schemas.microsoft.com/office/drawing/2014/main" id="{106AD60B-5CA3-4517-9298-008E6C871807}"/>
                </a:ext>
              </a:extLst>
            </p:cNvPr>
            <p:cNvPicPr preferRelativeResize="0">
              <a:picLocks/>
            </p:cNvPicPr>
            <p:nvPr/>
          </p:nvPicPr>
          <p:blipFill rotWithShape="1">
            <a:blip r:embed="rId13" cstate="print">
              <a:extLst>
                <a:ext uri="{28A0092B-C50C-407E-A947-70E740481C1C}">
                  <a14:useLocalDpi xmlns:a14="http://schemas.microsoft.com/office/drawing/2010/main" val="0"/>
                </a:ext>
              </a:extLst>
            </a:blip>
            <a:srcRect l="43590" t="23323" r="25321" b="43299"/>
            <a:stretch/>
          </p:blipFill>
          <p:spPr bwMode="auto">
            <a:xfrm>
              <a:off x="5572432" y="3506946"/>
              <a:ext cx="662400" cy="5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a:extLst>
                <a:ext uri="{FF2B5EF4-FFF2-40B4-BE49-F238E27FC236}">
                  <a16:creationId xmlns:a16="http://schemas.microsoft.com/office/drawing/2014/main" id="{C0581145-6DFF-494D-95FA-BB5E4631EB50}"/>
                </a:ext>
              </a:extLst>
            </p:cNvPr>
            <p:cNvSpPr/>
            <p:nvPr/>
          </p:nvSpPr>
          <p:spPr>
            <a:xfrm>
              <a:off x="6407488" y="3497714"/>
              <a:ext cx="484028" cy="453643"/>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预测</a:t>
              </a:r>
              <a:endParaRPr lang="en-US" altLang="zh-CN" sz="1600" b="1" dirty="0">
                <a:latin typeface="微软雅黑" panose="020B0503020204020204" pitchFamily="34" charset="-122"/>
                <a:ea typeface="微软雅黑" panose="020B0503020204020204" pitchFamily="34" charset="-122"/>
              </a:endParaRPr>
            </a:p>
            <a:p>
              <a:r>
                <a:rPr lang="zh-CN" altLang="en-US" sz="1600" b="1" dirty="0">
                  <a:solidFill>
                    <a:srgbClr val="2C6A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加重</a:t>
              </a:r>
            </a:p>
          </p:txBody>
        </p:sp>
        <p:pic>
          <p:nvPicPr>
            <p:cNvPr id="60" name="图片 2" descr="WANG_XIN-DI_F_64Y_RA_20120619151540_1522270.bmp">
              <a:extLst>
                <a:ext uri="{FF2B5EF4-FFF2-40B4-BE49-F238E27FC236}">
                  <a16:creationId xmlns:a16="http://schemas.microsoft.com/office/drawing/2014/main" id="{5AB41EB9-F6AB-4FE2-BF56-FE938D74CC16}"/>
                </a:ext>
              </a:extLst>
            </p:cNvPr>
            <p:cNvPicPr preferRelativeResize="0">
              <a:picLocks/>
            </p:cNvPicPr>
            <p:nvPr/>
          </p:nvPicPr>
          <p:blipFill>
            <a:blip r:embed="rId14" cstate="print">
              <a:extLst>
                <a:ext uri="{28A0092B-C50C-407E-A947-70E740481C1C}">
                  <a14:useLocalDpi xmlns:a14="http://schemas.microsoft.com/office/drawing/2010/main" val="0"/>
                </a:ext>
              </a:extLst>
            </a:blip>
            <a:srcRect l="18958" t="20717"/>
            <a:stretch>
              <a:fillRect/>
            </a:stretch>
          </p:blipFill>
          <p:spPr bwMode="auto">
            <a:xfrm>
              <a:off x="4721096" y="2724855"/>
              <a:ext cx="663944" cy="5292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4" descr="CHEN_JING-FENG_ra_20110921092529_0931450.bmp">
              <a:extLst>
                <a:ext uri="{FF2B5EF4-FFF2-40B4-BE49-F238E27FC236}">
                  <a16:creationId xmlns:a16="http://schemas.microsoft.com/office/drawing/2014/main" id="{C32404B1-9ED8-4DA9-B9ED-DBA7D2225C70}"/>
                </a:ext>
              </a:extLst>
            </p:cNvPr>
            <p:cNvPicPr preferRelativeResize="0">
              <a:picLocks/>
            </p:cNvPicPr>
            <p:nvPr/>
          </p:nvPicPr>
          <p:blipFill>
            <a:blip r:embed="rId15" cstate="print">
              <a:extLst>
                <a:ext uri="{28A0092B-C50C-407E-A947-70E740481C1C}">
                  <a14:useLocalDpi xmlns:a14="http://schemas.microsoft.com/office/drawing/2010/main" val="0"/>
                </a:ext>
              </a:extLst>
            </a:blip>
            <a:srcRect l="51962" t="21970" r="5852" b="33215"/>
            <a:stretch>
              <a:fillRect/>
            </a:stretch>
          </p:blipFill>
          <p:spPr bwMode="auto">
            <a:xfrm>
              <a:off x="4699001" y="3490279"/>
              <a:ext cx="662400" cy="5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直接箭头连接符 63">
              <a:extLst>
                <a:ext uri="{FF2B5EF4-FFF2-40B4-BE49-F238E27FC236}">
                  <a16:creationId xmlns:a16="http://schemas.microsoft.com/office/drawing/2014/main" id="{3F6493B7-B3E0-4E54-B715-264CA3D065BB}"/>
                </a:ext>
              </a:extLst>
            </p:cNvPr>
            <p:cNvCxnSpPr/>
            <p:nvPr/>
          </p:nvCxnSpPr>
          <p:spPr>
            <a:xfrm>
              <a:off x="5430102" y="3022314"/>
              <a:ext cx="117789" cy="0"/>
            </a:xfrm>
            <a:prstGeom prst="straightConnector1">
              <a:avLst/>
            </a:prstGeom>
            <a:ln w="12700">
              <a:solidFill>
                <a:srgbClr val="0067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FCAD6B6-3DCC-41AA-9AEE-3557CF2968AE}"/>
                </a:ext>
              </a:extLst>
            </p:cNvPr>
            <p:cNvCxnSpPr/>
            <p:nvPr/>
          </p:nvCxnSpPr>
          <p:spPr>
            <a:xfrm>
              <a:off x="5415186" y="3742349"/>
              <a:ext cx="117789" cy="0"/>
            </a:xfrm>
            <a:prstGeom prst="straightConnector1">
              <a:avLst/>
            </a:prstGeom>
            <a:ln w="12700">
              <a:solidFill>
                <a:srgbClr val="0067C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1904C2F2-0D3F-4367-B1F4-C0C468FC5F96}"/>
              </a:ext>
            </a:extLst>
          </p:cNvPr>
          <p:cNvSpPr/>
          <p:nvPr/>
        </p:nvSpPr>
        <p:spPr>
          <a:xfrm>
            <a:off x="4599263" y="1006614"/>
            <a:ext cx="4343977" cy="3696941"/>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2701C5F5-12AC-4AC2-9F09-87E0AB09D1A3}"/>
              </a:ext>
            </a:extLst>
          </p:cNvPr>
          <p:cNvSpPr/>
          <p:nvPr/>
        </p:nvSpPr>
        <p:spPr>
          <a:xfrm>
            <a:off x="4599263" y="5069691"/>
            <a:ext cx="4422874" cy="1426471"/>
          </a:xfrm>
          <a:prstGeom prst="rect">
            <a:avLst/>
          </a:prstGeom>
          <a:noFill/>
          <a:ln>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72D64CD1-3B15-464A-9EE4-EA167F2AEE94}"/>
              </a:ext>
            </a:extLst>
          </p:cNvPr>
          <p:cNvSpPr txBox="1"/>
          <p:nvPr/>
        </p:nvSpPr>
        <p:spPr>
          <a:xfrm>
            <a:off x="5198696" y="4228328"/>
            <a:ext cx="3652149" cy="507831"/>
          </a:xfrm>
          <a:prstGeom prst="rect">
            <a:avLst/>
          </a:prstGeom>
        </p:spPr>
        <p:txBody>
          <a:bodyPr wrap="square">
            <a:spAutoFit/>
          </a:bodyPr>
          <a:lstStyle>
            <a:defPPr>
              <a:defRPr lang="zh-CN"/>
            </a:defPPr>
            <a:lvl1pPr marL="285750" indent="-285750">
              <a:lnSpc>
                <a:spcPct val="150000"/>
              </a:lnSpc>
              <a:buClr>
                <a:schemeClr val="bg1"/>
              </a:buClr>
              <a:buSzPct val="50000"/>
              <a:buFont typeface="Wingdings" panose="05000000000000000000" pitchFamily="2" charset="2"/>
              <a:buChar char="n"/>
              <a:defRPr sz="1600" b="1">
                <a:solidFill>
                  <a:schemeClr val="bg1"/>
                </a:solidFill>
                <a:latin typeface="微软雅黑" panose="020B0503020204020204" pitchFamily="34" charset="-122"/>
                <a:ea typeface="微软雅黑" panose="020B0503020204020204" pitchFamily="34" charset="-122"/>
              </a:defRPr>
            </a:lvl1pPr>
          </a:lstStyle>
          <a:p>
            <a:pPr marL="0" indent="0">
              <a:buClrTx/>
              <a:buNone/>
            </a:pPr>
            <a:r>
              <a:rPr lang="zh-CN" altLang="en-US" sz="1800" dirty="0">
                <a:solidFill>
                  <a:schemeClr val="tx1"/>
                </a:solidFill>
              </a:rPr>
              <a:t>超声预测</a:t>
            </a:r>
            <a:r>
              <a:rPr lang="en-US" altLang="zh-CN" sz="1800" dirty="0">
                <a:solidFill>
                  <a:schemeClr val="tx1"/>
                </a:solidFill>
              </a:rPr>
              <a:t>RA</a:t>
            </a:r>
            <a:r>
              <a:rPr lang="zh-CN" altLang="en-US" sz="1800" dirty="0">
                <a:solidFill>
                  <a:schemeClr val="tx1"/>
                </a:solidFill>
              </a:rPr>
              <a:t>远期结构破坏或逆转</a:t>
            </a:r>
            <a:endParaRPr lang="zh-CN" altLang="en-US" sz="2000" dirty="0">
              <a:solidFill>
                <a:schemeClr val="tx1"/>
              </a:solidFill>
            </a:endParaRPr>
          </a:p>
        </p:txBody>
      </p:sp>
      <p:sp>
        <p:nvSpPr>
          <p:cNvPr id="70" name="右箭头 69">
            <a:extLst>
              <a:ext uri="{FF2B5EF4-FFF2-40B4-BE49-F238E27FC236}">
                <a16:creationId xmlns:a16="http://schemas.microsoft.com/office/drawing/2014/main" id="{9F0DBC23-D6A6-4F99-830C-C28A1BC37FC3}"/>
              </a:ext>
            </a:extLst>
          </p:cNvPr>
          <p:cNvSpPr/>
          <p:nvPr/>
        </p:nvSpPr>
        <p:spPr>
          <a:xfrm>
            <a:off x="7430416" y="3813139"/>
            <a:ext cx="257645" cy="300187"/>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右箭头 69">
            <a:extLst>
              <a:ext uri="{FF2B5EF4-FFF2-40B4-BE49-F238E27FC236}">
                <a16:creationId xmlns:a16="http://schemas.microsoft.com/office/drawing/2014/main" id="{AB8960C8-2207-4F9D-8F5B-AD7A7DAD5DD9}"/>
              </a:ext>
            </a:extLst>
          </p:cNvPr>
          <p:cNvSpPr/>
          <p:nvPr/>
        </p:nvSpPr>
        <p:spPr>
          <a:xfrm rot="16200000">
            <a:off x="6744824" y="4521647"/>
            <a:ext cx="204070" cy="694733"/>
          </a:xfrm>
          <a:prstGeom prst="rightArrow">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右箭头 69">
            <a:extLst>
              <a:ext uri="{FF2B5EF4-FFF2-40B4-BE49-F238E27FC236}">
                <a16:creationId xmlns:a16="http://schemas.microsoft.com/office/drawing/2014/main" id="{5C7067DD-E4FF-4532-A544-3E6779E472ED}"/>
              </a:ext>
            </a:extLst>
          </p:cNvPr>
          <p:cNvSpPr/>
          <p:nvPr/>
        </p:nvSpPr>
        <p:spPr>
          <a:xfrm>
            <a:off x="7431896" y="2864706"/>
            <a:ext cx="257645" cy="300187"/>
          </a:xfrm>
          <a:prstGeom prst="rightArrow">
            <a:avLst>
              <a:gd name="adj1" fmla="val 50000"/>
              <a:gd name="adj2" fmla="val 50000"/>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箭头 69">
            <a:extLst>
              <a:ext uri="{FF2B5EF4-FFF2-40B4-BE49-F238E27FC236}">
                <a16:creationId xmlns:a16="http://schemas.microsoft.com/office/drawing/2014/main" id="{82F55DF8-4CB7-40BE-A89D-151738788A43}"/>
              </a:ext>
            </a:extLst>
          </p:cNvPr>
          <p:cNvSpPr/>
          <p:nvPr/>
        </p:nvSpPr>
        <p:spPr>
          <a:xfrm>
            <a:off x="6652136" y="1410244"/>
            <a:ext cx="257645" cy="300187"/>
          </a:xfrm>
          <a:prstGeom prst="rightArrow">
            <a:avLst>
              <a:gd name="adj1" fmla="val 50000"/>
              <a:gd name="adj2" fmla="val 50000"/>
            </a:avLst>
          </a:prstGeom>
          <a:noFill/>
          <a:ln w="19050">
            <a:solidFill>
              <a:srgbClr val="006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97746F7-B33A-4D70-8DC7-B2BF9E4D7FFD}"/>
              </a:ext>
            </a:extLst>
          </p:cNvPr>
          <p:cNvCxnSpPr>
            <a:cxnSpLocks/>
          </p:cNvCxnSpPr>
          <p:nvPr/>
        </p:nvCxnSpPr>
        <p:spPr>
          <a:xfrm>
            <a:off x="4599263" y="2361462"/>
            <a:ext cx="435185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五边形 12">
            <a:extLst>
              <a:ext uri="{FF2B5EF4-FFF2-40B4-BE49-F238E27FC236}">
                <a16:creationId xmlns:a16="http://schemas.microsoft.com/office/drawing/2014/main" id="{26CDBB14-DC7E-4B78-9B1D-68A64152478C}"/>
              </a:ext>
            </a:extLst>
          </p:cNvPr>
          <p:cNvSpPr/>
          <p:nvPr/>
        </p:nvSpPr>
        <p:spPr>
          <a:xfrm>
            <a:off x="351858" y="1103674"/>
            <a:ext cx="3083799" cy="502766"/>
          </a:xfrm>
          <a:prstGeom prst="homePlate">
            <a:avLst/>
          </a:prstGeom>
          <a:solidFill>
            <a:srgbClr val="2C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5" name="TextBox 15">
            <a:extLst>
              <a:ext uri="{FF2B5EF4-FFF2-40B4-BE49-F238E27FC236}">
                <a16:creationId xmlns:a16="http://schemas.microsoft.com/office/drawing/2014/main" id="{9FEB5845-0D15-439E-9574-C255CFE49B40}"/>
              </a:ext>
            </a:extLst>
          </p:cNvPr>
          <p:cNvSpPr txBox="1"/>
          <p:nvPr/>
        </p:nvSpPr>
        <p:spPr>
          <a:xfrm>
            <a:off x="271442" y="1123721"/>
            <a:ext cx="3315137" cy="461665"/>
          </a:xfrm>
          <a:prstGeom prst="rect">
            <a:avLst/>
          </a:prstGeom>
          <a:noFill/>
        </p:spPr>
        <p:txBody>
          <a:bodyPr wrap="square" rtlCol="0">
            <a:spAutoFit/>
          </a:bodyPr>
          <a:lstStyle/>
          <a:p>
            <a:r>
              <a:rPr lang="zh-CN" altLang="en-US" sz="2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课题组前期研究发现</a:t>
            </a:r>
            <a:endParaRPr lang="zh-CN" altLang="en-US" sz="2400" dirty="0">
              <a:solidFill>
                <a:schemeClr val="bg1"/>
              </a:solidFill>
              <a:latin typeface="微软雅黑" pitchFamily="34" charset="-122"/>
              <a:ea typeface="微软雅黑" pitchFamily="34" charset="-122"/>
            </a:endParaRPr>
          </a:p>
        </p:txBody>
      </p:sp>
      <p:sp>
        <p:nvSpPr>
          <p:cNvPr id="76" name="五边形 12">
            <a:extLst>
              <a:ext uri="{FF2B5EF4-FFF2-40B4-BE49-F238E27FC236}">
                <a16:creationId xmlns:a16="http://schemas.microsoft.com/office/drawing/2014/main" id="{0BC5BE14-0C1A-4FB1-9F58-7AC2506B2938}"/>
              </a:ext>
            </a:extLst>
          </p:cNvPr>
          <p:cNvSpPr/>
          <p:nvPr/>
        </p:nvSpPr>
        <p:spPr>
          <a:xfrm>
            <a:off x="353597" y="3599222"/>
            <a:ext cx="3083799" cy="502766"/>
          </a:xfrm>
          <a:prstGeom prst="homePlate">
            <a:avLst/>
          </a:prstGeom>
          <a:solidFill>
            <a:srgbClr val="2C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7" name="TextBox 15">
            <a:extLst>
              <a:ext uri="{FF2B5EF4-FFF2-40B4-BE49-F238E27FC236}">
                <a16:creationId xmlns:a16="http://schemas.microsoft.com/office/drawing/2014/main" id="{8B278345-FE4F-4855-ABBC-82E518D8832F}"/>
              </a:ext>
            </a:extLst>
          </p:cNvPr>
          <p:cNvSpPr txBox="1"/>
          <p:nvPr/>
        </p:nvSpPr>
        <p:spPr>
          <a:xfrm>
            <a:off x="273182" y="3619269"/>
            <a:ext cx="2536694" cy="461665"/>
          </a:xfrm>
          <a:prstGeom prst="rect">
            <a:avLst/>
          </a:prstGeom>
          <a:noFill/>
        </p:spPr>
        <p:txBody>
          <a:bodyPr wrap="square" rtlCol="0">
            <a:spAutoFit/>
          </a:bodyPr>
          <a:lstStyle/>
          <a:p>
            <a:r>
              <a:rPr lang="zh-CN" altLang="en-US" sz="2400" b="1" kern="100"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存在的问题</a:t>
            </a:r>
            <a:endParaRPr lang="zh-CN" altLang="en-US" sz="2400" spc="300" dirty="0">
              <a:solidFill>
                <a:schemeClr val="bg1"/>
              </a:solidFill>
              <a:latin typeface="微软雅黑" pitchFamily="34" charset="-122"/>
              <a:ea typeface="微软雅黑" pitchFamily="34" charset="-122"/>
            </a:endParaRPr>
          </a:p>
        </p:txBody>
      </p:sp>
      <p:cxnSp>
        <p:nvCxnSpPr>
          <p:cNvPr id="8" name="直接箭头连接符 7"/>
          <p:cNvCxnSpPr/>
          <p:nvPr/>
        </p:nvCxnSpPr>
        <p:spPr>
          <a:xfrm flipH="1" flipV="1">
            <a:off x="5748198" y="1700577"/>
            <a:ext cx="88989" cy="188793"/>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flipV="1">
            <a:off x="6139810" y="1606180"/>
            <a:ext cx="88989" cy="188793"/>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flipV="1">
            <a:off x="7635541" y="1713877"/>
            <a:ext cx="88989" cy="188793"/>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flipV="1">
            <a:off x="8027153" y="1619480"/>
            <a:ext cx="88989" cy="188793"/>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350107" y="2232454"/>
            <a:ext cx="51364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822960" y="145624"/>
            <a:ext cx="1601721" cy="502766"/>
          </a:xfrm>
          <a:prstGeom prst="rect">
            <a:avLst/>
          </a:prstGeom>
        </p:spPr>
        <p:txBody>
          <a:bodyPr wrap="none">
            <a:spAutoFit/>
          </a:bodyPr>
          <a:lstStyle/>
          <a:p>
            <a:r>
              <a:rPr lang="zh-CN" altLang="en-US" sz="2667" b="1" spc="100" dirty="0" smtClean="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项目背景</a:t>
            </a:r>
            <a:endParaRPr lang="zh-CN" altLang="en-US" sz="2667" b="1" spc="1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341721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3590" y="149608"/>
            <a:ext cx="3570208" cy="461665"/>
          </a:xfrm>
          <a:prstGeom prst="rect">
            <a:avLst/>
          </a:prstGeom>
        </p:spPr>
        <p:txBody>
          <a:bodyPr wrap="none">
            <a:spAutoFit/>
          </a:bodyPr>
          <a:lstStyle/>
          <a:p>
            <a:pPr algn="r"/>
            <a:r>
              <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AI</a:t>
            </a:r>
            <a:r>
              <a:rPr lang="zh-CN" altLang="en-US"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在医学影像中的研究</a:t>
            </a:r>
            <a:endPar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矩形 3"/>
          <p:cNvSpPr/>
          <p:nvPr/>
        </p:nvSpPr>
        <p:spPr>
          <a:xfrm>
            <a:off x="-2017715" y="6560790"/>
            <a:ext cx="11161715" cy="307777"/>
          </a:xfrm>
          <a:prstGeom prst="rect">
            <a:avLst/>
          </a:prstGeom>
        </p:spPr>
        <p:txBody>
          <a:bodyPr wrap="square">
            <a:spAutoFit/>
          </a:bodyPr>
          <a:lstStyle/>
          <a:p>
            <a:pPr algn="r"/>
            <a:r>
              <a:rPr lang="en-US" altLang="zh-CN" sz="1400" b="1" dirty="0">
                <a:solidFill>
                  <a:srgbClr val="0067AC"/>
                </a:solidFill>
                <a:latin typeface="微软雅黑" panose="020B0503020204020204" pitchFamily="34" charset="-122"/>
                <a:ea typeface="微软雅黑" panose="020B0503020204020204" pitchFamily="34" charset="-122"/>
              </a:rPr>
              <a:t>Radiology. 2018. </a:t>
            </a:r>
            <a:r>
              <a:rPr lang="en-US" altLang="zh-CN" sz="1400" b="1" dirty="0" err="1">
                <a:solidFill>
                  <a:srgbClr val="0067AC"/>
                </a:solidFill>
                <a:latin typeface="微软雅黑" panose="020B0503020204020204" pitchFamily="34" charset="-122"/>
                <a:ea typeface="微软雅黑" panose="020B0503020204020204" pitchFamily="34" charset="-122"/>
              </a:rPr>
              <a:t>Epub</a:t>
            </a:r>
            <a:r>
              <a:rPr lang="en-US" altLang="zh-CN" sz="1400" b="1" dirty="0">
                <a:solidFill>
                  <a:srgbClr val="0067AC"/>
                </a:solidFill>
                <a:latin typeface="微软雅黑" panose="020B0503020204020204" pitchFamily="34" charset="-122"/>
                <a:ea typeface="微软雅黑" panose="020B0503020204020204" pitchFamily="34" charset="-122"/>
              </a:rPr>
              <a:t> ahead</a:t>
            </a:r>
            <a:r>
              <a:rPr lang="zh-CN" altLang="en-US" sz="1400" b="1" dirty="0">
                <a:solidFill>
                  <a:srgbClr val="0067AC"/>
                </a:solidFill>
                <a:latin typeface="微软雅黑" panose="020B0503020204020204" pitchFamily="34" charset="-122"/>
                <a:ea typeface="微软雅黑" panose="020B0503020204020204" pitchFamily="34" charset="-122"/>
              </a:rPr>
              <a:t>；</a:t>
            </a:r>
            <a:r>
              <a:rPr lang="en-US" altLang="zh-CN" sz="1400" b="1" dirty="0">
                <a:solidFill>
                  <a:srgbClr val="0067AC"/>
                </a:solidFill>
                <a:latin typeface="微软雅黑" panose="020B0503020204020204" pitchFamily="34" charset="-122"/>
                <a:ea typeface="微软雅黑" panose="020B0503020204020204" pitchFamily="34" charset="-122"/>
              </a:rPr>
              <a:t>Nat Rev Cancer. </a:t>
            </a:r>
            <a:r>
              <a:rPr lang="en-US" altLang="zh-CN" sz="1400" b="1" dirty="0" err="1">
                <a:solidFill>
                  <a:srgbClr val="0067AC"/>
                </a:solidFill>
                <a:latin typeface="微软雅黑" panose="020B0503020204020204" pitchFamily="34" charset="-122"/>
                <a:ea typeface="微软雅黑" panose="020B0503020204020204" pitchFamily="34" charset="-122"/>
              </a:rPr>
              <a:t>Epub</a:t>
            </a:r>
            <a:r>
              <a:rPr lang="en-US" altLang="zh-CN" sz="1400" b="1" dirty="0">
                <a:solidFill>
                  <a:srgbClr val="0067AC"/>
                </a:solidFill>
                <a:latin typeface="微软雅黑" panose="020B0503020204020204" pitchFamily="34" charset="-122"/>
                <a:ea typeface="微软雅黑" panose="020B0503020204020204" pitchFamily="34" charset="-122"/>
              </a:rPr>
              <a:t> ahead</a:t>
            </a:r>
            <a:endParaRPr lang="zh-CN" altLang="zh-CN" sz="1400" b="1" dirty="0">
              <a:solidFill>
                <a:srgbClr val="0067AC"/>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69198" y="2980129"/>
            <a:ext cx="3860127" cy="2567542"/>
            <a:chOff x="754701" y="3600450"/>
            <a:chExt cx="2874324" cy="1714500"/>
          </a:xfrm>
        </p:grpSpPr>
        <p:pic>
          <p:nvPicPr>
            <p:cNvPr id="26" name="图片 25"/>
            <p:cNvPicPr>
              <a:picLocks noChangeAspect="1"/>
            </p:cNvPicPr>
            <p:nvPr/>
          </p:nvPicPr>
          <p:blipFill rotWithShape="1">
            <a:blip r:embed="rId2" cstate="print">
              <a:lum bright="10000" contrast="1000"/>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l="6229" t="24021" r="19351" b="10295"/>
            <a:stretch/>
          </p:blipFill>
          <p:spPr>
            <a:xfrm>
              <a:off x="771525" y="3600450"/>
              <a:ext cx="2857500" cy="1714500"/>
            </a:xfrm>
            <a:prstGeom prst="rect">
              <a:avLst/>
            </a:prstGeom>
          </p:spPr>
        </p:pic>
        <p:sp>
          <p:nvSpPr>
            <p:cNvPr id="13" name="任意多边形 12"/>
            <p:cNvSpPr/>
            <p:nvPr/>
          </p:nvSpPr>
          <p:spPr>
            <a:xfrm>
              <a:off x="1424753" y="4248834"/>
              <a:ext cx="582038" cy="136410"/>
            </a:xfrm>
            <a:custGeom>
              <a:avLst/>
              <a:gdLst>
                <a:gd name="connsiteX0" fmla="*/ 803 w 521798"/>
                <a:gd name="connsiteY0" fmla="*/ 33202 h 119912"/>
                <a:gd name="connsiteX1" fmla="*/ 79630 w 521798"/>
                <a:gd name="connsiteY1" fmla="*/ 41085 h 119912"/>
                <a:gd name="connsiteX2" fmla="*/ 103279 w 521798"/>
                <a:gd name="connsiteY2" fmla="*/ 33202 h 119912"/>
                <a:gd name="connsiteX3" fmla="*/ 142692 w 521798"/>
                <a:gd name="connsiteY3" fmla="*/ 25319 h 119912"/>
                <a:gd name="connsiteX4" fmla="*/ 166341 w 521798"/>
                <a:gd name="connsiteY4" fmla="*/ 9554 h 119912"/>
                <a:gd name="connsiteX5" fmla="*/ 505299 w 521798"/>
                <a:gd name="connsiteY5" fmla="*/ 25319 h 119912"/>
                <a:gd name="connsiteX6" fmla="*/ 521065 w 521798"/>
                <a:gd name="connsiteY6" fmla="*/ 48968 h 119912"/>
                <a:gd name="connsiteX7" fmla="*/ 489534 w 521798"/>
                <a:gd name="connsiteY7" fmla="*/ 80499 h 119912"/>
                <a:gd name="connsiteX8" fmla="*/ 465886 w 521798"/>
                <a:gd name="connsiteY8" fmla="*/ 96264 h 119912"/>
                <a:gd name="connsiteX9" fmla="*/ 363410 w 521798"/>
                <a:gd name="connsiteY9" fmla="*/ 112030 h 119912"/>
                <a:gd name="connsiteX10" fmla="*/ 323996 w 521798"/>
                <a:gd name="connsiteY10" fmla="*/ 119912 h 119912"/>
                <a:gd name="connsiteX11" fmla="*/ 158458 w 521798"/>
                <a:gd name="connsiteY11" fmla="*/ 112030 h 119912"/>
                <a:gd name="connsiteX12" fmla="*/ 111161 w 521798"/>
                <a:gd name="connsiteY12" fmla="*/ 96264 h 119912"/>
                <a:gd name="connsiteX13" fmla="*/ 87513 w 521798"/>
                <a:gd name="connsiteY13" fmla="*/ 88381 h 119912"/>
                <a:gd name="connsiteX14" fmla="*/ 40217 w 521798"/>
                <a:gd name="connsiteY14" fmla="*/ 64733 h 119912"/>
                <a:gd name="connsiteX15" fmla="*/ 803 w 521798"/>
                <a:gd name="connsiteY15" fmla="*/ 33202 h 1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798" h="119912">
                  <a:moveTo>
                    <a:pt x="803" y="33202"/>
                  </a:moveTo>
                  <a:cubicBezTo>
                    <a:pt x="7372" y="29261"/>
                    <a:pt x="53223" y="41085"/>
                    <a:pt x="79630" y="41085"/>
                  </a:cubicBezTo>
                  <a:cubicBezTo>
                    <a:pt x="87939" y="41085"/>
                    <a:pt x="95218" y="35217"/>
                    <a:pt x="103279" y="33202"/>
                  </a:cubicBezTo>
                  <a:cubicBezTo>
                    <a:pt x="116277" y="29952"/>
                    <a:pt x="129554" y="27947"/>
                    <a:pt x="142692" y="25319"/>
                  </a:cubicBezTo>
                  <a:cubicBezTo>
                    <a:pt x="150575" y="20064"/>
                    <a:pt x="156870" y="9774"/>
                    <a:pt x="166341" y="9554"/>
                  </a:cubicBezTo>
                  <a:cubicBezTo>
                    <a:pt x="446161" y="3047"/>
                    <a:pt x="385370" y="-14654"/>
                    <a:pt x="505299" y="25319"/>
                  </a:cubicBezTo>
                  <a:cubicBezTo>
                    <a:pt x="510554" y="33202"/>
                    <a:pt x="519507" y="39623"/>
                    <a:pt x="521065" y="48968"/>
                  </a:cubicBezTo>
                  <a:cubicBezTo>
                    <a:pt x="525916" y="78073"/>
                    <a:pt x="505703" y="72414"/>
                    <a:pt x="489534" y="80499"/>
                  </a:cubicBezTo>
                  <a:cubicBezTo>
                    <a:pt x="481060" y="84736"/>
                    <a:pt x="474360" y="92027"/>
                    <a:pt x="465886" y="96264"/>
                  </a:cubicBezTo>
                  <a:cubicBezTo>
                    <a:pt x="436830" y="110792"/>
                    <a:pt x="388076" y="108741"/>
                    <a:pt x="363410" y="112030"/>
                  </a:cubicBezTo>
                  <a:cubicBezTo>
                    <a:pt x="350129" y="113801"/>
                    <a:pt x="337134" y="117285"/>
                    <a:pt x="323996" y="119912"/>
                  </a:cubicBezTo>
                  <a:cubicBezTo>
                    <a:pt x="268817" y="117285"/>
                    <a:pt x="213362" y="118130"/>
                    <a:pt x="158458" y="112030"/>
                  </a:cubicBezTo>
                  <a:cubicBezTo>
                    <a:pt x="141941" y="110195"/>
                    <a:pt x="126927" y="101519"/>
                    <a:pt x="111161" y="96264"/>
                  </a:cubicBezTo>
                  <a:cubicBezTo>
                    <a:pt x="103278" y="93636"/>
                    <a:pt x="94427" y="92990"/>
                    <a:pt x="87513" y="88381"/>
                  </a:cubicBezTo>
                  <a:cubicBezTo>
                    <a:pt x="70483" y="77028"/>
                    <a:pt x="60984" y="67700"/>
                    <a:pt x="40217" y="64733"/>
                  </a:cubicBezTo>
                  <a:cubicBezTo>
                    <a:pt x="29812" y="63247"/>
                    <a:pt x="-5766" y="37143"/>
                    <a:pt x="803" y="33202"/>
                  </a:cubicBezTo>
                  <a:close/>
                </a:path>
              </a:pathLst>
            </a:custGeom>
            <a:noFill/>
            <a:ln w="19050">
              <a:solidFill>
                <a:srgbClr val="2C6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V="1">
              <a:off x="2005476" y="3989499"/>
              <a:ext cx="818" cy="322822"/>
            </a:xfrm>
            <a:prstGeom prst="line">
              <a:avLst/>
            </a:prstGeom>
            <a:ln w="22225">
              <a:solidFill>
                <a:srgbClr val="2C6AB6"/>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33942" y="3981885"/>
              <a:ext cx="592649" cy="151711"/>
            </a:xfrm>
            <a:prstGeom prst="rect">
              <a:avLst/>
            </a:prstGeom>
            <a:solidFill>
              <a:srgbClr val="2C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494252" y="3947600"/>
              <a:ext cx="750505" cy="3501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滑 膜</a:t>
              </a:r>
            </a:p>
          </p:txBody>
        </p:sp>
        <p:sp>
          <p:nvSpPr>
            <p:cNvPr id="18" name="任意多边形 17"/>
            <p:cNvSpPr/>
            <p:nvPr/>
          </p:nvSpPr>
          <p:spPr>
            <a:xfrm>
              <a:off x="783420" y="4340407"/>
              <a:ext cx="915186" cy="538035"/>
            </a:xfrm>
            <a:custGeom>
              <a:avLst/>
              <a:gdLst>
                <a:gd name="connsiteX0" fmla="*/ 441753 w 820467"/>
                <a:gd name="connsiteY0" fmla="*/ 7882 h 472965"/>
                <a:gd name="connsiteX1" fmla="*/ 402339 w 820467"/>
                <a:gd name="connsiteY1" fmla="*/ 15765 h 472965"/>
                <a:gd name="connsiteX2" fmla="*/ 378691 w 820467"/>
                <a:gd name="connsiteY2" fmla="*/ 39413 h 472965"/>
                <a:gd name="connsiteX3" fmla="*/ 355043 w 820467"/>
                <a:gd name="connsiteY3" fmla="*/ 47296 h 472965"/>
                <a:gd name="connsiteX4" fmla="*/ 307746 w 820467"/>
                <a:gd name="connsiteY4" fmla="*/ 70944 h 472965"/>
                <a:gd name="connsiteX5" fmla="*/ 284098 w 820467"/>
                <a:gd name="connsiteY5" fmla="*/ 86710 h 472965"/>
                <a:gd name="connsiteX6" fmla="*/ 236801 w 820467"/>
                <a:gd name="connsiteY6" fmla="*/ 134006 h 472965"/>
                <a:gd name="connsiteX7" fmla="*/ 197387 w 820467"/>
                <a:gd name="connsiteY7" fmla="*/ 204951 h 472965"/>
                <a:gd name="connsiteX8" fmla="*/ 181622 w 820467"/>
                <a:gd name="connsiteY8" fmla="*/ 228600 h 472965"/>
                <a:gd name="connsiteX9" fmla="*/ 157974 w 820467"/>
                <a:gd name="connsiteY9" fmla="*/ 244365 h 472965"/>
                <a:gd name="connsiteX10" fmla="*/ 118560 w 820467"/>
                <a:gd name="connsiteY10" fmla="*/ 275896 h 472965"/>
                <a:gd name="connsiteX11" fmla="*/ 102794 w 820467"/>
                <a:gd name="connsiteY11" fmla="*/ 299544 h 472965"/>
                <a:gd name="connsiteX12" fmla="*/ 71263 w 820467"/>
                <a:gd name="connsiteY12" fmla="*/ 323193 h 472965"/>
                <a:gd name="connsiteX13" fmla="*/ 63380 w 820467"/>
                <a:gd name="connsiteY13" fmla="*/ 346841 h 472965"/>
                <a:gd name="connsiteX14" fmla="*/ 16084 w 820467"/>
                <a:gd name="connsiteY14" fmla="*/ 386255 h 472965"/>
                <a:gd name="connsiteX15" fmla="*/ 16084 w 820467"/>
                <a:gd name="connsiteY15" fmla="*/ 465082 h 472965"/>
                <a:gd name="connsiteX16" fmla="*/ 94912 w 820467"/>
                <a:gd name="connsiteY16" fmla="*/ 472965 h 472965"/>
                <a:gd name="connsiteX17" fmla="*/ 331394 w 820467"/>
                <a:gd name="connsiteY17" fmla="*/ 465082 h 472965"/>
                <a:gd name="connsiteX18" fmla="*/ 402339 w 820467"/>
                <a:gd name="connsiteY18" fmla="*/ 457200 h 472965"/>
                <a:gd name="connsiteX19" fmla="*/ 449636 w 820467"/>
                <a:gd name="connsiteY19" fmla="*/ 441434 h 472965"/>
                <a:gd name="connsiteX20" fmla="*/ 473284 w 820467"/>
                <a:gd name="connsiteY20" fmla="*/ 433551 h 472965"/>
                <a:gd name="connsiteX21" fmla="*/ 638822 w 820467"/>
                <a:gd name="connsiteY21" fmla="*/ 425669 h 472965"/>
                <a:gd name="connsiteX22" fmla="*/ 686118 w 820467"/>
                <a:gd name="connsiteY22" fmla="*/ 409903 h 472965"/>
                <a:gd name="connsiteX23" fmla="*/ 709767 w 820467"/>
                <a:gd name="connsiteY23" fmla="*/ 402020 h 472965"/>
                <a:gd name="connsiteX24" fmla="*/ 733415 w 820467"/>
                <a:gd name="connsiteY24" fmla="*/ 386255 h 472965"/>
                <a:gd name="connsiteX25" fmla="*/ 788594 w 820467"/>
                <a:gd name="connsiteY25" fmla="*/ 378372 h 472965"/>
                <a:gd name="connsiteX26" fmla="*/ 804360 w 820467"/>
                <a:gd name="connsiteY26" fmla="*/ 346841 h 472965"/>
                <a:gd name="connsiteX27" fmla="*/ 820125 w 820467"/>
                <a:gd name="connsiteY27" fmla="*/ 323193 h 472965"/>
                <a:gd name="connsiteX28" fmla="*/ 796477 w 820467"/>
                <a:gd name="connsiteY28" fmla="*/ 260131 h 472965"/>
                <a:gd name="connsiteX29" fmla="*/ 772829 w 820467"/>
                <a:gd name="connsiteY29" fmla="*/ 244365 h 472965"/>
                <a:gd name="connsiteX30" fmla="*/ 733415 w 820467"/>
                <a:gd name="connsiteY30" fmla="*/ 197069 h 472965"/>
                <a:gd name="connsiteX31" fmla="*/ 709767 w 820467"/>
                <a:gd name="connsiteY31" fmla="*/ 181303 h 472965"/>
                <a:gd name="connsiteX32" fmla="*/ 694001 w 820467"/>
                <a:gd name="connsiteY32" fmla="*/ 149772 h 472965"/>
                <a:gd name="connsiteX33" fmla="*/ 686118 w 820467"/>
                <a:gd name="connsiteY33" fmla="*/ 126124 h 472965"/>
                <a:gd name="connsiteX34" fmla="*/ 646705 w 820467"/>
                <a:gd name="connsiteY34" fmla="*/ 78827 h 472965"/>
                <a:gd name="connsiteX35" fmla="*/ 583643 w 820467"/>
                <a:gd name="connsiteY35" fmla="*/ 0 h 472965"/>
                <a:gd name="connsiteX36" fmla="*/ 441753 w 820467"/>
                <a:gd name="connsiteY36" fmla="*/ 7882 h 4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20467" h="472965">
                  <a:moveTo>
                    <a:pt x="441753" y="7882"/>
                  </a:moveTo>
                  <a:cubicBezTo>
                    <a:pt x="428615" y="10510"/>
                    <a:pt x="414323" y="9773"/>
                    <a:pt x="402339" y="15765"/>
                  </a:cubicBezTo>
                  <a:cubicBezTo>
                    <a:pt x="392368" y="20750"/>
                    <a:pt x="387966" y="33229"/>
                    <a:pt x="378691" y="39413"/>
                  </a:cubicBezTo>
                  <a:cubicBezTo>
                    <a:pt x="371777" y="44022"/>
                    <a:pt x="362475" y="43580"/>
                    <a:pt x="355043" y="47296"/>
                  </a:cubicBezTo>
                  <a:cubicBezTo>
                    <a:pt x="293927" y="77855"/>
                    <a:pt x="367178" y="51135"/>
                    <a:pt x="307746" y="70944"/>
                  </a:cubicBezTo>
                  <a:cubicBezTo>
                    <a:pt x="299863" y="76199"/>
                    <a:pt x="291179" y="80416"/>
                    <a:pt x="284098" y="86710"/>
                  </a:cubicBezTo>
                  <a:cubicBezTo>
                    <a:pt x="267434" y="101522"/>
                    <a:pt x="236801" y="134006"/>
                    <a:pt x="236801" y="134006"/>
                  </a:cubicBezTo>
                  <a:cubicBezTo>
                    <a:pt x="222926" y="175631"/>
                    <a:pt x="233528" y="150738"/>
                    <a:pt x="197387" y="204951"/>
                  </a:cubicBezTo>
                  <a:cubicBezTo>
                    <a:pt x="192132" y="212834"/>
                    <a:pt x="189505" y="223345"/>
                    <a:pt x="181622" y="228600"/>
                  </a:cubicBezTo>
                  <a:lnTo>
                    <a:pt x="157974" y="244365"/>
                  </a:lnTo>
                  <a:cubicBezTo>
                    <a:pt x="112791" y="312137"/>
                    <a:pt x="172954" y="232381"/>
                    <a:pt x="118560" y="275896"/>
                  </a:cubicBezTo>
                  <a:cubicBezTo>
                    <a:pt x="111162" y="281814"/>
                    <a:pt x="109493" y="292845"/>
                    <a:pt x="102794" y="299544"/>
                  </a:cubicBezTo>
                  <a:cubicBezTo>
                    <a:pt x="93504" y="308834"/>
                    <a:pt x="81773" y="315310"/>
                    <a:pt x="71263" y="323193"/>
                  </a:cubicBezTo>
                  <a:cubicBezTo>
                    <a:pt x="68635" y="331076"/>
                    <a:pt x="67989" y="339927"/>
                    <a:pt x="63380" y="346841"/>
                  </a:cubicBezTo>
                  <a:cubicBezTo>
                    <a:pt x="51242" y="365048"/>
                    <a:pt x="33533" y="374622"/>
                    <a:pt x="16084" y="386255"/>
                  </a:cubicBezTo>
                  <a:cubicBezTo>
                    <a:pt x="11805" y="399092"/>
                    <a:pt x="-17864" y="450937"/>
                    <a:pt x="16084" y="465082"/>
                  </a:cubicBezTo>
                  <a:cubicBezTo>
                    <a:pt x="40460" y="475239"/>
                    <a:pt x="68636" y="470337"/>
                    <a:pt x="94912" y="472965"/>
                  </a:cubicBezTo>
                  <a:lnTo>
                    <a:pt x="331394" y="465082"/>
                  </a:lnTo>
                  <a:cubicBezTo>
                    <a:pt x="355157" y="463863"/>
                    <a:pt x="379007" y="461866"/>
                    <a:pt x="402339" y="457200"/>
                  </a:cubicBezTo>
                  <a:cubicBezTo>
                    <a:pt x="418635" y="453941"/>
                    <a:pt x="433870" y="446689"/>
                    <a:pt x="449636" y="441434"/>
                  </a:cubicBezTo>
                  <a:cubicBezTo>
                    <a:pt x="457519" y="438806"/>
                    <a:pt x="464984" y="433946"/>
                    <a:pt x="473284" y="433551"/>
                  </a:cubicBezTo>
                  <a:lnTo>
                    <a:pt x="638822" y="425669"/>
                  </a:lnTo>
                  <a:lnTo>
                    <a:pt x="686118" y="409903"/>
                  </a:lnTo>
                  <a:cubicBezTo>
                    <a:pt x="694001" y="407275"/>
                    <a:pt x="702853" y="406629"/>
                    <a:pt x="709767" y="402020"/>
                  </a:cubicBezTo>
                  <a:cubicBezTo>
                    <a:pt x="717650" y="396765"/>
                    <a:pt x="724341" y="388977"/>
                    <a:pt x="733415" y="386255"/>
                  </a:cubicBezTo>
                  <a:cubicBezTo>
                    <a:pt x="751211" y="380916"/>
                    <a:pt x="770201" y="381000"/>
                    <a:pt x="788594" y="378372"/>
                  </a:cubicBezTo>
                  <a:cubicBezTo>
                    <a:pt x="793849" y="367862"/>
                    <a:pt x="798530" y="357044"/>
                    <a:pt x="804360" y="346841"/>
                  </a:cubicBezTo>
                  <a:cubicBezTo>
                    <a:pt x="809060" y="338616"/>
                    <a:pt x="818950" y="332594"/>
                    <a:pt x="820125" y="323193"/>
                  </a:cubicBezTo>
                  <a:cubicBezTo>
                    <a:pt x="822632" y="303137"/>
                    <a:pt x="811015" y="274669"/>
                    <a:pt x="796477" y="260131"/>
                  </a:cubicBezTo>
                  <a:cubicBezTo>
                    <a:pt x="789778" y="253432"/>
                    <a:pt x="780107" y="250430"/>
                    <a:pt x="772829" y="244365"/>
                  </a:cubicBezTo>
                  <a:cubicBezTo>
                    <a:pt x="695346" y="179796"/>
                    <a:pt x="795420" y="259075"/>
                    <a:pt x="733415" y="197069"/>
                  </a:cubicBezTo>
                  <a:cubicBezTo>
                    <a:pt x="726716" y="190370"/>
                    <a:pt x="717650" y="186558"/>
                    <a:pt x="709767" y="181303"/>
                  </a:cubicBezTo>
                  <a:cubicBezTo>
                    <a:pt x="704512" y="170793"/>
                    <a:pt x="698630" y="160573"/>
                    <a:pt x="694001" y="149772"/>
                  </a:cubicBezTo>
                  <a:cubicBezTo>
                    <a:pt x="690728" y="142135"/>
                    <a:pt x="690727" y="133038"/>
                    <a:pt x="686118" y="126124"/>
                  </a:cubicBezTo>
                  <a:cubicBezTo>
                    <a:pt x="661367" y="88997"/>
                    <a:pt x="663898" y="117511"/>
                    <a:pt x="646705" y="78827"/>
                  </a:cubicBezTo>
                  <a:cubicBezTo>
                    <a:pt x="633580" y="49295"/>
                    <a:pt x="634923" y="0"/>
                    <a:pt x="583643" y="0"/>
                  </a:cubicBezTo>
                  <a:lnTo>
                    <a:pt x="441753" y="7882"/>
                  </a:lnTo>
                  <a:close/>
                </a:path>
              </a:pathLst>
            </a:custGeom>
            <a:noFill/>
            <a:ln w="22225">
              <a:solidFill>
                <a:srgbClr val="EE2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V="1">
              <a:off x="1367357" y="4003209"/>
              <a:ext cx="0" cy="322949"/>
            </a:xfrm>
            <a:prstGeom prst="line">
              <a:avLst/>
            </a:prstGeom>
            <a:ln w="22225">
              <a:solidFill>
                <a:srgbClr val="EE2E24"/>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83783" y="3833573"/>
              <a:ext cx="592649" cy="167561"/>
            </a:xfrm>
            <a:prstGeom prst="rect">
              <a:avLst/>
            </a:prstGeom>
            <a:solidFill>
              <a:srgbClr val="EE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831293" y="3820650"/>
              <a:ext cx="750505" cy="3501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积 液</a:t>
              </a:r>
            </a:p>
          </p:txBody>
        </p:sp>
        <p:cxnSp>
          <p:nvCxnSpPr>
            <p:cNvPr id="41" name="直接连接符 40"/>
            <p:cNvCxnSpPr/>
            <p:nvPr/>
          </p:nvCxnSpPr>
          <p:spPr>
            <a:xfrm flipV="1">
              <a:off x="2955135" y="4288058"/>
              <a:ext cx="818" cy="322822"/>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69416" y="4248834"/>
              <a:ext cx="592649" cy="1833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2377399" y="4252683"/>
              <a:ext cx="684339" cy="205521"/>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骨皮质</a:t>
              </a:r>
            </a:p>
          </p:txBody>
        </p:sp>
        <p:sp>
          <p:nvSpPr>
            <p:cNvPr id="23" name="任意多边形 22"/>
            <p:cNvSpPr/>
            <p:nvPr/>
          </p:nvSpPr>
          <p:spPr>
            <a:xfrm>
              <a:off x="754701" y="4564670"/>
              <a:ext cx="2220121" cy="609126"/>
            </a:xfrm>
            <a:custGeom>
              <a:avLst/>
              <a:gdLst>
                <a:gd name="connsiteX0" fmla="*/ 12216 w 1990344"/>
                <a:gd name="connsiteY0" fmla="*/ 486032 h 535459"/>
                <a:gd name="connsiteX1" fmla="*/ 152260 w 1990344"/>
                <a:gd name="connsiteY1" fmla="*/ 477794 h 535459"/>
                <a:gd name="connsiteX2" fmla="*/ 226400 w 1990344"/>
                <a:gd name="connsiteY2" fmla="*/ 461318 h 535459"/>
                <a:gd name="connsiteX3" fmla="*/ 275827 w 1990344"/>
                <a:gd name="connsiteY3" fmla="*/ 444843 h 535459"/>
                <a:gd name="connsiteX4" fmla="*/ 358206 w 1990344"/>
                <a:gd name="connsiteY4" fmla="*/ 428367 h 535459"/>
                <a:gd name="connsiteX5" fmla="*/ 382919 w 1990344"/>
                <a:gd name="connsiteY5" fmla="*/ 420129 h 535459"/>
                <a:gd name="connsiteX6" fmla="*/ 597103 w 1990344"/>
                <a:gd name="connsiteY6" fmla="*/ 403654 h 535459"/>
                <a:gd name="connsiteX7" fmla="*/ 844238 w 1990344"/>
                <a:gd name="connsiteY7" fmla="*/ 395416 h 535459"/>
                <a:gd name="connsiteX8" fmla="*/ 943092 w 1990344"/>
                <a:gd name="connsiteY8" fmla="*/ 387178 h 535459"/>
                <a:gd name="connsiteX9" fmla="*/ 1033708 w 1990344"/>
                <a:gd name="connsiteY9" fmla="*/ 370702 h 535459"/>
                <a:gd name="connsiteX10" fmla="*/ 1091373 w 1990344"/>
                <a:gd name="connsiteY10" fmla="*/ 354227 h 535459"/>
                <a:gd name="connsiteX11" fmla="*/ 1157276 w 1990344"/>
                <a:gd name="connsiteY11" fmla="*/ 337751 h 535459"/>
                <a:gd name="connsiteX12" fmla="*/ 1206703 w 1990344"/>
                <a:gd name="connsiteY12" fmla="*/ 321275 h 535459"/>
                <a:gd name="connsiteX13" fmla="*/ 1239654 w 1990344"/>
                <a:gd name="connsiteY13" fmla="*/ 313037 h 535459"/>
                <a:gd name="connsiteX14" fmla="*/ 1289081 w 1990344"/>
                <a:gd name="connsiteY14" fmla="*/ 296562 h 535459"/>
                <a:gd name="connsiteX15" fmla="*/ 1330270 w 1990344"/>
                <a:gd name="connsiteY15" fmla="*/ 288324 h 535459"/>
                <a:gd name="connsiteX16" fmla="*/ 1379697 w 1990344"/>
                <a:gd name="connsiteY16" fmla="*/ 271848 h 535459"/>
                <a:gd name="connsiteX17" fmla="*/ 1404411 w 1990344"/>
                <a:gd name="connsiteY17" fmla="*/ 263610 h 535459"/>
                <a:gd name="connsiteX18" fmla="*/ 1462076 w 1990344"/>
                <a:gd name="connsiteY18" fmla="*/ 238897 h 535459"/>
                <a:gd name="connsiteX19" fmla="*/ 1511503 w 1990344"/>
                <a:gd name="connsiteY19" fmla="*/ 205946 h 535459"/>
                <a:gd name="connsiteX20" fmla="*/ 1536216 w 1990344"/>
                <a:gd name="connsiteY20" fmla="*/ 189470 h 535459"/>
                <a:gd name="connsiteX21" fmla="*/ 1618595 w 1990344"/>
                <a:gd name="connsiteY21" fmla="*/ 164756 h 535459"/>
                <a:gd name="connsiteX22" fmla="*/ 1692735 w 1990344"/>
                <a:gd name="connsiteY22" fmla="*/ 140043 h 535459"/>
                <a:gd name="connsiteX23" fmla="*/ 1717449 w 1990344"/>
                <a:gd name="connsiteY23" fmla="*/ 131805 h 535459"/>
                <a:gd name="connsiteX24" fmla="*/ 1766876 w 1990344"/>
                <a:gd name="connsiteY24" fmla="*/ 98854 h 535459"/>
                <a:gd name="connsiteX25" fmla="*/ 1816303 w 1990344"/>
                <a:gd name="connsiteY25" fmla="*/ 74140 h 535459"/>
                <a:gd name="connsiteX26" fmla="*/ 1873968 w 1990344"/>
                <a:gd name="connsiteY26" fmla="*/ 49427 h 535459"/>
                <a:gd name="connsiteX27" fmla="*/ 1923395 w 1990344"/>
                <a:gd name="connsiteY27" fmla="*/ 16475 h 535459"/>
                <a:gd name="connsiteX28" fmla="*/ 1981060 w 1990344"/>
                <a:gd name="connsiteY28" fmla="*/ 0 h 535459"/>
                <a:gd name="connsiteX29" fmla="*/ 1981060 w 1990344"/>
                <a:gd name="connsiteY29" fmla="*/ 57664 h 535459"/>
                <a:gd name="connsiteX30" fmla="*/ 1956346 w 1990344"/>
                <a:gd name="connsiteY30" fmla="*/ 65902 h 535459"/>
                <a:gd name="connsiteX31" fmla="*/ 1865730 w 1990344"/>
                <a:gd name="connsiteY31" fmla="*/ 82378 h 535459"/>
                <a:gd name="connsiteX32" fmla="*/ 1791589 w 1990344"/>
                <a:gd name="connsiteY32" fmla="*/ 123567 h 535459"/>
                <a:gd name="connsiteX33" fmla="*/ 1766876 w 1990344"/>
                <a:gd name="connsiteY33" fmla="*/ 131805 h 535459"/>
                <a:gd name="connsiteX34" fmla="*/ 1717449 w 1990344"/>
                <a:gd name="connsiteY34" fmla="*/ 164756 h 535459"/>
                <a:gd name="connsiteX35" fmla="*/ 1692735 w 1990344"/>
                <a:gd name="connsiteY35" fmla="*/ 181232 h 535459"/>
                <a:gd name="connsiteX36" fmla="*/ 1643308 w 1990344"/>
                <a:gd name="connsiteY36" fmla="*/ 222421 h 535459"/>
                <a:gd name="connsiteX37" fmla="*/ 1618595 w 1990344"/>
                <a:gd name="connsiteY37" fmla="*/ 247135 h 535459"/>
                <a:gd name="connsiteX38" fmla="*/ 1585643 w 1990344"/>
                <a:gd name="connsiteY38" fmla="*/ 255373 h 535459"/>
                <a:gd name="connsiteX39" fmla="*/ 1503265 w 1990344"/>
                <a:gd name="connsiteY39" fmla="*/ 304800 h 535459"/>
                <a:gd name="connsiteX40" fmla="*/ 1478551 w 1990344"/>
                <a:gd name="connsiteY40" fmla="*/ 321275 h 535459"/>
                <a:gd name="connsiteX41" fmla="*/ 1445600 w 1990344"/>
                <a:gd name="connsiteY41" fmla="*/ 329513 h 535459"/>
                <a:gd name="connsiteX42" fmla="*/ 1379697 w 1990344"/>
                <a:gd name="connsiteY42" fmla="*/ 354227 h 535459"/>
                <a:gd name="connsiteX43" fmla="*/ 1264368 w 1990344"/>
                <a:gd name="connsiteY43" fmla="*/ 378940 h 535459"/>
                <a:gd name="connsiteX44" fmla="*/ 1214941 w 1990344"/>
                <a:gd name="connsiteY44" fmla="*/ 395416 h 535459"/>
                <a:gd name="connsiteX45" fmla="*/ 1190227 w 1990344"/>
                <a:gd name="connsiteY45" fmla="*/ 403654 h 535459"/>
                <a:gd name="connsiteX46" fmla="*/ 1165514 w 1990344"/>
                <a:gd name="connsiteY46" fmla="*/ 420129 h 535459"/>
                <a:gd name="connsiteX47" fmla="*/ 1083135 w 1990344"/>
                <a:gd name="connsiteY47" fmla="*/ 444843 h 535459"/>
                <a:gd name="connsiteX48" fmla="*/ 1033708 w 1990344"/>
                <a:gd name="connsiteY48" fmla="*/ 453081 h 535459"/>
                <a:gd name="connsiteX49" fmla="*/ 1000757 w 1990344"/>
                <a:gd name="connsiteY49" fmla="*/ 461318 h 535459"/>
                <a:gd name="connsiteX50" fmla="*/ 976043 w 1990344"/>
                <a:gd name="connsiteY50" fmla="*/ 469556 h 535459"/>
                <a:gd name="connsiteX51" fmla="*/ 506487 w 1990344"/>
                <a:gd name="connsiteY51" fmla="*/ 477794 h 535459"/>
                <a:gd name="connsiteX52" fmla="*/ 432346 w 1990344"/>
                <a:gd name="connsiteY52" fmla="*/ 486032 h 535459"/>
                <a:gd name="connsiteX53" fmla="*/ 407633 w 1990344"/>
                <a:gd name="connsiteY53" fmla="*/ 494270 h 535459"/>
                <a:gd name="connsiteX54" fmla="*/ 317016 w 1990344"/>
                <a:gd name="connsiteY54" fmla="*/ 502508 h 535459"/>
                <a:gd name="connsiteX55" fmla="*/ 267589 w 1990344"/>
                <a:gd name="connsiteY55" fmla="*/ 510746 h 535459"/>
                <a:gd name="connsiteX56" fmla="*/ 234638 w 1990344"/>
                <a:gd name="connsiteY56" fmla="*/ 518983 h 535459"/>
                <a:gd name="connsiteX57" fmla="*/ 144022 w 1990344"/>
                <a:gd name="connsiteY57" fmla="*/ 527221 h 535459"/>
                <a:gd name="connsiteX58" fmla="*/ 86357 w 1990344"/>
                <a:gd name="connsiteY58" fmla="*/ 535459 h 535459"/>
                <a:gd name="connsiteX59" fmla="*/ 36930 w 1990344"/>
                <a:gd name="connsiteY59" fmla="*/ 527221 h 535459"/>
                <a:gd name="connsiteX60" fmla="*/ 20454 w 1990344"/>
                <a:gd name="connsiteY60" fmla="*/ 502508 h 535459"/>
                <a:gd name="connsiteX61" fmla="*/ 12216 w 1990344"/>
                <a:gd name="connsiteY61" fmla="*/ 486032 h 53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990344" h="535459">
                  <a:moveTo>
                    <a:pt x="12216" y="486032"/>
                  </a:moveTo>
                  <a:cubicBezTo>
                    <a:pt x="34184" y="481913"/>
                    <a:pt x="105690" y="482028"/>
                    <a:pt x="152260" y="477794"/>
                  </a:cubicBezTo>
                  <a:cubicBezTo>
                    <a:pt x="163508" y="476771"/>
                    <a:pt x="213053" y="465322"/>
                    <a:pt x="226400" y="461318"/>
                  </a:cubicBezTo>
                  <a:cubicBezTo>
                    <a:pt x="243034" y="456328"/>
                    <a:pt x="258696" y="447698"/>
                    <a:pt x="275827" y="444843"/>
                  </a:cubicBezTo>
                  <a:cubicBezTo>
                    <a:pt x="314664" y="438370"/>
                    <a:pt x="323798" y="438198"/>
                    <a:pt x="358206" y="428367"/>
                  </a:cubicBezTo>
                  <a:cubicBezTo>
                    <a:pt x="366555" y="425981"/>
                    <a:pt x="374354" y="421557"/>
                    <a:pt x="382919" y="420129"/>
                  </a:cubicBezTo>
                  <a:cubicBezTo>
                    <a:pt x="438057" y="410939"/>
                    <a:pt x="555375" y="405430"/>
                    <a:pt x="597103" y="403654"/>
                  </a:cubicBezTo>
                  <a:lnTo>
                    <a:pt x="844238" y="395416"/>
                  </a:lnTo>
                  <a:cubicBezTo>
                    <a:pt x="877189" y="392670"/>
                    <a:pt x="910229" y="390830"/>
                    <a:pt x="943092" y="387178"/>
                  </a:cubicBezTo>
                  <a:cubicBezTo>
                    <a:pt x="960977" y="385191"/>
                    <a:pt x="1014159" y="375046"/>
                    <a:pt x="1033708" y="370702"/>
                  </a:cubicBezTo>
                  <a:cubicBezTo>
                    <a:pt x="1107789" y="354239"/>
                    <a:pt x="1030836" y="370737"/>
                    <a:pt x="1091373" y="354227"/>
                  </a:cubicBezTo>
                  <a:cubicBezTo>
                    <a:pt x="1113219" y="348269"/>
                    <a:pt x="1135794" y="344912"/>
                    <a:pt x="1157276" y="337751"/>
                  </a:cubicBezTo>
                  <a:cubicBezTo>
                    <a:pt x="1173752" y="332259"/>
                    <a:pt x="1189855" y="325487"/>
                    <a:pt x="1206703" y="321275"/>
                  </a:cubicBezTo>
                  <a:cubicBezTo>
                    <a:pt x="1217687" y="318529"/>
                    <a:pt x="1228810" y="316290"/>
                    <a:pt x="1239654" y="313037"/>
                  </a:cubicBezTo>
                  <a:cubicBezTo>
                    <a:pt x="1256288" y="308047"/>
                    <a:pt x="1272051" y="299968"/>
                    <a:pt x="1289081" y="296562"/>
                  </a:cubicBezTo>
                  <a:cubicBezTo>
                    <a:pt x="1302811" y="293816"/>
                    <a:pt x="1316762" y="292008"/>
                    <a:pt x="1330270" y="288324"/>
                  </a:cubicBezTo>
                  <a:cubicBezTo>
                    <a:pt x="1347025" y="283754"/>
                    <a:pt x="1363221" y="277340"/>
                    <a:pt x="1379697" y="271848"/>
                  </a:cubicBezTo>
                  <a:cubicBezTo>
                    <a:pt x="1387935" y="269102"/>
                    <a:pt x="1397186" y="268427"/>
                    <a:pt x="1404411" y="263610"/>
                  </a:cubicBezTo>
                  <a:cubicBezTo>
                    <a:pt x="1438545" y="240855"/>
                    <a:pt x="1419519" y="249536"/>
                    <a:pt x="1462076" y="238897"/>
                  </a:cubicBezTo>
                  <a:lnTo>
                    <a:pt x="1511503" y="205946"/>
                  </a:lnTo>
                  <a:cubicBezTo>
                    <a:pt x="1519741" y="200454"/>
                    <a:pt x="1526611" y="191871"/>
                    <a:pt x="1536216" y="189470"/>
                  </a:cubicBezTo>
                  <a:cubicBezTo>
                    <a:pt x="1586015" y="177020"/>
                    <a:pt x="1558429" y="184812"/>
                    <a:pt x="1618595" y="164756"/>
                  </a:cubicBezTo>
                  <a:lnTo>
                    <a:pt x="1692735" y="140043"/>
                  </a:lnTo>
                  <a:lnTo>
                    <a:pt x="1717449" y="131805"/>
                  </a:lnTo>
                  <a:cubicBezTo>
                    <a:pt x="1764298" y="84954"/>
                    <a:pt x="1719187" y="122698"/>
                    <a:pt x="1766876" y="98854"/>
                  </a:cubicBezTo>
                  <a:cubicBezTo>
                    <a:pt x="1830761" y="66912"/>
                    <a:pt x="1754176" y="94849"/>
                    <a:pt x="1816303" y="74140"/>
                  </a:cubicBezTo>
                  <a:cubicBezTo>
                    <a:pt x="1906252" y="14172"/>
                    <a:pt x="1767582" y="102619"/>
                    <a:pt x="1873968" y="49427"/>
                  </a:cubicBezTo>
                  <a:cubicBezTo>
                    <a:pt x="1891679" y="40572"/>
                    <a:pt x="1904185" y="21278"/>
                    <a:pt x="1923395" y="16475"/>
                  </a:cubicBezTo>
                  <a:cubicBezTo>
                    <a:pt x="1964770" y="6131"/>
                    <a:pt x="1945605" y="11817"/>
                    <a:pt x="1981060" y="0"/>
                  </a:cubicBezTo>
                  <a:cubicBezTo>
                    <a:pt x="1987744" y="20053"/>
                    <a:pt x="1998096" y="36369"/>
                    <a:pt x="1981060" y="57664"/>
                  </a:cubicBezTo>
                  <a:cubicBezTo>
                    <a:pt x="1975635" y="64445"/>
                    <a:pt x="1964695" y="63516"/>
                    <a:pt x="1956346" y="65902"/>
                  </a:cubicBezTo>
                  <a:cubicBezTo>
                    <a:pt x="1917504" y="77000"/>
                    <a:pt x="1912401" y="75711"/>
                    <a:pt x="1865730" y="82378"/>
                  </a:cubicBezTo>
                  <a:cubicBezTo>
                    <a:pt x="1750106" y="120920"/>
                    <a:pt x="1865576" y="74243"/>
                    <a:pt x="1791589" y="123567"/>
                  </a:cubicBezTo>
                  <a:cubicBezTo>
                    <a:pt x="1784364" y="128384"/>
                    <a:pt x="1774467" y="127588"/>
                    <a:pt x="1766876" y="131805"/>
                  </a:cubicBezTo>
                  <a:cubicBezTo>
                    <a:pt x="1749567" y="141421"/>
                    <a:pt x="1733925" y="153772"/>
                    <a:pt x="1717449" y="164756"/>
                  </a:cubicBezTo>
                  <a:cubicBezTo>
                    <a:pt x="1709211" y="170248"/>
                    <a:pt x="1699736" y="174231"/>
                    <a:pt x="1692735" y="181232"/>
                  </a:cubicBezTo>
                  <a:cubicBezTo>
                    <a:pt x="1620536" y="253434"/>
                    <a:pt x="1712122" y="165076"/>
                    <a:pt x="1643308" y="222421"/>
                  </a:cubicBezTo>
                  <a:cubicBezTo>
                    <a:pt x="1634358" y="229879"/>
                    <a:pt x="1628710" y="241355"/>
                    <a:pt x="1618595" y="247135"/>
                  </a:cubicBezTo>
                  <a:cubicBezTo>
                    <a:pt x="1608765" y="252752"/>
                    <a:pt x="1596627" y="252627"/>
                    <a:pt x="1585643" y="255373"/>
                  </a:cubicBezTo>
                  <a:cubicBezTo>
                    <a:pt x="1464751" y="335967"/>
                    <a:pt x="1591911" y="254146"/>
                    <a:pt x="1503265" y="304800"/>
                  </a:cubicBezTo>
                  <a:cubicBezTo>
                    <a:pt x="1494669" y="309712"/>
                    <a:pt x="1487651" y="317375"/>
                    <a:pt x="1478551" y="321275"/>
                  </a:cubicBezTo>
                  <a:cubicBezTo>
                    <a:pt x="1468145" y="325735"/>
                    <a:pt x="1456584" y="326767"/>
                    <a:pt x="1445600" y="329513"/>
                  </a:cubicBezTo>
                  <a:cubicBezTo>
                    <a:pt x="1402594" y="358185"/>
                    <a:pt x="1439990" y="337784"/>
                    <a:pt x="1379697" y="354227"/>
                  </a:cubicBezTo>
                  <a:cubicBezTo>
                    <a:pt x="1280374" y="381314"/>
                    <a:pt x="1384335" y="363944"/>
                    <a:pt x="1264368" y="378940"/>
                  </a:cubicBezTo>
                  <a:lnTo>
                    <a:pt x="1214941" y="395416"/>
                  </a:lnTo>
                  <a:cubicBezTo>
                    <a:pt x="1206703" y="398162"/>
                    <a:pt x="1197452" y="398837"/>
                    <a:pt x="1190227" y="403654"/>
                  </a:cubicBezTo>
                  <a:cubicBezTo>
                    <a:pt x="1181989" y="409146"/>
                    <a:pt x="1174561" y="416108"/>
                    <a:pt x="1165514" y="420129"/>
                  </a:cubicBezTo>
                  <a:cubicBezTo>
                    <a:pt x="1148318" y="427772"/>
                    <a:pt x="1104921" y="440486"/>
                    <a:pt x="1083135" y="444843"/>
                  </a:cubicBezTo>
                  <a:cubicBezTo>
                    <a:pt x="1066756" y="448119"/>
                    <a:pt x="1050087" y="449805"/>
                    <a:pt x="1033708" y="453081"/>
                  </a:cubicBezTo>
                  <a:cubicBezTo>
                    <a:pt x="1022606" y="455301"/>
                    <a:pt x="1011643" y="458208"/>
                    <a:pt x="1000757" y="461318"/>
                  </a:cubicBezTo>
                  <a:cubicBezTo>
                    <a:pt x="992407" y="463703"/>
                    <a:pt x="984722" y="469267"/>
                    <a:pt x="976043" y="469556"/>
                  </a:cubicBezTo>
                  <a:cubicBezTo>
                    <a:pt x="819587" y="474771"/>
                    <a:pt x="663006" y="475048"/>
                    <a:pt x="506487" y="477794"/>
                  </a:cubicBezTo>
                  <a:cubicBezTo>
                    <a:pt x="481773" y="480540"/>
                    <a:pt x="456873" y="481944"/>
                    <a:pt x="432346" y="486032"/>
                  </a:cubicBezTo>
                  <a:cubicBezTo>
                    <a:pt x="423781" y="487460"/>
                    <a:pt x="416229" y="493042"/>
                    <a:pt x="407633" y="494270"/>
                  </a:cubicBezTo>
                  <a:cubicBezTo>
                    <a:pt x="377608" y="498559"/>
                    <a:pt x="347138" y="498964"/>
                    <a:pt x="317016" y="502508"/>
                  </a:cubicBezTo>
                  <a:cubicBezTo>
                    <a:pt x="300427" y="504460"/>
                    <a:pt x="283968" y="507470"/>
                    <a:pt x="267589" y="510746"/>
                  </a:cubicBezTo>
                  <a:cubicBezTo>
                    <a:pt x="256487" y="512966"/>
                    <a:pt x="245860" y="517487"/>
                    <a:pt x="234638" y="518983"/>
                  </a:cubicBezTo>
                  <a:cubicBezTo>
                    <a:pt x="204574" y="522991"/>
                    <a:pt x="174166" y="523872"/>
                    <a:pt x="144022" y="527221"/>
                  </a:cubicBezTo>
                  <a:cubicBezTo>
                    <a:pt x="124724" y="529365"/>
                    <a:pt x="105579" y="532713"/>
                    <a:pt x="86357" y="535459"/>
                  </a:cubicBezTo>
                  <a:cubicBezTo>
                    <a:pt x="69881" y="532713"/>
                    <a:pt x="51870" y="534691"/>
                    <a:pt x="36930" y="527221"/>
                  </a:cubicBezTo>
                  <a:cubicBezTo>
                    <a:pt x="28075" y="522793"/>
                    <a:pt x="27455" y="509509"/>
                    <a:pt x="20454" y="502508"/>
                  </a:cubicBezTo>
                  <a:cubicBezTo>
                    <a:pt x="932" y="482986"/>
                    <a:pt x="-9752" y="490151"/>
                    <a:pt x="12216" y="486032"/>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4803250" y="2861687"/>
            <a:ext cx="3797835" cy="553998"/>
          </a:xfrm>
          <a:prstGeom prst="rect">
            <a:avLst/>
          </a:prstGeom>
        </p:spPr>
        <p:txBody>
          <a:bodyPr wrap="none">
            <a:spAutoFit/>
          </a:bodyPr>
          <a:lstStyle/>
          <a:p>
            <a:pPr>
              <a:lnSpc>
                <a:spcPct val="150000"/>
              </a:lnSpc>
              <a:buSzPct val="50000"/>
            </a:pPr>
            <a:r>
              <a:rPr lang="en-US" altLang="zh-CN" sz="2000" b="1" dirty="0">
                <a:solidFill>
                  <a:srgbClr val="1264AE"/>
                </a:solidFill>
                <a:latin typeface="微软雅黑" panose="020B0503020204020204" pitchFamily="34" charset="-122"/>
                <a:ea typeface="微软雅黑" panose="020B0503020204020204" pitchFamily="34" charset="-122"/>
              </a:rPr>
              <a:t>AI</a:t>
            </a:r>
            <a:r>
              <a:rPr lang="zh-CN" altLang="en-US" sz="2000" b="1" dirty="0">
                <a:solidFill>
                  <a:srgbClr val="1264AE"/>
                </a:solidFill>
                <a:latin typeface="微软雅黑" panose="020B0503020204020204" pitchFamily="34" charset="-122"/>
                <a:ea typeface="微软雅黑" panose="020B0503020204020204" pitchFamily="34" charset="-122"/>
              </a:rPr>
              <a:t>可发现图像包含的更多的信息</a:t>
            </a:r>
            <a:endParaRPr lang="en-US" altLang="zh-CN" sz="2000" b="1" dirty="0">
              <a:solidFill>
                <a:srgbClr val="1264AE"/>
              </a:solidFill>
              <a:latin typeface="微软雅黑" panose="020B0503020204020204" pitchFamily="34" charset="-122"/>
              <a:ea typeface="微软雅黑" panose="020B0503020204020204" pitchFamily="34" charset="-122"/>
            </a:endParaRPr>
          </a:p>
        </p:txBody>
      </p:sp>
      <p:sp>
        <p:nvSpPr>
          <p:cNvPr id="49" name="矩形 48"/>
          <p:cNvSpPr/>
          <p:nvPr/>
        </p:nvSpPr>
        <p:spPr>
          <a:xfrm>
            <a:off x="4570590" y="1059341"/>
            <a:ext cx="4158281" cy="1703599"/>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1"/>
          <p:cNvPicPr>
            <a:picLocks noChangeAspect="1" noChangeArrowheads="1"/>
          </p:cNvPicPr>
          <p:nvPr/>
        </p:nvPicPr>
        <p:blipFill rotWithShape="1">
          <a:blip r:embed="rId4">
            <a:extLst>
              <a:ext uri="{28A0092B-C50C-407E-A947-70E740481C1C}">
                <a14:useLocalDpi xmlns:a14="http://schemas.microsoft.com/office/drawing/2010/main" val="0"/>
              </a:ext>
            </a:extLst>
          </a:blip>
          <a:srcRect l="72918" t="75398" b="1097"/>
          <a:stretch/>
        </p:blipFill>
        <p:spPr bwMode="auto">
          <a:xfrm>
            <a:off x="7017155" y="1255685"/>
            <a:ext cx="1354349" cy="102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1"/>
          <p:cNvPicPr>
            <a:picLocks noChangeAspect="1" noChangeArrowheads="1"/>
          </p:cNvPicPr>
          <p:nvPr/>
        </p:nvPicPr>
        <p:blipFill rotWithShape="1">
          <a:blip r:embed="rId4">
            <a:extLst>
              <a:ext uri="{28A0092B-C50C-407E-A947-70E740481C1C}">
                <a14:useLocalDpi xmlns:a14="http://schemas.microsoft.com/office/drawing/2010/main" val="0"/>
              </a:ext>
            </a:extLst>
          </a:blip>
          <a:srcRect l="3570" t="75398" r="68960"/>
          <a:stretch/>
        </p:blipFill>
        <p:spPr bwMode="auto">
          <a:xfrm>
            <a:off x="4965431" y="1243971"/>
            <a:ext cx="1376645" cy="103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p:cNvSpPr txBox="1"/>
          <p:nvPr/>
        </p:nvSpPr>
        <p:spPr>
          <a:xfrm>
            <a:off x="4780349" y="2262348"/>
            <a:ext cx="373876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不典型结晶识别，可确诊痛风性关节炎</a:t>
            </a:r>
          </a:p>
        </p:txBody>
      </p:sp>
      <p:sp>
        <p:nvSpPr>
          <p:cNvPr id="25" name="矩形 24"/>
          <p:cNvSpPr/>
          <p:nvPr/>
        </p:nvSpPr>
        <p:spPr>
          <a:xfrm>
            <a:off x="1677170" y="1038166"/>
            <a:ext cx="2652155" cy="1724400"/>
          </a:xfrm>
          <a:prstGeom prst="rect">
            <a:avLst/>
          </a:prstGeom>
          <a:solidFill>
            <a:srgbClr val="095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770389" y="1248082"/>
            <a:ext cx="2585662" cy="1289905"/>
          </a:xfrm>
          <a:prstGeom prst="rect">
            <a:avLst/>
          </a:prstGeom>
          <a:noFill/>
        </p:spPr>
        <p:txBody>
          <a:bodyPr wrap="square" rtlCol="0">
            <a:spAutoFit/>
          </a:bodyPr>
          <a:lstStyle/>
          <a:p>
            <a:pPr>
              <a:lnSpc>
                <a:spcPct val="150000"/>
              </a:lnSpc>
              <a:buClr>
                <a:schemeClr val="bg1"/>
              </a:buClr>
              <a:buSzPct val="50000"/>
            </a:pPr>
            <a:r>
              <a:rPr lang="zh-CN" altLang="en-US" b="1" dirty="0">
                <a:solidFill>
                  <a:schemeClr val="bg1"/>
                </a:solidFill>
                <a:latin typeface="微软雅黑" panose="020B0503020204020204" pitchFamily="34" charset="-122"/>
                <a:ea typeface="微软雅黑" panose="020B0503020204020204" pitchFamily="34" charset="-122"/>
              </a:rPr>
              <a:t>      结合计算优势和算法，人工智能视觉有超越人眼视觉的能力。</a:t>
            </a:r>
          </a:p>
        </p:txBody>
      </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11302" t="29700" r="6474"/>
          <a:stretch/>
        </p:blipFill>
        <p:spPr>
          <a:xfrm>
            <a:off x="4603774" y="3372817"/>
            <a:ext cx="1392572" cy="1530765"/>
          </a:xfrm>
          <a:prstGeom prst="rect">
            <a:avLst/>
          </a:prstGeom>
          <a:ln w="6350">
            <a:solidFill>
              <a:srgbClr val="095B8D"/>
            </a:solidFill>
          </a:ln>
        </p:spPr>
      </p:pic>
      <p:sp>
        <p:nvSpPr>
          <p:cNvPr id="67" name="矩形 66"/>
          <p:cNvSpPr/>
          <p:nvPr/>
        </p:nvSpPr>
        <p:spPr>
          <a:xfrm>
            <a:off x="4570590" y="2980128"/>
            <a:ext cx="4158281" cy="2567542"/>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下箭头 68"/>
          <p:cNvSpPr/>
          <p:nvPr/>
        </p:nvSpPr>
        <p:spPr>
          <a:xfrm rot="5400000" flipV="1">
            <a:off x="6531522" y="1603727"/>
            <a:ext cx="341292" cy="385271"/>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r="52260" b="53210"/>
          <a:stretch/>
        </p:blipFill>
        <p:spPr>
          <a:xfrm>
            <a:off x="4580114" y="4732165"/>
            <a:ext cx="1420636" cy="811385"/>
          </a:xfrm>
          <a:prstGeom prst="rect">
            <a:avLst/>
          </a:prstGeom>
        </p:spPr>
      </p:pic>
      <p:sp>
        <p:nvSpPr>
          <p:cNvPr id="31" name="矩形 30"/>
          <p:cNvSpPr/>
          <p:nvPr/>
        </p:nvSpPr>
        <p:spPr>
          <a:xfrm>
            <a:off x="4641913" y="4381856"/>
            <a:ext cx="1215397" cy="261610"/>
          </a:xfrm>
          <a:prstGeom prst="rect">
            <a:avLst/>
          </a:prstGeom>
        </p:spPr>
        <p:txBody>
          <a:bodyPr wrap="none">
            <a:spAutoFit/>
          </a:bodyPr>
          <a:lstStyle/>
          <a:p>
            <a:r>
              <a:rPr lang="en-US" altLang="zh-CN" sz="1100" b="1" dirty="0">
                <a:solidFill>
                  <a:schemeClr val="bg1"/>
                </a:solidFill>
                <a:latin typeface="微软雅黑" panose="020B0503020204020204" pitchFamily="34" charset="-122"/>
                <a:ea typeface="微软雅黑" panose="020B0503020204020204" pitchFamily="34" charset="-122"/>
              </a:rPr>
              <a:t>Ahead of Print</a:t>
            </a:r>
            <a:endParaRPr lang="zh-CN" altLang="en-US" sz="1100" dirty="0">
              <a:solidFill>
                <a:schemeClr val="bg1"/>
              </a:solidFill>
            </a:endParaRPr>
          </a:p>
        </p:txBody>
      </p:sp>
      <p:grpSp>
        <p:nvGrpSpPr>
          <p:cNvPr id="20" name="组合 19"/>
          <p:cNvGrpSpPr/>
          <p:nvPr/>
        </p:nvGrpSpPr>
        <p:grpSpPr>
          <a:xfrm>
            <a:off x="7017155" y="3379679"/>
            <a:ext cx="1687985" cy="2156743"/>
            <a:chOff x="-871252" y="-728150"/>
            <a:chExt cx="4943948" cy="7288940"/>
          </a:xfrm>
        </p:grpSpPr>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48962"/>
            <a:stretch/>
          </p:blipFill>
          <p:spPr>
            <a:xfrm>
              <a:off x="-871252" y="-728150"/>
              <a:ext cx="4943948" cy="7288940"/>
            </a:xfrm>
            <a:prstGeom prst="rect">
              <a:avLst/>
            </a:prstGeom>
            <a:ln w="6350">
              <a:solidFill>
                <a:srgbClr val="095B8D"/>
              </a:solidFill>
            </a:ln>
          </p:spPr>
        </p:pic>
        <p:cxnSp>
          <p:nvCxnSpPr>
            <p:cNvPr id="14" name="直接连接符 13"/>
            <p:cNvCxnSpPr/>
            <p:nvPr/>
          </p:nvCxnSpPr>
          <p:spPr>
            <a:xfrm>
              <a:off x="2177306" y="2762940"/>
              <a:ext cx="1416584" cy="0"/>
            </a:xfrm>
            <a:prstGeom prst="line">
              <a:avLst/>
            </a:prstGeom>
            <a:ln w="15875">
              <a:solidFill>
                <a:srgbClr val="40BFB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0376" y="3105857"/>
              <a:ext cx="4073518" cy="0"/>
            </a:xfrm>
            <a:prstGeom prst="line">
              <a:avLst/>
            </a:prstGeom>
            <a:ln w="15875">
              <a:solidFill>
                <a:srgbClr val="40BFBF"/>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79628" y="3379679"/>
              <a:ext cx="4073518" cy="0"/>
            </a:xfrm>
            <a:prstGeom prst="line">
              <a:avLst/>
            </a:prstGeom>
            <a:ln w="15875">
              <a:solidFill>
                <a:srgbClr val="40BFBF"/>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10376" y="3656124"/>
              <a:ext cx="4073518" cy="0"/>
            </a:xfrm>
            <a:prstGeom prst="line">
              <a:avLst/>
            </a:prstGeom>
            <a:ln w="15875">
              <a:solidFill>
                <a:srgbClr val="40BFBF"/>
              </a:solidFill>
            </a:ln>
          </p:spPr>
          <p:style>
            <a:lnRef idx="1">
              <a:schemeClr val="accent1"/>
            </a:lnRef>
            <a:fillRef idx="0">
              <a:schemeClr val="accent1"/>
            </a:fillRef>
            <a:effectRef idx="0">
              <a:schemeClr val="accent1"/>
            </a:effectRef>
            <a:fontRef idx="minor">
              <a:schemeClr val="tx1"/>
            </a:fontRef>
          </p:style>
        </p:cxnSp>
      </p:grpSp>
      <p:pic>
        <p:nvPicPr>
          <p:cNvPr id="118" name="图片 1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0604" y="3379679"/>
            <a:ext cx="1573725" cy="2163871"/>
          </a:xfrm>
          <a:prstGeom prst="rect">
            <a:avLst/>
          </a:prstGeom>
          <a:ln w="6350">
            <a:solidFill>
              <a:srgbClr val="095B8D"/>
            </a:solidFill>
          </a:ln>
        </p:spPr>
      </p:pic>
      <p:pic>
        <p:nvPicPr>
          <p:cNvPr id="54" name="图片 53"/>
          <p:cNvPicPr>
            <a:picLocks noChangeAspect="1"/>
          </p:cNvPicPr>
          <p:nvPr/>
        </p:nvPicPr>
        <p:blipFill rotWithShape="1">
          <a:blip r:embed="rId9" cstate="print">
            <a:extLst>
              <a:ext uri="{28A0092B-C50C-407E-A947-70E740481C1C}">
                <a14:useLocalDpi xmlns:a14="http://schemas.microsoft.com/office/drawing/2010/main" val="0"/>
              </a:ext>
            </a:extLst>
          </a:blip>
          <a:srcRect l="52611" t="8048" r="4145" b="18799"/>
          <a:stretch/>
        </p:blipFill>
        <p:spPr>
          <a:xfrm>
            <a:off x="491298" y="1038541"/>
            <a:ext cx="1288053" cy="1724971"/>
          </a:xfrm>
          <a:prstGeom prst="rect">
            <a:avLst/>
          </a:prstGeom>
        </p:spPr>
      </p:pic>
    </p:spTree>
    <p:extLst>
      <p:ext uri="{BB962C8B-B14F-4D97-AF65-F5344CB8AC3E}">
        <p14:creationId xmlns:p14="http://schemas.microsoft.com/office/powerpoint/2010/main" val="37125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3590" y="149608"/>
            <a:ext cx="3570208" cy="461665"/>
          </a:xfrm>
          <a:prstGeom prst="rect">
            <a:avLst/>
          </a:prstGeom>
        </p:spPr>
        <p:txBody>
          <a:bodyPr wrap="none">
            <a:spAutoFit/>
          </a:bodyPr>
          <a:lstStyle/>
          <a:p>
            <a:pPr algn="r"/>
            <a:r>
              <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AI</a:t>
            </a:r>
            <a:r>
              <a:rPr lang="zh-CN" altLang="en-US"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在医学影像中的研究</a:t>
            </a:r>
            <a:endParaRPr lang="en-US" altLang="zh-CN" sz="2400" b="1" spc="2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6" name="组合 5">
            <a:extLst>
              <a:ext uri="{FF2B5EF4-FFF2-40B4-BE49-F238E27FC236}">
                <a16:creationId xmlns:a16="http://schemas.microsoft.com/office/drawing/2014/main" id="{557AEF53-8842-4D24-98E5-7B6917F9718F}"/>
              </a:ext>
            </a:extLst>
          </p:cNvPr>
          <p:cNvGrpSpPr/>
          <p:nvPr/>
        </p:nvGrpSpPr>
        <p:grpSpPr>
          <a:xfrm>
            <a:off x="4277797" y="4286855"/>
            <a:ext cx="4507152" cy="1448944"/>
            <a:chOff x="4260041" y="4286855"/>
            <a:chExt cx="4507152" cy="1448944"/>
          </a:xfrm>
        </p:grpSpPr>
        <p:sp>
          <p:nvSpPr>
            <p:cNvPr id="38" name="矩形 37"/>
            <p:cNvSpPr/>
            <p:nvPr/>
          </p:nvSpPr>
          <p:spPr>
            <a:xfrm>
              <a:off x="4260041" y="4286855"/>
              <a:ext cx="4507152" cy="1448944"/>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3" name="图片 112"/>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7740142" y="4324650"/>
              <a:ext cx="1008000" cy="1389600"/>
            </a:xfrm>
            <a:prstGeom prst="rect">
              <a:avLst/>
            </a:prstGeom>
          </p:spPr>
        </p:pic>
        <p:pic>
          <p:nvPicPr>
            <p:cNvPr id="114" name="Picture 2" descr="封面 Canadian Association of Radiologists Journal"/>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596" y="4324650"/>
              <a:ext cx="1008000" cy="1389600"/>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114"/>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458620" y="4324650"/>
              <a:ext cx="1008000" cy="1389600"/>
            </a:xfrm>
            <a:prstGeom prst="rect">
              <a:avLst/>
            </a:prstGeom>
          </p:spPr>
        </p:pic>
        <p:pic>
          <p:nvPicPr>
            <p:cNvPr id="116" name="图片 115"/>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877225" y="4324650"/>
              <a:ext cx="1008000" cy="1389600"/>
            </a:xfrm>
            <a:prstGeom prst="rect">
              <a:avLst/>
            </a:prstGeom>
          </p:spPr>
        </p:pic>
        <p:pic>
          <p:nvPicPr>
            <p:cNvPr id="117" name="图片 116"/>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5017468" y="4324650"/>
              <a:ext cx="1008000" cy="1389600"/>
            </a:xfrm>
            <a:prstGeom prst="rect">
              <a:avLst/>
            </a:prstGeom>
          </p:spPr>
        </p:pic>
        <p:pic>
          <p:nvPicPr>
            <p:cNvPr id="118" name="图片 1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8613" y="4324650"/>
              <a:ext cx="1009515" cy="1388083"/>
            </a:xfrm>
            <a:prstGeom prst="rect">
              <a:avLst/>
            </a:prstGeom>
          </p:spPr>
        </p:pic>
      </p:grpSp>
      <p:sp>
        <p:nvSpPr>
          <p:cNvPr id="4" name="矩形 3"/>
          <p:cNvSpPr/>
          <p:nvPr/>
        </p:nvSpPr>
        <p:spPr>
          <a:xfrm>
            <a:off x="2016933" y="6500106"/>
            <a:ext cx="7120455" cy="307777"/>
          </a:xfrm>
          <a:prstGeom prst="rect">
            <a:avLst/>
          </a:prstGeom>
        </p:spPr>
        <p:txBody>
          <a:bodyPr wrap="square">
            <a:spAutoFit/>
          </a:bodyPr>
          <a:lstStyle/>
          <a:p>
            <a:pPr algn="r"/>
            <a:r>
              <a:rPr lang="en-US" altLang="zh-CN" sz="1400" b="1" dirty="0">
                <a:solidFill>
                  <a:srgbClr val="0067AC"/>
                </a:solidFill>
                <a:latin typeface="微软雅黑" panose="020B0503020204020204" pitchFamily="34" charset="-122"/>
                <a:ea typeface="微软雅黑" panose="020B0503020204020204" pitchFamily="34" charset="-122"/>
              </a:rPr>
              <a:t>Nat Rev Cancer. 2018,ahead of print.  </a:t>
            </a:r>
            <a:r>
              <a:rPr lang="en-US" altLang="zh-CN" sz="1400" b="1" dirty="0" err="1">
                <a:solidFill>
                  <a:srgbClr val="0067AC"/>
                </a:solidFill>
                <a:latin typeface="微软雅黑" panose="020B0503020204020204" pitchFamily="34" charset="-122"/>
                <a:ea typeface="微软雅黑" panose="020B0503020204020204" pitchFamily="34" charset="-122"/>
              </a:rPr>
              <a:t>Clin</a:t>
            </a:r>
            <a:r>
              <a:rPr lang="en-US" altLang="zh-CN" sz="1400" b="1" dirty="0">
                <a:solidFill>
                  <a:srgbClr val="0067AC"/>
                </a:solidFill>
                <a:latin typeface="微软雅黑" panose="020B0503020204020204" pitchFamily="34" charset="-122"/>
                <a:ea typeface="微软雅黑" panose="020B0503020204020204" pitchFamily="34" charset="-122"/>
              </a:rPr>
              <a:t> Cancer Res. 2018 ;24(3):532-534. </a:t>
            </a:r>
            <a:endParaRPr lang="zh-CN" altLang="zh-CN" sz="1400" b="1" dirty="0">
              <a:solidFill>
                <a:srgbClr val="0067AC"/>
              </a:solidFill>
              <a:latin typeface="微软雅黑" panose="020B0503020204020204" pitchFamily="34" charset="-122"/>
              <a:ea typeface="微软雅黑" panose="020B0503020204020204" pitchFamily="34" charset="-122"/>
            </a:endParaRPr>
          </a:p>
        </p:txBody>
      </p:sp>
      <p:sp>
        <p:nvSpPr>
          <p:cNvPr id="39" name="下箭头 38"/>
          <p:cNvSpPr/>
          <p:nvPr/>
        </p:nvSpPr>
        <p:spPr>
          <a:xfrm flipV="1">
            <a:off x="6173718" y="3843412"/>
            <a:ext cx="806658" cy="309250"/>
          </a:xfrm>
          <a:prstGeom prst="downArrow">
            <a:avLst/>
          </a:prstGeom>
          <a:solidFill>
            <a:srgbClr val="126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4292504" y="963695"/>
            <a:ext cx="4409881" cy="2751522"/>
          </a:xfrm>
          <a:prstGeom prst="rect">
            <a:avLst/>
          </a:prstGeom>
          <a:noFill/>
        </p:spPr>
        <p:txBody>
          <a:bodyPr wrap="square" rtlCol="0">
            <a:spAutoFit/>
          </a:bodyPr>
          <a:lstStyle/>
          <a:p>
            <a:pPr>
              <a:lnSpc>
                <a:spcPct val="120000"/>
              </a:lnSpc>
              <a:buClr>
                <a:srgbClr val="095B8D"/>
              </a:buClr>
              <a:buSzPct val="50000"/>
            </a:pPr>
            <a:r>
              <a:rPr lang="zh-CN" altLang="en-US" sz="2400" b="1" spc="50" dirty="0">
                <a:solidFill>
                  <a:srgbClr val="0067AC"/>
                </a:solidFill>
                <a:latin typeface="微软雅黑" panose="020B0503020204020204" pitchFamily="34" charset="-122"/>
                <a:ea typeface="微软雅黑" panose="020B0503020204020204" pitchFamily="34" charset="-122"/>
              </a:rPr>
              <a:t>存在的主要问题</a:t>
            </a:r>
            <a:endParaRPr lang="en-US" altLang="zh-CN" sz="2400" b="1" spc="50" dirty="0">
              <a:solidFill>
                <a:srgbClr val="0067AC"/>
              </a:solidFill>
              <a:latin typeface="微软雅黑" panose="020B0503020204020204" pitchFamily="34" charset="-122"/>
              <a:ea typeface="微软雅黑" panose="020B0503020204020204" pitchFamily="34" charset="-122"/>
            </a:endParaRPr>
          </a:p>
          <a:p>
            <a:pPr marL="285750" indent="-285750">
              <a:lnSpc>
                <a:spcPct val="120000"/>
              </a:lnSpc>
              <a:buClr>
                <a:srgbClr val="095B8D"/>
              </a:buClr>
              <a:buSzPct val="50000"/>
              <a:buFont typeface="Wingdings" panose="05000000000000000000" pitchFamily="2" charset="2"/>
              <a:buChar char="l"/>
            </a:pPr>
            <a:r>
              <a:rPr lang="zh-CN" altLang="en-US" sz="2000" b="1" spc="100" dirty="0" smtClean="0">
                <a:latin typeface="微软雅黑" panose="020B0503020204020204" pitchFamily="34" charset="-122"/>
                <a:ea typeface="微软雅黑" panose="020B0503020204020204" pitchFamily="34" charset="-122"/>
              </a:rPr>
              <a:t>大多</a:t>
            </a:r>
            <a:r>
              <a:rPr lang="zh-CN" altLang="en-US" sz="2000" b="1" spc="100" dirty="0">
                <a:latin typeface="微软雅黑" panose="020B0503020204020204" pitchFamily="34" charset="-122"/>
                <a:ea typeface="微软雅黑" panose="020B0503020204020204" pitchFamily="34" charset="-122"/>
              </a:rPr>
              <a:t>仅识别肿块，图像背景信息重视不够。</a:t>
            </a:r>
            <a:endParaRPr lang="en-US" altLang="zh-CN" sz="2000" b="1" spc="100" dirty="0">
              <a:latin typeface="微软雅黑" panose="020B0503020204020204" pitchFamily="34" charset="-122"/>
              <a:ea typeface="微软雅黑" panose="020B0503020204020204" pitchFamily="34" charset="-122"/>
            </a:endParaRPr>
          </a:p>
          <a:p>
            <a:pPr marL="285750" indent="-285750">
              <a:lnSpc>
                <a:spcPct val="120000"/>
              </a:lnSpc>
              <a:buClr>
                <a:srgbClr val="095B8D"/>
              </a:buClr>
              <a:buSzPct val="50000"/>
              <a:buFont typeface="Wingdings" panose="05000000000000000000" pitchFamily="2" charset="2"/>
              <a:buChar char="l"/>
            </a:pPr>
            <a:r>
              <a:rPr lang="zh-CN" altLang="en-US" sz="2000" b="1" spc="100" dirty="0">
                <a:latin typeface="微软雅黑" panose="020B0503020204020204" pitchFamily="34" charset="-122"/>
                <a:ea typeface="微软雅黑" panose="020B0503020204020204" pitchFamily="34" charset="-122"/>
              </a:rPr>
              <a:t>大多仅依靠影像，缺乏与临床资料融合。</a:t>
            </a:r>
            <a:endParaRPr lang="en-US" altLang="zh-CN" sz="2000" b="1" spc="100" dirty="0">
              <a:latin typeface="微软雅黑" panose="020B0503020204020204" pitchFamily="34" charset="-122"/>
              <a:ea typeface="微软雅黑" panose="020B0503020204020204" pitchFamily="34" charset="-122"/>
            </a:endParaRPr>
          </a:p>
          <a:p>
            <a:pPr marL="285750" indent="-285750">
              <a:lnSpc>
                <a:spcPct val="120000"/>
              </a:lnSpc>
              <a:buClr>
                <a:srgbClr val="095B8D"/>
              </a:buClr>
              <a:buSzPct val="50000"/>
              <a:buFont typeface="Wingdings" panose="05000000000000000000" pitchFamily="2" charset="2"/>
              <a:buChar char="l"/>
            </a:pPr>
            <a:r>
              <a:rPr lang="zh-CN" altLang="en-US" sz="2000" b="1" spc="100" dirty="0">
                <a:latin typeface="微软雅黑" panose="020B0503020204020204" pitchFamily="34" charset="-122"/>
                <a:ea typeface="微软雅黑" panose="020B0503020204020204" pitchFamily="34" charset="-122"/>
              </a:rPr>
              <a:t>“黑箱子”与</a:t>
            </a:r>
            <a:r>
              <a:rPr lang="zh-CN" altLang="en-US" sz="2000" b="1" spc="100" dirty="0" smtClean="0">
                <a:latin typeface="微软雅黑" panose="020B0503020204020204" pitchFamily="34" charset="-122"/>
                <a:ea typeface="微软雅黑" panose="020B0503020204020204" pitchFamily="34" charset="-122"/>
              </a:rPr>
              <a:t>以循证为</a:t>
            </a:r>
            <a:r>
              <a:rPr lang="zh-CN" altLang="en-US" sz="2000" b="1" spc="100" dirty="0">
                <a:latin typeface="微软雅黑" panose="020B0503020204020204" pitchFamily="34" charset="-122"/>
                <a:ea typeface="微软雅黑" panose="020B0503020204020204" pitchFamily="34" charset="-122"/>
              </a:rPr>
              <a:t>基础的临床医学之间存在矛盾。</a:t>
            </a:r>
            <a:endParaRPr lang="en-US" altLang="zh-CN" sz="2000" b="1" spc="100" dirty="0">
              <a:latin typeface="微软雅黑" panose="020B0503020204020204" pitchFamily="34" charset="-122"/>
              <a:ea typeface="微软雅黑" panose="020B0503020204020204" pitchFamily="34" charset="-122"/>
            </a:endParaRPr>
          </a:p>
        </p:txBody>
      </p:sp>
      <p:sp>
        <p:nvSpPr>
          <p:cNvPr id="119" name="矩形 118"/>
          <p:cNvSpPr/>
          <p:nvPr/>
        </p:nvSpPr>
        <p:spPr>
          <a:xfrm>
            <a:off x="4284853" y="941869"/>
            <a:ext cx="4535046" cy="2767351"/>
          </a:xfrm>
          <a:prstGeom prst="rect">
            <a:avLst/>
          </a:prstGeom>
          <a:noFill/>
          <a:ln w="9525">
            <a:solidFill>
              <a:srgbClr val="126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D132D814-0C93-44C2-862F-E71CE0B11C5B}"/>
              </a:ext>
            </a:extLst>
          </p:cNvPr>
          <p:cNvGrpSpPr/>
          <p:nvPr/>
        </p:nvGrpSpPr>
        <p:grpSpPr>
          <a:xfrm>
            <a:off x="267798" y="941869"/>
            <a:ext cx="3913897" cy="4863902"/>
            <a:chOff x="267798" y="941869"/>
            <a:chExt cx="3913897" cy="4863902"/>
          </a:xfrm>
        </p:grpSpPr>
        <p:pic>
          <p:nvPicPr>
            <p:cNvPr id="91" name="图片 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7650" y="1507546"/>
              <a:ext cx="300678" cy="385908"/>
            </a:xfrm>
            <a:prstGeom prst="rect">
              <a:avLst/>
            </a:prstGeom>
          </p:spPr>
        </p:pic>
        <p:pic>
          <p:nvPicPr>
            <p:cNvPr id="93" name="图片 9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0022" y="1499786"/>
              <a:ext cx="410940" cy="411657"/>
            </a:xfrm>
            <a:prstGeom prst="rect">
              <a:avLst/>
            </a:prstGeom>
          </p:spPr>
        </p:pic>
        <p:pic>
          <p:nvPicPr>
            <p:cNvPr id="95" name="图片 9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15207" y="2646610"/>
              <a:ext cx="302626" cy="405693"/>
            </a:xfrm>
            <a:prstGeom prst="rect">
              <a:avLst/>
            </a:prstGeom>
          </p:spPr>
        </p:pic>
        <p:pic>
          <p:nvPicPr>
            <p:cNvPr id="99" name="图片 9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08994" y="2604486"/>
              <a:ext cx="301913" cy="445304"/>
            </a:xfrm>
            <a:prstGeom prst="rect">
              <a:avLst/>
            </a:prstGeom>
          </p:spPr>
        </p:pic>
        <p:pic>
          <p:nvPicPr>
            <p:cNvPr id="106" name="Picture 13">
              <a:extLst>
                <a:ext uri="{FF2B5EF4-FFF2-40B4-BE49-F238E27FC236}">
                  <a16:creationId xmlns:a16="http://schemas.microsoft.com/office/drawing/2014/main" id="{6F3C8E77-C151-3543-A9A4-E961C306961D}"/>
                </a:ext>
              </a:extLst>
            </p:cNvPr>
            <p:cNvPicPr>
              <a:picLocks noChangeAspect="1"/>
            </p:cNvPicPr>
            <p:nvPr/>
          </p:nvPicPr>
          <p:blipFill>
            <a:blip r:embed="rId12"/>
            <a:stretch>
              <a:fillRect/>
            </a:stretch>
          </p:blipFill>
          <p:spPr>
            <a:xfrm>
              <a:off x="293236" y="2339456"/>
              <a:ext cx="287693" cy="419792"/>
            </a:xfrm>
            <a:prstGeom prst="rect">
              <a:avLst/>
            </a:prstGeom>
          </p:spPr>
        </p:pic>
        <p:pic>
          <p:nvPicPr>
            <p:cNvPr id="107" name="Picture 12">
              <a:extLst>
                <a:ext uri="{FF2B5EF4-FFF2-40B4-BE49-F238E27FC236}">
                  <a16:creationId xmlns:a16="http://schemas.microsoft.com/office/drawing/2014/main" id="{9267E87E-D739-AB48-8C67-E36ED3F90628}"/>
                </a:ext>
              </a:extLst>
            </p:cNvPr>
            <p:cNvPicPr>
              <a:picLocks noChangeAspect="1"/>
            </p:cNvPicPr>
            <p:nvPr/>
          </p:nvPicPr>
          <p:blipFill>
            <a:blip r:embed="rId13"/>
            <a:stretch>
              <a:fillRect/>
            </a:stretch>
          </p:blipFill>
          <p:spPr>
            <a:xfrm>
              <a:off x="613145" y="2325089"/>
              <a:ext cx="281955" cy="422509"/>
            </a:xfrm>
            <a:prstGeom prst="rect">
              <a:avLst/>
            </a:prstGeom>
          </p:spPr>
        </p:pic>
        <p:pic>
          <p:nvPicPr>
            <p:cNvPr id="188" name="图片 1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3563" y="2942293"/>
              <a:ext cx="283931" cy="404802"/>
            </a:xfrm>
            <a:prstGeom prst="rect">
              <a:avLst/>
            </a:prstGeom>
          </p:spPr>
        </p:pic>
        <p:pic>
          <p:nvPicPr>
            <p:cNvPr id="189" name="图片 18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1933" y="2948630"/>
              <a:ext cx="266111" cy="404802"/>
            </a:xfrm>
            <a:prstGeom prst="rect">
              <a:avLst/>
            </a:prstGeom>
          </p:spPr>
        </p:pic>
        <p:pic>
          <p:nvPicPr>
            <p:cNvPr id="109" name="Picture 1">
              <a:extLst>
                <a:ext uri="{FF2B5EF4-FFF2-40B4-BE49-F238E27FC236}">
                  <a16:creationId xmlns:a16="http://schemas.microsoft.com/office/drawing/2014/main" id="{953A9167-67B1-EF4A-971B-DD1458992322}"/>
                </a:ext>
              </a:extLst>
            </p:cNvPr>
            <p:cNvPicPr>
              <a:picLocks noChangeAspect="1"/>
            </p:cNvPicPr>
            <p:nvPr/>
          </p:nvPicPr>
          <p:blipFill>
            <a:blip r:embed="rId16"/>
            <a:stretch>
              <a:fillRect/>
            </a:stretch>
          </p:blipFill>
          <p:spPr>
            <a:xfrm>
              <a:off x="3787650" y="3244287"/>
              <a:ext cx="336750" cy="413689"/>
            </a:xfrm>
            <a:prstGeom prst="rect">
              <a:avLst/>
            </a:prstGeom>
          </p:spPr>
        </p:pic>
        <p:grpSp>
          <p:nvGrpSpPr>
            <p:cNvPr id="174" name="组合 173"/>
            <p:cNvGrpSpPr/>
            <p:nvPr/>
          </p:nvGrpSpPr>
          <p:grpSpPr>
            <a:xfrm>
              <a:off x="1118432" y="1741882"/>
              <a:ext cx="2217739" cy="4028641"/>
              <a:chOff x="2792413" y="0"/>
              <a:chExt cx="3559175" cy="6858000"/>
            </a:xfrm>
          </p:grpSpPr>
          <p:sp>
            <p:nvSpPr>
              <p:cNvPr id="182" name="AutoShape 18"/>
              <p:cNvSpPr>
                <a:spLocks noChangeAspect="1" noChangeArrowheads="1" noTextEdit="1"/>
              </p:cNvSpPr>
              <p:nvPr/>
            </p:nvSpPr>
            <p:spPr bwMode="auto">
              <a:xfrm>
                <a:off x="2792413" y="0"/>
                <a:ext cx="3559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20"/>
              <p:cNvSpPr>
                <a:spLocks/>
              </p:cNvSpPr>
              <p:nvPr/>
            </p:nvSpPr>
            <p:spPr bwMode="auto">
              <a:xfrm>
                <a:off x="2792413" y="0"/>
                <a:ext cx="3559175" cy="6858000"/>
              </a:xfrm>
              <a:custGeom>
                <a:avLst/>
                <a:gdLst>
                  <a:gd name="T0" fmla="*/ 1053 w 2242"/>
                  <a:gd name="T1" fmla="*/ 3323 h 4320"/>
                  <a:gd name="T2" fmla="*/ 1079 w 2242"/>
                  <a:gd name="T3" fmla="*/ 3638 h 4320"/>
                  <a:gd name="T4" fmla="*/ 1066 w 2242"/>
                  <a:gd name="T5" fmla="*/ 4022 h 4320"/>
                  <a:gd name="T6" fmla="*/ 1068 w 2242"/>
                  <a:gd name="T7" fmla="*/ 4288 h 4320"/>
                  <a:gd name="T8" fmla="*/ 822 w 2242"/>
                  <a:gd name="T9" fmla="*/ 4307 h 4320"/>
                  <a:gd name="T10" fmla="*/ 930 w 2242"/>
                  <a:gd name="T11" fmla="*/ 4152 h 4320"/>
                  <a:gd name="T12" fmla="*/ 893 w 2242"/>
                  <a:gd name="T13" fmla="*/ 3895 h 4320"/>
                  <a:gd name="T14" fmla="*/ 779 w 2242"/>
                  <a:gd name="T15" fmla="*/ 3561 h 4320"/>
                  <a:gd name="T16" fmla="*/ 839 w 2242"/>
                  <a:gd name="T17" fmla="*/ 3286 h 4320"/>
                  <a:gd name="T18" fmla="*/ 719 w 2242"/>
                  <a:gd name="T19" fmla="*/ 2604 h 4320"/>
                  <a:gd name="T20" fmla="*/ 712 w 2242"/>
                  <a:gd name="T21" fmla="*/ 2082 h 4320"/>
                  <a:gd name="T22" fmla="*/ 770 w 2242"/>
                  <a:gd name="T23" fmla="*/ 1703 h 4320"/>
                  <a:gd name="T24" fmla="*/ 691 w 2242"/>
                  <a:gd name="T25" fmla="*/ 1210 h 4320"/>
                  <a:gd name="T26" fmla="*/ 639 w 2242"/>
                  <a:gd name="T27" fmla="*/ 1579 h 4320"/>
                  <a:gd name="T28" fmla="*/ 352 w 2242"/>
                  <a:gd name="T29" fmla="*/ 2076 h 4320"/>
                  <a:gd name="T30" fmla="*/ 226 w 2242"/>
                  <a:gd name="T31" fmla="*/ 2432 h 4320"/>
                  <a:gd name="T32" fmla="*/ 117 w 2242"/>
                  <a:gd name="T33" fmla="*/ 2419 h 4320"/>
                  <a:gd name="T34" fmla="*/ 123 w 2242"/>
                  <a:gd name="T35" fmla="*/ 2158 h 4320"/>
                  <a:gd name="T36" fmla="*/ 17 w 2242"/>
                  <a:gd name="T37" fmla="*/ 2208 h 4320"/>
                  <a:gd name="T38" fmla="*/ 73 w 2242"/>
                  <a:gd name="T39" fmla="*/ 2141 h 4320"/>
                  <a:gd name="T40" fmla="*/ 235 w 2242"/>
                  <a:gd name="T41" fmla="*/ 1968 h 4320"/>
                  <a:gd name="T42" fmla="*/ 322 w 2242"/>
                  <a:gd name="T43" fmla="*/ 1685 h 4320"/>
                  <a:gd name="T44" fmla="*/ 499 w 2242"/>
                  <a:gd name="T45" fmla="*/ 1208 h 4320"/>
                  <a:gd name="T46" fmla="*/ 542 w 2242"/>
                  <a:gd name="T47" fmla="*/ 859 h 4320"/>
                  <a:gd name="T48" fmla="*/ 727 w 2242"/>
                  <a:gd name="T49" fmla="*/ 712 h 4320"/>
                  <a:gd name="T50" fmla="*/ 980 w 2242"/>
                  <a:gd name="T51" fmla="*/ 587 h 4320"/>
                  <a:gd name="T52" fmla="*/ 958 w 2242"/>
                  <a:gd name="T53" fmla="*/ 390 h 4320"/>
                  <a:gd name="T54" fmla="*/ 895 w 2242"/>
                  <a:gd name="T55" fmla="*/ 267 h 4320"/>
                  <a:gd name="T56" fmla="*/ 932 w 2242"/>
                  <a:gd name="T57" fmla="*/ 162 h 4320"/>
                  <a:gd name="T58" fmla="*/ 1088 w 2242"/>
                  <a:gd name="T59" fmla="*/ 0 h 4320"/>
                  <a:gd name="T60" fmla="*/ 1288 w 2242"/>
                  <a:gd name="T61" fmla="*/ 84 h 4320"/>
                  <a:gd name="T62" fmla="*/ 1346 w 2242"/>
                  <a:gd name="T63" fmla="*/ 237 h 4320"/>
                  <a:gd name="T64" fmla="*/ 1301 w 2242"/>
                  <a:gd name="T65" fmla="*/ 384 h 4320"/>
                  <a:gd name="T66" fmla="*/ 1258 w 2242"/>
                  <a:gd name="T67" fmla="*/ 464 h 4320"/>
                  <a:gd name="T68" fmla="*/ 1431 w 2242"/>
                  <a:gd name="T69" fmla="*/ 708 h 4320"/>
                  <a:gd name="T70" fmla="*/ 1672 w 2242"/>
                  <a:gd name="T71" fmla="*/ 809 h 4320"/>
                  <a:gd name="T72" fmla="*/ 1735 w 2242"/>
                  <a:gd name="T73" fmla="*/ 1073 h 4320"/>
                  <a:gd name="T74" fmla="*/ 1897 w 2242"/>
                  <a:gd name="T75" fmla="*/ 1606 h 4320"/>
                  <a:gd name="T76" fmla="*/ 1964 w 2242"/>
                  <a:gd name="T77" fmla="*/ 1858 h 4320"/>
                  <a:gd name="T78" fmla="*/ 2160 w 2242"/>
                  <a:gd name="T79" fmla="*/ 2119 h 4320"/>
                  <a:gd name="T80" fmla="*/ 2240 w 2242"/>
                  <a:gd name="T81" fmla="*/ 2197 h 4320"/>
                  <a:gd name="T82" fmla="*/ 2134 w 2242"/>
                  <a:gd name="T83" fmla="*/ 2184 h 4320"/>
                  <a:gd name="T84" fmla="*/ 2138 w 2242"/>
                  <a:gd name="T85" fmla="*/ 2371 h 4320"/>
                  <a:gd name="T86" fmla="*/ 2048 w 2242"/>
                  <a:gd name="T87" fmla="*/ 2449 h 4320"/>
                  <a:gd name="T88" fmla="*/ 1921 w 2242"/>
                  <a:gd name="T89" fmla="*/ 2225 h 4320"/>
                  <a:gd name="T90" fmla="*/ 1644 w 2242"/>
                  <a:gd name="T91" fmla="*/ 1662 h 4320"/>
                  <a:gd name="T92" fmla="*/ 1558 w 2242"/>
                  <a:gd name="T93" fmla="*/ 1202 h 4320"/>
                  <a:gd name="T94" fmla="*/ 1457 w 2242"/>
                  <a:gd name="T95" fmla="*/ 1618 h 4320"/>
                  <a:gd name="T96" fmla="*/ 1493 w 2242"/>
                  <a:gd name="T97" fmla="*/ 1959 h 4320"/>
                  <a:gd name="T98" fmla="*/ 1549 w 2242"/>
                  <a:gd name="T99" fmla="*/ 2438 h 4320"/>
                  <a:gd name="T100" fmla="*/ 1411 w 2242"/>
                  <a:gd name="T101" fmla="*/ 3118 h 4320"/>
                  <a:gd name="T102" fmla="*/ 1459 w 2242"/>
                  <a:gd name="T103" fmla="*/ 3483 h 4320"/>
                  <a:gd name="T104" fmla="*/ 1379 w 2242"/>
                  <a:gd name="T105" fmla="*/ 3807 h 4320"/>
                  <a:gd name="T106" fmla="*/ 1312 w 2242"/>
                  <a:gd name="T107" fmla="*/ 4115 h 4320"/>
                  <a:gd name="T108" fmla="*/ 1424 w 2242"/>
                  <a:gd name="T109" fmla="*/ 4294 h 4320"/>
                  <a:gd name="T110" fmla="*/ 1195 w 2242"/>
                  <a:gd name="T111" fmla="*/ 4316 h 4320"/>
                  <a:gd name="T112" fmla="*/ 1152 w 2242"/>
                  <a:gd name="T113" fmla="*/ 4067 h 4320"/>
                  <a:gd name="T114" fmla="*/ 1198 w 2242"/>
                  <a:gd name="T115" fmla="*/ 3862 h 4320"/>
                  <a:gd name="T116" fmla="*/ 1189 w 2242"/>
                  <a:gd name="T117" fmla="*/ 3358 h 4320"/>
                  <a:gd name="T118" fmla="*/ 1133 w 2242"/>
                  <a:gd name="T119" fmla="*/ 265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42" h="4320">
                    <a:moveTo>
                      <a:pt x="1122" y="2313"/>
                    </a:moveTo>
                    <a:lnTo>
                      <a:pt x="1122" y="2313"/>
                    </a:lnTo>
                    <a:lnTo>
                      <a:pt x="1109" y="2654"/>
                    </a:lnTo>
                    <a:lnTo>
                      <a:pt x="1100" y="2909"/>
                    </a:lnTo>
                    <a:lnTo>
                      <a:pt x="1096" y="3071"/>
                    </a:lnTo>
                    <a:lnTo>
                      <a:pt x="1096" y="3071"/>
                    </a:lnTo>
                    <a:lnTo>
                      <a:pt x="1094" y="3112"/>
                    </a:lnTo>
                    <a:lnTo>
                      <a:pt x="1088" y="3151"/>
                    </a:lnTo>
                    <a:lnTo>
                      <a:pt x="1083" y="3192"/>
                    </a:lnTo>
                    <a:lnTo>
                      <a:pt x="1073" y="3230"/>
                    </a:lnTo>
                    <a:lnTo>
                      <a:pt x="1059" y="3297"/>
                    </a:lnTo>
                    <a:lnTo>
                      <a:pt x="1053" y="3323"/>
                    </a:lnTo>
                    <a:lnTo>
                      <a:pt x="1051" y="3342"/>
                    </a:lnTo>
                    <a:lnTo>
                      <a:pt x="1051" y="3342"/>
                    </a:lnTo>
                    <a:lnTo>
                      <a:pt x="1053" y="3358"/>
                    </a:lnTo>
                    <a:lnTo>
                      <a:pt x="1057" y="3371"/>
                    </a:lnTo>
                    <a:lnTo>
                      <a:pt x="1070" y="3399"/>
                    </a:lnTo>
                    <a:lnTo>
                      <a:pt x="1075" y="3420"/>
                    </a:lnTo>
                    <a:lnTo>
                      <a:pt x="1081" y="3446"/>
                    </a:lnTo>
                    <a:lnTo>
                      <a:pt x="1085" y="3481"/>
                    </a:lnTo>
                    <a:lnTo>
                      <a:pt x="1087" y="3526"/>
                    </a:lnTo>
                    <a:lnTo>
                      <a:pt x="1087" y="3526"/>
                    </a:lnTo>
                    <a:lnTo>
                      <a:pt x="1085" y="3580"/>
                    </a:lnTo>
                    <a:lnTo>
                      <a:pt x="1079" y="3638"/>
                    </a:lnTo>
                    <a:lnTo>
                      <a:pt x="1070" y="3698"/>
                    </a:lnTo>
                    <a:lnTo>
                      <a:pt x="1062" y="3755"/>
                    </a:lnTo>
                    <a:lnTo>
                      <a:pt x="1044" y="3862"/>
                    </a:lnTo>
                    <a:lnTo>
                      <a:pt x="1038" y="3906"/>
                    </a:lnTo>
                    <a:lnTo>
                      <a:pt x="1036" y="3938"/>
                    </a:lnTo>
                    <a:lnTo>
                      <a:pt x="1036" y="3938"/>
                    </a:lnTo>
                    <a:lnTo>
                      <a:pt x="1038" y="3953"/>
                    </a:lnTo>
                    <a:lnTo>
                      <a:pt x="1040" y="3964"/>
                    </a:lnTo>
                    <a:lnTo>
                      <a:pt x="1042" y="3975"/>
                    </a:lnTo>
                    <a:lnTo>
                      <a:pt x="1046" y="3986"/>
                    </a:lnTo>
                    <a:lnTo>
                      <a:pt x="1055" y="4005"/>
                    </a:lnTo>
                    <a:lnTo>
                      <a:pt x="1066" y="4022"/>
                    </a:lnTo>
                    <a:lnTo>
                      <a:pt x="1075" y="4037"/>
                    </a:lnTo>
                    <a:lnTo>
                      <a:pt x="1085" y="4052"/>
                    </a:lnTo>
                    <a:lnTo>
                      <a:pt x="1092" y="4067"/>
                    </a:lnTo>
                    <a:lnTo>
                      <a:pt x="1094" y="4074"/>
                    </a:lnTo>
                    <a:lnTo>
                      <a:pt x="1094" y="4083"/>
                    </a:lnTo>
                    <a:lnTo>
                      <a:pt x="1094" y="4083"/>
                    </a:lnTo>
                    <a:lnTo>
                      <a:pt x="1092" y="4139"/>
                    </a:lnTo>
                    <a:lnTo>
                      <a:pt x="1088" y="4178"/>
                    </a:lnTo>
                    <a:lnTo>
                      <a:pt x="1085" y="4219"/>
                    </a:lnTo>
                    <a:lnTo>
                      <a:pt x="1077" y="4257"/>
                    </a:lnTo>
                    <a:lnTo>
                      <a:pt x="1073" y="4273"/>
                    </a:lnTo>
                    <a:lnTo>
                      <a:pt x="1068" y="4288"/>
                    </a:lnTo>
                    <a:lnTo>
                      <a:pt x="1062" y="4301"/>
                    </a:lnTo>
                    <a:lnTo>
                      <a:pt x="1055" y="4311"/>
                    </a:lnTo>
                    <a:lnTo>
                      <a:pt x="1047" y="4316"/>
                    </a:lnTo>
                    <a:lnTo>
                      <a:pt x="1040" y="4318"/>
                    </a:lnTo>
                    <a:lnTo>
                      <a:pt x="1040" y="4318"/>
                    </a:lnTo>
                    <a:lnTo>
                      <a:pt x="978" y="4320"/>
                    </a:lnTo>
                    <a:lnTo>
                      <a:pt x="937" y="4320"/>
                    </a:lnTo>
                    <a:lnTo>
                      <a:pt x="896" y="4320"/>
                    </a:lnTo>
                    <a:lnTo>
                      <a:pt x="859" y="4316"/>
                    </a:lnTo>
                    <a:lnTo>
                      <a:pt x="844" y="4314"/>
                    </a:lnTo>
                    <a:lnTo>
                      <a:pt x="831" y="4311"/>
                    </a:lnTo>
                    <a:lnTo>
                      <a:pt x="822" y="4307"/>
                    </a:lnTo>
                    <a:lnTo>
                      <a:pt x="818" y="4301"/>
                    </a:lnTo>
                    <a:lnTo>
                      <a:pt x="816" y="4298"/>
                    </a:lnTo>
                    <a:lnTo>
                      <a:pt x="818" y="4294"/>
                    </a:lnTo>
                    <a:lnTo>
                      <a:pt x="824" y="4286"/>
                    </a:lnTo>
                    <a:lnTo>
                      <a:pt x="824" y="4286"/>
                    </a:lnTo>
                    <a:lnTo>
                      <a:pt x="857" y="4253"/>
                    </a:lnTo>
                    <a:lnTo>
                      <a:pt x="889" y="4219"/>
                    </a:lnTo>
                    <a:lnTo>
                      <a:pt x="902" y="4201"/>
                    </a:lnTo>
                    <a:lnTo>
                      <a:pt x="913" y="4186"/>
                    </a:lnTo>
                    <a:lnTo>
                      <a:pt x="923" y="4169"/>
                    </a:lnTo>
                    <a:lnTo>
                      <a:pt x="930" y="4152"/>
                    </a:lnTo>
                    <a:lnTo>
                      <a:pt x="930" y="4152"/>
                    </a:lnTo>
                    <a:lnTo>
                      <a:pt x="932" y="4139"/>
                    </a:lnTo>
                    <a:lnTo>
                      <a:pt x="932" y="4126"/>
                    </a:lnTo>
                    <a:lnTo>
                      <a:pt x="930" y="4115"/>
                    </a:lnTo>
                    <a:lnTo>
                      <a:pt x="926" y="4102"/>
                    </a:lnTo>
                    <a:lnTo>
                      <a:pt x="923" y="4085"/>
                    </a:lnTo>
                    <a:lnTo>
                      <a:pt x="917" y="4065"/>
                    </a:lnTo>
                    <a:lnTo>
                      <a:pt x="913" y="4039"/>
                    </a:lnTo>
                    <a:lnTo>
                      <a:pt x="909" y="4005"/>
                    </a:lnTo>
                    <a:lnTo>
                      <a:pt x="909" y="4005"/>
                    </a:lnTo>
                    <a:lnTo>
                      <a:pt x="906" y="3966"/>
                    </a:lnTo>
                    <a:lnTo>
                      <a:pt x="900" y="3929"/>
                    </a:lnTo>
                    <a:lnTo>
                      <a:pt x="893" y="3895"/>
                    </a:lnTo>
                    <a:lnTo>
                      <a:pt x="883" y="3863"/>
                    </a:lnTo>
                    <a:lnTo>
                      <a:pt x="874" y="3834"/>
                    </a:lnTo>
                    <a:lnTo>
                      <a:pt x="863" y="3807"/>
                    </a:lnTo>
                    <a:lnTo>
                      <a:pt x="841" y="3759"/>
                    </a:lnTo>
                    <a:lnTo>
                      <a:pt x="818" y="3712"/>
                    </a:lnTo>
                    <a:lnTo>
                      <a:pt x="807" y="3690"/>
                    </a:lnTo>
                    <a:lnTo>
                      <a:pt x="798" y="3666"/>
                    </a:lnTo>
                    <a:lnTo>
                      <a:pt x="790" y="3642"/>
                    </a:lnTo>
                    <a:lnTo>
                      <a:pt x="785" y="3617"/>
                    </a:lnTo>
                    <a:lnTo>
                      <a:pt x="779" y="3589"/>
                    </a:lnTo>
                    <a:lnTo>
                      <a:pt x="779" y="3561"/>
                    </a:lnTo>
                    <a:lnTo>
                      <a:pt x="779" y="3561"/>
                    </a:lnTo>
                    <a:lnTo>
                      <a:pt x="779" y="3534"/>
                    </a:lnTo>
                    <a:lnTo>
                      <a:pt x="779" y="3507"/>
                    </a:lnTo>
                    <a:lnTo>
                      <a:pt x="783" y="3483"/>
                    </a:lnTo>
                    <a:lnTo>
                      <a:pt x="786" y="3463"/>
                    </a:lnTo>
                    <a:lnTo>
                      <a:pt x="796" y="3427"/>
                    </a:lnTo>
                    <a:lnTo>
                      <a:pt x="807" y="3396"/>
                    </a:lnTo>
                    <a:lnTo>
                      <a:pt x="816" y="3370"/>
                    </a:lnTo>
                    <a:lnTo>
                      <a:pt x="827" y="3343"/>
                    </a:lnTo>
                    <a:lnTo>
                      <a:pt x="835" y="3315"/>
                    </a:lnTo>
                    <a:lnTo>
                      <a:pt x="837" y="3301"/>
                    </a:lnTo>
                    <a:lnTo>
                      <a:pt x="839" y="3286"/>
                    </a:lnTo>
                    <a:lnTo>
                      <a:pt x="839" y="3286"/>
                    </a:lnTo>
                    <a:lnTo>
                      <a:pt x="839" y="3226"/>
                    </a:lnTo>
                    <a:lnTo>
                      <a:pt x="835" y="3174"/>
                    </a:lnTo>
                    <a:lnTo>
                      <a:pt x="831" y="3118"/>
                    </a:lnTo>
                    <a:lnTo>
                      <a:pt x="827" y="3047"/>
                    </a:lnTo>
                    <a:lnTo>
                      <a:pt x="827" y="3047"/>
                    </a:lnTo>
                    <a:lnTo>
                      <a:pt x="826" y="3025"/>
                    </a:lnTo>
                    <a:lnTo>
                      <a:pt x="820" y="2997"/>
                    </a:lnTo>
                    <a:lnTo>
                      <a:pt x="803" y="2930"/>
                    </a:lnTo>
                    <a:lnTo>
                      <a:pt x="781" y="2850"/>
                    </a:lnTo>
                    <a:lnTo>
                      <a:pt x="755" y="2756"/>
                    </a:lnTo>
                    <a:lnTo>
                      <a:pt x="731" y="2656"/>
                    </a:lnTo>
                    <a:lnTo>
                      <a:pt x="719" y="2604"/>
                    </a:lnTo>
                    <a:lnTo>
                      <a:pt x="708" y="2550"/>
                    </a:lnTo>
                    <a:lnTo>
                      <a:pt x="701" y="2494"/>
                    </a:lnTo>
                    <a:lnTo>
                      <a:pt x="693" y="2438"/>
                    </a:lnTo>
                    <a:lnTo>
                      <a:pt x="690" y="2382"/>
                    </a:lnTo>
                    <a:lnTo>
                      <a:pt x="690" y="2326"/>
                    </a:lnTo>
                    <a:lnTo>
                      <a:pt x="690" y="2326"/>
                    </a:lnTo>
                    <a:lnTo>
                      <a:pt x="690" y="2274"/>
                    </a:lnTo>
                    <a:lnTo>
                      <a:pt x="691" y="2225"/>
                    </a:lnTo>
                    <a:lnTo>
                      <a:pt x="695" y="2182"/>
                    </a:lnTo>
                    <a:lnTo>
                      <a:pt x="701" y="2145"/>
                    </a:lnTo>
                    <a:lnTo>
                      <a:pt x="706" y="2112"/>
                    </a:lnTo>
                    <a:lnTo>
                      <a:pt x="712" y="2082"/>
                    </a:lnTo>
                    <a:lnTo>
                      <a:pt x="725" y="2031"/>
                    </a:lnTo>
                    <a:lnTo>
                      <a:pt x="736" y="1992"/>
                    </a:lnTo>
                    <a:lnTo>
                      <a:pt x="749" y="1959"/>
                    </a:lnTo>
                    <a:lnTo>
                      <a:pt x="759" y="1929"/>
                    </a:lnTo>
                    <a:lnTo>
                      <a:pt x="760" y="1914"/>
                    </a:lnTo>
                    <a:lnTo>
                      <a:pt x="764" y="1899"/>
                    </a:lnTo>
                    <a:lnTo>
                      <a:pt x="764" y="1899"/>
                    </a:lnTo>
                    <a:lnTo>
                      <a:pt x="764" y="1867"/>
                    </a:lnTo>
                    <a:lnTo>
                      <a:pt x="766" y="1838"/>
                    </a:lnTo>
                    <a:lnTo>
                      <a:pt x="764" y="1774"/>
                    </a:lnTo>
                    <a:lnTo>
                      <a:pt x="766" y="1741"/>
                    </a:lnTo>
                    <a:lnTo>
                      <a:pt x="770" y="1703"/>
                    </a:lnTo>
                    <a:lnTo>
                      <a:pt x="775" y="1662"/>
                    </a:lnTo>
                    <a:lnTo>
                      <a:pt x="786" y="1618"/>
                    </a:lnTo>
                    <a:lnTo>
                      <a:pt x="786" y="1618"/>
                    </a:lnTo>
                    <a:lnTo>
                      <a:pt x="786" y="1605"/>
                    </a:lnTo>
                    <a:lnTo>
                      <a:pt x="786" y="1588"/>
                    </a:lnTo>
                    <a:lnTo>
                      <a:pt x="785" y="1565"/>
                    </a:lnTo>
                    <a:lnTo>
                      <a:pt x="781" y="1541"/>
                    </a:lnTo>
                    <a:lnTo>
                      <a:pt x="768" y="1483"/>
                    </a:lnTo>
                    <a:lnTo>
                      <a:pt x="751" y="1422"/>
                    </a:lnTo>
                    <a:lnTo>
                      <a:pt x="716" y="1297"/>
                    </a:lnTo>
                    <a:lnTo>
                      <a:pt x="691" y="1210"/>
                    </a:lnTo>
                    <a:lnTo>
                      <a:pt x="691" y="1210"/>
                    </a:lnTo>
                    <a:lnTo>
                      <a:pt x="688" y="1202"/>
                    </a:lnTo>
                    <a:lnTo>
                      <a:pt x="686" y="1202"/>
                    </a:lnTo>
                    <a:lnTo>
                      <a:pt x="684" y="1202"/>
                    </a:lnTo>
                    <a:lnTo>
                      <a:pt x="682" y="1211"/>
                    </a:lnTo>
                    <a:lnTo>
                      <a:pt x="678" y="1224"/>
                    </a:lnTo>
                    <a:lnTo>
                      <a:pt x="671" y="1269"/>
                    </a:lnTo>
                    <a:lnTo>
                      <a:pt x="665" y="1329"/>
                    </a:lnTo>
                    <a:lnTo>
                      <a:pt x="654" y="1461"/>
                    </a:lnTo>
                    <a:lnTo>
                      <a:pt x="649" y="1519"/>
                    </a:lnTo>
                    <a:lnTo>
                      <a:pt x="645" y="1560"/>
                    </a:lnTo>
                    <a:lnTo>
                      <a:pt x="645" y="1560"/>
                    </a:lnTo>
                    <a:lnTo>
                      <a:pt x="639" y="1579"/>
                    </a:lnTo>
                    <a:lnTo>
                      <a:pt x="630" y="1603"/>
                    </a:lnTo>
                    <a:lnTo>
                      <a:pt x="615" y="1631"/>
                    </a:lnTo>
                    <a:lnTo>
                      <a:pt x="598" y="1662"/>
                    </a:lnTo>
                    <a:lnTo>
                      <a:pt x="555" y="1733"/>
                    </a:lnTo>
                    <a:lnTo>
                      <a:pt x="505" y="1810"/>
                    </a:lnTo>
                    <a:lnTo>
                      <a:pt x="457" y="1886"/>
                    </a:lnTo>
                    <a:lnTo>
                      <a:pt x="412" y="1957"/>
                    </a:lnTo>
                    <a:lnTo>
                      <a:pt x="376" y="2015"/>
                    </a:lnTo>
                    <a:lnTo>
                      <a:pt x="365" y="2037"/>
                    </a:lnTo>
                    <a:lnTo>
                      <a:pt x="358" y="2056"/>
                    </a:lnTo>
                    <a:lnTo>
                      <a:pt x="358" y="2056"/>
                    </a:lnTo>
                    <a:lnTo>
                      <a:pt x="352" y="2076"/>
                    </a:lnTo>
                    <a:lnTo>
                      <a:pt x="347" y="2100"/>
                    </a:lnTo>
                    <a:lnTo>
                      <a:pt x="335" y="2160"/>
                    </a:lnTo>
                    <a:lnTo>
                      <a:pt x="322" y="2225"/>
                    </a:lnTo>
                    <a:lnTo>
                      <a:pt x="313" y="2259"/>
                    </a:lnTo>
                    <a:lnTo>
                      <a:pt x="304" y="2292"/>
                    </a:lnTo>
                    <a:lnTo>
                      <a:pt x="294" y="2324"/>
                    </a:lnTo>
                    <a:lnTo>
                      <a:pt x="281" y="2354"/>
                    </a:lnTo>
                    <a:lnTo>
                      <a:pt x="268" y="2380"/>
                    </a:lnTo>
                    <a:lnTo>
                      <a:pt x="253" y="2404"/>
                    </a:lnTo>
                    <a:lnTo>
                      <a:pt x="244" y="2415"/>
                    </a:lnTo>
                    <a:lnTo>
                      <a:pt x="237" y="2425"/>
                    </a:lnTo>
                    <a:lnTo>
                      <a:pt x="226" y="2432"/>
                    </a:lnTo>
                    <a:lnTo>
                      <a:pt x="216" y="2440"/>
                    </a:lnTo>
                    <a:lnTo>
                      <a:pt x="205" y="2445"/>
                    </a:lnTo>
                    <a:lnTo>
                      <a:pt x="194" y="2449"/>
                    </a:lnTo>
                    <a:lnTo>
                      <a:pt x="183" y="2453"/>
                    </a:lnTo>
                    <a:lnTo>
                      <a:pt x="170" y="2453"/>
                    </a:lnTo>
                    <a:lnTo>
                      <a:pt x="170" y="2453"/>
                    </a:lnTo>
                    <a:lnTo>
                      <a:pt x="157" y="2453"/>
                    </a:lnTo>
                    <a:lnTo>
                      <a:pt x="147" y="2449"/>
                    </a:lnTo>
                    <a:lnTo>
                      <a:pt x="136" y="2443"/>
                    </a:lnTo>
                    <a:lnTo>
                      <a:pt x="129" y="2438"/>
                    </a:lnTo>
                    <a:lnTo>
                      <a:pt x="123" y="2428"/>
                    </a:lnTo>
                    <a:lnTo>
                      <a:pt x="117" y="2419"/>
                    </a:lnTo>
                    <a:lnTo>
                      <a:pt x="112" y="2408"/>
                    </a:lnTo>
                    <a:lnTo>
                      <a:pt x="108" y="2397"/>
                    </a:lnTo>
                    <a:lnTo>
                      <a:pt x="104" y="2371"/>
                    </a:lnTo>
                    <a:lnTo>
                      <a:pt x="103" y="2341"/>
                    </a:lnTo>
                    <a:lnTo>
                      <a:pt x="104" y="2311"/>
                    </a:lnTo>
                    <a:lnTo>
                      <a:pt x="106" y="2279"/>
                    </a:lnTo>
                    <a:lnTo>
                      <a:pt x="116" y="2222"/>
                    </a:lnTo>
                    <a:lnTo>
                      <a:pt x="123" y="2179"/>
                    </a:lnTo>
                    <a:lnTo>
                      <a:pt x="125" y="2164"/>
                    </a:lnTo>
                    <a:lnTo>
                      <a:pt x="127" y="2158"/>
                    </a:lnTo>
                    <a:lnTo>
                      <a:pt x="125" y="2156"/>
                    </a:lnTo>
                    <a:lnTo>
                      <a:pt x="123" y="2158"/>
                    </a:lnTo>
                    <a:lnTo>
                      <a:pt x="117" y="2169"/>
                    </a:lnTo>
                    <a:lnTo>
                      <a:pt x="117" y="2169"/>
                    </a:lnTo>
                    <a:lnTo>
                      <a:pt x="108" y="2184"/>
                    </a:lnTo>
                    <a:lnTo>
                      <a:pt x="99" y="2195"/>
                    </a:lnTo>
                    <a:lnTo>
                      <a:pt x="89" y="2203"/>
                    </a:lnTo>
                    <a:lnTo>
                      <a:pt x="78" y="2210"/>
                    </a:lnTo>
                    <a:lnTo>
                      <a:pt x="67" y="2214"/>
                    </a:lnTo>
                    <a:lnTo>
                      <a:pt x="56" y="2214"/>
                    </a:lnTo>
                    <a:lnTo>
                      <a:pt x="45" y="2216"/>
                    </a:lnTo>
                    <a:lnTo>
                      <a:pt x="34" y="2214"/>
                    </a:lnTo>
                    <a:lnTo>
                      <a:pt x="24" y="2212"/>
                    </a:lnTo>
                    <a:lnTo>
                      <a:pt x="17" y="2208"/>
                    </a:lnTo>
                    <a:lnTo>
                      <a:pt x="9" y="2205"/>
                    </a:lnTo>
                    <a:lnTo>
                      <a:pt x="4" y="2201"/>
                    </a:lnTo>
                    <a:lnTo>
                      <a:pt x="2" y="2197"/>
                    </a:lnTo>
                    <a:lnTo>
                      <a:pt x="0" y="2194"/>
                    </a:lnTo>
                    <a:lnTo>
                      <a:pt x="2" y="2190"/>
                    </a:lnTo>
                    <a:lnTo>
                      <a:pt x="6" y="2186"/>
                    </a:lnTo>
                    <a:lnTo>
                      <a:pt x="6" y="2186"/>
                    </a:lnTo>
                    <a:lnTo>
                      <a:pt x="26" y="2179"/>
                    </a:lnTo>
                    <a:lnTo>
                      <a:pt x="47" y="2167"/>
                    </a:lnTo>
                    <a:lnTo>
                      <a:pt x="58" y="2160"/>
                    </a:lnTo>
                    <a:lnTo>
                      <a:pt x="65" y="2151"/>
                    </a:lnTo>
                    <a:lnTo>
                      <a:pt x="73" y="2141"/>
                    </a:lnTo>
                    <a:lnTo>
                      <a:pt x="78" y="2132"/>
                    </a:lnTo>
                    <a:lnTo>
                      <a:pt x="78" y="2132"/>
                    </a:lnTo>
                    <a:lnTo>
                      <a:pt x="82" y="2119"/>
                    </a:lnTo>
                    <a:lnTo>
                      <a:pt x="89" y="2104"/>
                    </a:lnTo>
                    <a:lnTo>
                      <a:pt x="104" y="2078"/>
                    </a:lnTo>
                    <a:lnTo>
                      <a:pt x="123" y="2054"/>
                    </a:lnTo>
                    <a:lnTo>
                      <a:pt x="145" y="2030"/>
                    </a:lnTo>
                    <a:lnTo>
                      <a:pt x="168" y="2009"/>
                    </a:lnTo>
                    <a:lnTo>
                      <a:pt x="190" y="1992"/>
                    </a:lnTo>
                    <a:lnTo>
                      <a:pt x="212" y="1977"/>
                    </a:lnTo>
                    <a:lnTo>
                      <a:pt x="235" y="1968"/>
                    </a:lnTo>
                    <a:lnTo>
                      <a:pt x="235" y="1968"/>
                    </a:lnTo>
                    <a:lnTo>
                      <a:pt x="252" y="1918"/>
                    </a:lnTo>
                    <a:lnTo>
                      <a:pt x="267" y="1882"/>
                    </a:lnTo>
                    <a:lnTo>
                      <a:pt x="278" y="1858"/>
                    </a:lnTo>
                    <a:lnTo>
                      <a:pt x="287" y="1843"/>
                    </a:lnTo>
                    <a:lnTo>
                      <a:pt x="294" y="1828"/>
                    </a:lnTo>
                    <a:lnTo>
                      <a:pt x="302" y="1815"/>
                    </a:lnTo>
                    <a:lnTo>
                      <a:pt x="308" y="1795"/>
                    </a:lnTo>
                    <a:lnTo>
                      <a:pt x="317" y="1767"/>
                    </a:lnTo>
                    <a:lnTo>
                      <a:pt x="317" y="1767"/>
                    </a:lnTo>
                    <a:lnTo>
                      <a:pt x="317" y="1739"/>
                    </a:lnTo>
                    <a:lnTo>
                      <a:pt x="319" y="1713"/>
                    </a:lnTo>
                    <a:lnTo>
                      <a:pt x="322" y="1685"/>
                    </a:lnTo>
                    <a:lnTo>
                      <a:pt x="328" y="1659"/>
                    </a:lnTo>
                    <a:lnTo>
                      <a:pt x="335" y="1633"/>
                    </a:lnTo>
                    <a:lnTo>
                      <a:pt x="345" y="1606"/>
                    </a:lnTo>
                    <a:lnTo>
                      <a:pt x="356" y="1580"/>
                    </a:lnTo>
                    <a:lnTo>
                      <a:pt x="367" y="1552"/>
                    </a:lnTo>
                    <a:lnTo>
                      <a:pt x="393" y="1500"/>
                    </a:lnTo>
                    <a:lnTo>
                      <a:pt x="425" y="1444"/>
                    </a:lnTo>
                    <a:lnTo>
                      <a:pt x="492" y="1325"/>
                    </a:lnTo>
                    <a:lnTo>
                      <a:pt x="492" y="1325"/>
                    </a:lnTo>
                    <a:lnTo>
                      <a:pt x="494" y="1288"/>
                    </a:lnTo>
                    <a:lnTo>
                      <a:pt x="494" y="1258"/>
                    </a:lnTo>
                    <a:lnTo>
                      <a:pt x="499" y="1208"/>
                    </a:lnTo>
                    <a:lnTo>
                      <a:pt x="505" y="1154"/>
                    </a:lnTo>
                    <a:lnTo>
                      <a:pt x="507" y="1118"/>
                    </a:lnTo>
                    <a:lnTo>
                      <a:pt x="507" y="1073"/>
                    </a:lnTo>
                    <a:lnTo>
                      <a:pt x="507" y="1073"/>
                    </a:lnTo>
                    <a:lnTo>
                      <a:pt x="509" y="1040"/>
                    </a:lnTo>
                    <a:lnTo>
                      <a:pt x="511" y="1008"/>
                    </a:lnTo>
                    <a:lnTo>
                      <a:pt x="513" y="978"/>
                    </a:lnTo>
                    <a:lnTo>
                      <a:pt x="516" y="950"/>
                    </a:lnTo>
                    <a:lnTo>
                      <a:pt x="522" y="924"/>
                    </a:lnTo>
                    <a:lnTo>
                      <a:pt x="527" y="902"/>
                    </a:lnTo>
                    <a:lnTo>
                      <a:pt x="535" y="880"/>
                    </a:lnTo>
                    <a:lnTo>
                      <a:pt x="542" y="859"/>
                    </a:lnTo>
                    <a:lnTo>
                      <a:pt x="552" y="841"/>
                    </a:lnTo>
                    <a:lnTo>
                      <a:pt x="559" y="824"/>
                    </a:lnTo>
                    <a:lnTo>
                      <a:pt x="570" y="809"/>
                    </a:lnTo>
                    <a:lnTo>
                      <a:pt x="580" y="794"/>
                    </a:lnTo>
                    <a:lnTo>
                      <a:pt x="591" y="781"/>
                    </a:lnTo>
                    <a:lnTo>
                      <a:pt x="602" y="770"/>
                    </a:lnTo>
                    <a:lnTo>
                      <a:pt x="613" y="760"/>
                    </a:lnTo>
                    <a:lnTo>
                      <a:pt x="626" y="751"/>
                    </a:lnTo>
                    <a:lnTo>
                      <a:pt x="650" y="736"/>
                    </a:lnTo>
                    <a:lnTo>
                      <a:pt x="677" y="725"/>
                    </a:lnTo>
                    <a:lnTo>
                      <a:pt x="701" y="718"/>
                    </a:lnTo>
                    <a:lnTo>
                      <a:pt x="727" y="712"/>
                    </a:lnTo>
                    <a:lnTo>
                      <a:pt x="751" y="710"/>
                    </a:lnTo>
                    <a:lnTo>
                      <a:pt x="773" y="708"/>
                    </a:lnTo>
                    <a:lnTo>
                      <a:pt x="813" y="708"/>
                    </a:lnTo>
                    <a:lnTo>
                      <a:pt x="813" y="708"/>
                    </a:lnTo>
                    <a:lnTo>
                      <a:pt x="820" y="706"/>
                    </a:lnTo>
                    <a:lnTo>
                      <a:pt x="835" y="699"/>
                    </a:lnTo>
                    <a:lnTo>
                      <a:pt x="880" y="673"/>
                    </a:lnTo>
                    <a:lnTo>
                      <a:pt x="932" y="637"/>
                    </a:lnTo>
                    <a:lnTo>
                      <a:pt x="956" y="619"/>
                    </a:lnTo>
                    <a:lnTo>
                      <a:pt x="978" y="602"/>
                    </a:lnTo>
                    <a:lnTo>
                      <a:pt x="978" y="602"/>
                    </a:lnTo>
                    <a:lnTo>
                      <a:pt x="980" y="587"/>
                    </a:lnTo>
                    <a:lnTo>
                      <a:pt x="982" y="568"/>
                    </a:lnTo>
                    <a:lnTo>
                      <a:pt x="984" y="522"/>
                    </a:lnTo>
                    <a:lnTo>
                      <a:pt x="984" y="464"/>
                    </a:lnTo>
                    <a:lnTo>
                      <a:pt x="984" y="464"/>
                    </a:lnTo>
                    <a:lnTo>
                      <a:pt x="978" y="460"/>
                    </a:lnTo>
                    <a:lnTo>
                      <a:pt x="975" y="457"/>
                    </a:lnTo>
                    <a:lnTo>
                      <a:pt x="969" y="445"/>
                    </a:lnTo>
                    <a:lnTo>
                      <a:pt x="965" y="434"/>
                    </a:lnTo>
                    <a:lnTo>
                      <a:pt x="964" y="421"/>
                    </a:lnTo>
                    <a:lnTo>
                      <a:pt x="962" y="401"/>
                    </a:lnTo>
                    <a:lnTo>
                      <a:pt x="960" y="393"/>
                    </a:lnTo>
                    <a:lnTo>
                      <a:pt x="958" y="390"/>
                    </a:lnTo>
                    <a:lnTo>
                      <a:pt x="956" y="390"/>
                    </a:lnTo>
                    <a:lnTo>
                      <a:pt x="956" y="390"/>
                    </a:lnTo>
                    <a:lnTo>
                      <a:pt x="941" y="384"/>
                    </a:lnTo>
                    <a:lnTo>
                      <a:pt x="932" y="378"/>
                    </a:lnTo>
                    <a:lnTo>
                      <a:pt x="924" y="371"/>
                    </a:lnTo>
                    <a:lnTo>
                      <a:pt x="919" y="363"/>
                    </a:lnTo>
                    <a:lnTo>
                      <a:pt x="915" y="354"/>
                    </a:lnTo>
                    <a:lnTo>
                      <a:pt x="913" y="345"/>
                    </a:lnTo>
                    <a:lnTo>
                      <a:pt x="911" y="324"/>
                    </a:lnTo>
                    <a:lnTo>
                      <a:pt x="911" y="324"/>
                    </a:lnTo>
                    <a:lnTo>
                      <a:pt x="900" y="293"/>
                    </a:lnTo>
                    <a:lnTo>
                      <a:pt x="895" y="267"/>
                    </a:lnTo>
                    <a:lnTo>
                      <a:pt x="895" y="248"/>
                    </a:lnTo>
                    <a:lnTo>
                      <a:pt x="895" y="242"/>
                    </a:lnTo>
                    <a:lnTo>
                      <a:pt x="896" y="237"/>
                    </a:lnTo>
                    <a:lnTo>
                      <a:pt x="900" y="233"/>
                    </a:lnTo>
                    <a:lnTo>
                      <a:pt x="902" y="229"/>
                    </a:lnTo>
                    <a:lnTo>
                      <a:pt x="906" y="227"/>
                    </a:lnTo>
                    <a:lnTo>
                      <a:pt x="911" y="227"/>
                    </a:lnTo>
                    <a:lnTo>
                      <a:pt x="919" y="229"/>
                    </a:lnTo>
                    <a:lnTo>
                      <a:pt x="926" y="235"/>
                    </a:lnTo>
                    <a:lnTo>
                      <a:pt x="926" y="235"/>
                    </a:lnTo>
                    <a:lnTo>
                      <a:pt x="928" y="198"/>
                    </a:lnTo>
                    <a:lnTo>
                      <a:pt x="932" y="162"/>
                    </a:lnTo>
                    <a:lnTo>
                      <a:pt x="937" y="132"/>
                    </a:lnTo>
                    <a:lnTo>
                      <a:pt x="945" y="106"/>
                    </a:lnTo>
                    <a:lnTo>
                      <a:pt x="954" y="84"/>
                    </a:lnTo>
                    <a:lnTo>
                      <a:pt x="965" y="65"/>
                    </a:lnTo>
                    <a:lnTo>
                      <a:pt x="978" y="48"/>
                    </a:lnTo>
                    <a:lnTo>
                      <a:pt x="991" y="35"/>
                    </a:lnTo>
                    <a:lnTo>
                      <a:pt x="1006" y="24"/>
                    </a:lnTo>
                    <a:lnTo>
                      <a:pt x="1021" y="17"/>
                    </a:lnTo>
                    <a:lnTo>
                      <a:pt x="1038" y="11"/>
                    </a:lnTo>
                    <a:lnTo>
                      <a:pt x="1055" y="6"/>
                    </a:lnTo>
                    <a:lnTo>
                      <a:pt x="1072" y="2"/>
                    </a:lnTo>
                    <a:lnTo>
                      <a:pt x="1088" y="0"/>
                    </a:lnTo>
                    <a:lnTo>
                      <a:pt x="1122" y="0"/>
                    </a:lnTo>
                    <a:lnTo>
                      <a:pt x="1122" y="0"/>
                    </a:lnTo>
                    <a:lnTo>
                      <a:pt x="1154" y="0"/>
                    </a:lnTo>
                    <a:lnTo>
                      <a:pt x="1170" y="2"/>
                    </a:lnTo>
                    <a:lnTo>
                      <a:pt x="1189" y="6"/>
                    </a:lnTo>
                    <a:lnTo>
                      <a:pt x="1204" y="11"/>
                    </a:lnTo>
                    <a:lnTo>
                      <a:pt x="1221" y="17"/>
                    </a:lnTo>
                    <a:lnTo>
                      <a:pt x="1236" y="24"/>
                    </a:lnTo>
                    <a:lnTo>
                      <a:pt x="1251" y="35"/>
                    </a:lnTo>
                    <a:lnTo>
                      <a:pt x="1265" y="48"/>
                    </a:lnTo>
                    <a:lnTo>
                      <a:pt x="1277" y="65"/>
                    </a:lnTo>
                    <a:lnTo>
                      <a:pt x="1288" y="84"/>
                    </a:lnTo>
                    <a:lnTo>
                      <a:pt x="1297" y="106"/>
                    </a:lnTo>
                    <a:lnTo>
                      <a:pt x="1305" y="132"/>
                    </a:lnTo>
                    <a:lnTo>
                      <a:pt x="1310" y="162"/>
                    </a:lnTo>
                    <a:lnTo>
                      <a:pt x="1314" y="198"/>
                    </a:lnTo>
                    <a:lnTo>
                      <a:pt x="1316" y="235"/>
                    </a:lnTo>
                    <a:lnTo>
                      <a:pt x="1316" y="235"/>
                    </a:lnTo>
                    <a:lnTo>
                      <a:pt x="1323" y="229"/>
                    </a:lnTo>
                    <a:lnTo>
                      <a:pt x="1333" y="227"/>
                    </a:lnTo>
                    <a:lnTo>
                      <a:pt x="1336" y="227"/>
                    </a:lnTo>
                    <a:lnTo>
                      <a:pt x="1340" y="229"/>
                    </a:lnTo>
                    <a:lnTo>
                      <a:pt x="1342" y="233"/>
                    </a:lnTo>
                    <a:lnTo>
                      <a:pt x="1346" y="237"/>
                    </a:lnTo>
                    <a:lnTo>
                      <a:pt x="1347" y="242"/>
                    </a:lnTo>
                    <a:lnTo>
                      <a:pt x="1349" y="248"/>
                    </a:lnTo>
                    <a:lnTo>
                      <a:pt x="1347" y="267"/>
                    </a:lnTo>
                    <a:lnTo>
                      <a:pt x="1342" y="293"/>
                    </a:lnTo>
                    <a:lnTo>
                      <a:pt x="1331" y="324"/>
                    </a:lnTo>
                    <a:lnTo>
                      <a:pt x="1331" y="324"/>
                    </a:lnTo>
                    <a:lnTo>
                      <a:pt x="1329" y="345"/>
                    </a:lnTo>
                    <a:lnTo>
                      <a:pt x="1327" y="354"/>
                    </a:lnTo>
                    <a:lnTo>
                      <a:pt x="1323" y="363"/>
                    </a:lnTo>
                    <a:lnTo>
                      <a:pt x="1319" y="371"/>
                    </a:lnTo>
                    <a:lnTo>
                      <a:pt x="1310" y="378"/>
                    </a:lnTo>
                    <a:lnTo>
                      <a:pt x="1301" y="384"/>
                    </a:lnTo>
                    <a:lnTo>
                      <a:pt x="1288" y="390"/>
                    </a:lnTo>
                    <a:lnTo>
                      <a:pt x="1288" y="390"/>
                    </a:lnTo>
                    <a:lnTo>
                      <a:pt x="1284" y="390"/>
                    </a:lnTo>
                    <a:lnTo>
                      <a:pt x="1282" y="393"/>
                    </a:lnTo>
                    <a:lnTo>
                      <a:pt x="1280" y="401"/>
                    </a:lnTo>
                    <a:lnTo>
                      <a:pt x="1278" y="421"/>
                    </a:lnTo>
                    <a:lnTo>
                      <a:pt x="1277" y="434"/>
                    </a:lnTo>
                    <a:lnTo>
                      <a:pt x="1273" y="445"/>
                    </a:lnTo>
                    <a:lnTo>
                      <a:pt x="1267" y="457"/>
                    </a:lnTo>
                    <a:lnTo>
                      <a:pt x="1264" y="460"/>
                    </a:lnTo>
                    <a:lnTo>
                      <a:pt x="1258" y="464"/>
                    </a:lnTo>
                    <a:lnTo>
                      <a:pt x="1258" y="464"/>
                    </a:lnTo>
                    <a:lnTo>
                      <a:pt x="1258" y="522"/>
                    </a:lnTo>
                    <a:lnTo>
                      <a:pt x="1260" y="568"/>
                    </a:lnTo>
                    <a:lnTo>
                      <a:pt x="1262" y="587"/>
                    </a:lnTo>
                    <a:lnTo>
                      <a:pt x="1265" y="602"/>
                    </a:lnTo>
                    <a:lnTo>
                      <a:pt x="1265" y="602"/>
                    </a:lnTo>
                    <a:lnTo>
                      <a:pt x="1286" y="619"/>
                    </a:lnTo>
                    <a:lnTo>
                      <a:pt x="1310" y="637"/>
                    </a:lnTo>
                    <a:lnTo>
                      <a:pt x="1362" y="673"/>
                    </a:lnTo>
                    <a:lnTo>
                      <a:pt x="1407" y="699"/>
                    </a:lnTo>
                    <a:lnTo>
                      <a:pt x="1422" y="706"/>
                    </a:lnTo>
                    <a:lnTo>
                      <a:pt x="1431" y="708"/>
                    </a:lnTo>
                    <a:lnTo>
                      <a:pt x="1431" y="708"/>
                    </a:lnTo>
                    <a:lnTo>
                      <a:pt x="1469" y="708"/>
                    </a:lnTo>
                    <a:lnTo>
                      <a:pt x="1491" y="710"/>
                    </a:lnTo>
                    <a:lnTo>
                      <a:pt x="1515" y="712"/>
                    </a:lnTo>
                    <a:lnTo>
                      <a:pt x="1541" y="718"/>
                    </a:lnTo>
                    <a:lnTo>
                      <a:pt x="1565" y="725"/>
                    </a:lnTo>
                    <a:lnTo>
                      <a:pt x="1592" y="736"/>
                    </a:lnTo>
                    <a:lnTo>
                      <a:pt x="1616" y="751"/>
                    </a:lnTo>
                    <a:lnTo>
                      <a:pt x="1629" y="760"/>
                    </a:lnTo>
                    <a:lnTo>
                      <a:pt x="1640" y="770"/>
                    </a:lnTo>
                    <a:lnTo>
                      <a:pt x="1651" y="781"/>
                    </a:lnTo>
                    <a:lnTo>
                      <a:pt x="1662" y="794"/>
                    </a:lnTo>
                    <a:lnTo>
                      <a:pt x="1672" y="809"/>
                    </a:lnTo>
                    <a:lnTo>
                      <a:pt x="1683" y="824"/>
                    </a:lnTo>
                    <a:lnTo>
                      <a:pt x="1692" y="841"/>
                    </a:lnTo>
                    <a:lnTo>
                      <a:pt x="1700" y="859"/>
                    </a:lnTo>
                    <a:lnTo>
                      <a:pt x="1707" y="880"/>
                    </a:lnTo>
                    <a:lnTo>
                      <a:pt x="1715" y="902"/>
                    </a:lnTo>
                    <a:lnTo>
                      <a:pt x="1720" y="924"/>
                    </a:lnTo>
                    <a:lnTo>
                      <a:pt x="1726" y="950"/>
                    </a:lnTo>
                    <a:lnTo>
                      <a:pt x="1729" y="978"/>
                    </a:lnTo>
                    <a:lnTo>
                      <a:pt x="1733" y="1008"/>
                    </a:lnTo>
                    <a:lnTo>
                      <a:pt x="1735" y="1040"/>
                    </a:lnTo>
                    <a:lnTo>
                      <a:pt x="1735" y="1073"/>
                    </a:lnTo>
                    <a:lnTo>
                      <a:pt x="1735" y="1073"/>
                    </a:lnTo>
                    <a:lnTo>
                      <a:pt x="1735" y="1118"/>
                    </a:lnTo>
                    <a:lnTo>
                      <a:pt x="1737" y="1154"/>
                    </a:lnTo>
                    <a:lnTo>
                      <a:pt x="1743" y="1208"/>
                    </a:lnTo>
                    <a:lnTo>
                      <a:pt x="1748" y="1258"/>
                    </a:lnTo>
                    <a:lnTo>
                      <a:pt x="1750" y="1288"/>
                    </a:lnTo>
                    <a:lnTo>
                      <a:pt x="1750" y="1325"/>
                    </a:lnTo>
                    <a:lnTo>
                      <a:pt x="1750" y="1325"/>
                    </a:lnTo>
                    <a:lnTo>
                      <a:pt x="1817" y="1444"/>
                    </a:lnTo>
                    <a:lnTo>
                      <a:pt x="1849" y="1500"/>
                    </a:lnTo>
                    <a:lnTo>
                      <a:pt x="1875" y="1552"/>
                    </a:lnTo>
                    <a:lnTo>
                      <a:pt x="1888" y="1580"/>
                    </a:lnTo>
                    <a:lnTo>
                      <a:pt x="1897" y="1606"/>
                    </a:lnTo>
                    <a:lnTo>
                      <a:pt x="1907" y="1633"/>
                    </a:lnTo>
                    <a:lnTo>
                      <a:pt x="1914" y="1659"/>
                    </a:lnTo>
                    <a:lnTo>
                      <a:pt x="1920" y="1685"/>
                    </a:lnTo>
                    <a:lnTo>
                      <a:pt x="1923" y="1713"/>
                    </a:lnTo>
                    <a:lnTo>
                      <a:pt x="1925" y="1739"/>
                    </a:lnTo>
                    <a:lnTo>
                      <a:pt x="1927" y="1767"/>
                    </a:lnTo>
                    <a:lnTo>
                      <a:pt x="1927" y="1767"/>
                    </a:lnTo>
                    <a:lnTo>
                      <a:pt x="1934" y="1795"/>
                    </a:lnTo>
                    <a:lnTo>
                      <a:pt x="1942" y="1815"/>
                    </a:lnTo>
                    <a:lnTo>
                      <a:pt x="1948" y="1828"/>
                    </a:lnTo>
                    <a:lnTo>
                      <a:pt x="1957" y="1843"/>
                    </a:lnTo>
                    <a:lnTo>
                      <a:pt x="1964" y="1858"/>
                    </a:lnTo>
                    <a:lnTo>
                      <a:pt x="1977" y="1882"/>
                    </a:lnTo>
                    <a:lnTo>
                      <a:pt x="1990" y="1918"/>
                    </a:lnTo>
                    <a:lnTo>
                      <a:pt x="2009" y="1968"/>
                    </a:lnTo>
                    <a:lnTo>
                      <a:pt x="2009" y="1968"/>
                    </a:lnTo>
                    <a:lnTo>
                      <a:pt x="2030" y="1977"/>
                    </a:lnTo>
                    <a:lnTo>
                      <a:pt x="2052" y="1992"/>
                    </a:lnTo>
                    <a:lnTo>
                      <a:pt x="2074" y="2009"/>
                    </a:lnTo>
                    <a:lnTo>
                      <a:pt x="2097" y="2030"/>
                    </a:lnTo>
                    <a:lnTo>
                      <a:pt x="2119" y="2054"/>
                    </a:lnTo>
                    <a:lnTo>
                      <a:pt x="2138" y="2078"/>
                    </a:lnTo>
                    <a:lnTo>
                      <a:pt x="2153" y="2104"/>
                    </a:lnTo>
                    <a:lnTo>
                      <a:pt x="2160" y="2119"/>
                    </a:lnTo>
                    <a:lnTo>
                      <a:pt x="2166" y="2132"/>
                    </a:lnTo>
                    <a:lnTo>
                      <a:pt x="2166" y="2132"/>
                    </a:lnTo>
                    <a:lnTo>
                      <a:pt x="2169" y="2141"/>
                    </a:lnTo>
                    <a:lnTo>
                      <a:pt x="2177" y="2151"/>
                    </a:lnTo>
                    <a:lnTo>
                      <a:pt x="2184" y="2160"/>
                    </a:lnTo>
                    <a:lnTo>
                      <a:pt x="2195" y="2167"/>
                    </a:lnTo>
                    <a:lnTo>
                      <a:pt x="2216" y="2179"/>
                    </a:lnTo>
                    <a:lnTo>
                      <a:pt x="2236" y="2186"/>
                    </a:lnTo>
                    <a:lnTo>
                      <a:pt x="2236" y="2186"/>
                    </a:lnTo>
                    <a:lnTo>
                      <a:pt x="2240" y="2190"/>
                    </a:lnTo>
                    <a:lnTo>
                      <a:pt x="2242" y="2194"/>
                    </a:lnTo>
                    <a:lnTo>
                      <a:pt x="2240" y="2197"/>
                    </a:lnTo>
                    <a:lnTo>
                      <a:pt x="2238" y="2201"/>
                    </a:lnTo>
                    <a:lnTo>
                      <a:pt x="2233" y="2205"/>
                    </a:lnTo>
                    <a:lnTo>
                      <a:pt x="2225" y="2208"/>
                    </a:lnTo>
                    <a:lnTo>
                      <a:pt x="2218" y="2212"/>
                    </a:lnTo>
                    <a:lnTo>
                      <a:pt x="2208" y="2214"/>
                    </a:lnTo>
                    <a:lnTo>
                      <a:pt x="2197" y="2216"/>
                    </a:lnTo>
                    <a:lnTo>
                      <a:pt x="2186" y="2214"/>
                    </a:lnTo>
                    <a:lnTo>
                      <a:pt x="2175" y="2214"/>
                    </a:lnTo>
                    <a:lnTo>
                      <a:pt x="2164" y="2210"/>
                    </a:lnTo>
                    <a:lnTo>
                      <a:pt x="2154" y="2203"/>
                    </a:lnTo>
                    <a:lnTo>
                      <a:pt x="2143" y="2195"/>
                    </a:lnTo>
                    <a:lnTo>
                      <a:pt x="2134" y="2184"/>
                    </a:lnTo>
                    <a:lnTo>
                      <a:pt x="2125" y="2169"/>
                    </a:lnTo>
                    <a:lnTo>
                      <a:pt x="2125" y="2169"/>
                    </a:lnTo>
                    <a:lnTo>
                      <a:pt x="2119" y="2158"/>
                    </a:lnTo>
                    <a:lnTo>
                      <a:pt x="2117" y="2156"/>
                    </a:lnTo>
                    <a:lnTo>
                      <a:pt x="2117" y="2158"/>
                    </a:lnTo>
                    <a:lnTo>
                      <a:pt x="2117" y="2164"/>
                    </a:lnTo>
                    <a:lnTo>
                      <a:pt x="2119" y="2179"/>
                    </a:lnTo>
                    <a:lnTo>
                      <a:pt x="2126" y="2222"/>
                    </a:lnTo>
                    <a:lnTo>
                      <a:pt x="2136" y="2279"/>
                    </a:lnTo>
                    <a:lnTo>
                      <a:pt x="2138" y="2311"/>
                    </a:lnTo>
                    <a:lnTo>
                      <a:pt x="2139" y="2341"/>
                    </a:lnTo>
                    <a:lnTo>
                      <a:pt x="2138" y="2371"/>
                    </a:lnTo>
                    <a:lnTo>
                      <a:pt x="2134" y="2397"/>
                    </a:lnTo>
                    <a:lnTo>
                      <a:pt x="2130" y="2408"/>
                    </a:lnTo>
                    <a:lnTo>
                      <a:pt x="2126" y="2419"/>
                    </a:lnTo>
                    <a:lnTo>
                      <a:pt x="2121" y="2428"/>
                    </a:lnTo>
                    <a:lnTo>
                      <a:pt x="2113" y="2438"/>
                    </a:lnTo>
                    <a:lnTo>
                      <a:pt x="2106" y="2443"/>
                    </a:lnTo>
                    <a:lnTo>
                      <a:pt x="2097" y="2449"/>
                    </a:lnTo>
                    <a:lnTo>
                      <a:pt x="2085" y="2453"/>
                    </a:lnTo>
                    <a:lnTo>
                      <a:pt x="2072" y="2453"/>
                    </a:lnTo>
                    <a:lnTo>
                      <a:pt x="2072" y="2453"/>
                    </a:lnTo>
                    <a:lnTo>
                      <a:pt x="2059" y="2453"/>
                    </a:lnTo>
                    <a:lnTo>
                      <a:pt x="2048" y="2449"/>
                    </a:lnTo>
                    <a:lnTo>
                      <a:pt x="2037" y="2445"/>
                    </a:lnTo>
                    <a:lnTo>
                      <a:pt x="2026" y="2440"/>
                    </a:lnTo>
                    <a:lnTo>
                      <a:pt x="2016" y="2432"/>
                    </a:lnTo>
                    <a:lnTo>
                      <a:pt x="2007" y="2425"/>
                    </a:lnTo>
                    <a:lnTo>
                      <a:pt x="1998" y="2415"/>
                    </a:lnTo>
                    <a:lnTo>
                      <a:pt x="1989" y="2404"/>
                    </a:lnTo>
                    <a:lnTo>
                      <a:pt x="1974" y="2380"/>
                    </a:lnTo>
                    <a:lnTo>
                      <a:pt x="1961" y="2354"/>
                    </a:lnTo>
                    <a:lnTo>
                      <a:pt x="1948" y="2324"/>
                    </a:lnTo>
                    <a:lnTo>
                      <a:pt x="1938" y="2292"/>
                    </a:lnTo>
                    <a:lnTo>
                      <a:pt x="1929" y="2259"/>
                    </a:lnTo>
                    <a:lnTo>
                      <a:pt x="1921" y="2225"/>
                    </a:lnTo>
                    <a:lnTo>
                      <a:pt x="1907" y="2160"/>
                    </a:lnTo>
                    <a:lnTo>
                      <a:pt x="1895" y="2100"/>
                    </a:lnTo>
                    <a:lnTo>
                      <a:pt x="1890" y="2076"/>
                    </a:lnTo>
                    <a:lnTo>
                      <a:pt x="1884" y="2056"/>
                    </a:lnTo>
                    <a:lnTo>
                      <a:pt x="1884" y="2056"/>
                    </a:lnTo>
                    <a:lnTo>
                      <a:pt x="1877" y="2037"/>
                    </a:lnTo>
                    <a:lnTo>
                      <a:pt x="1866" y="2015"/>
                    </a:lnTo>
                    <a:lnTo>
                      <a:pt x="1830" y="1957"/>
                    </a:lnTo>
                    <a:lnTo>
                      <a:pt x="1785" y="1886"/>
                    </a:lnTo>
                    <a:lnTo>
                      <a:pt x="1737" y="1810"/>
                    </a:lnTo>
                    <a:lnTo>
                      <a:pt x="1687" y="1733"/>
                    </a:lnTo>
                    <a:lnTo>
                      <a:pt x="1644" y="1662"/>
                    </a:lnTo>
                    <a:lnTo>
                      <a:pt x="1627" y="1631"/>
                    </a:lnTo>
                    <a:lnTo>
                      <a:pt x="1614" y="1603"/>
                    </a:lnTo>
                    <a:lnTo>
                      <a:pt x="1603" y="1579"/>
                    </a:lnTo>
                    <a:lnTo>
                      <a:pt x="1599" y="1560"/>
                    </a:lnTo>
                    <a:lnTo>
                      <a:pt x="1599" y="1560"/>
                    </a:lnTo>
                    <a:lnTo>
                      <a:pt x="1593" y="1519"/>
                    </a:lnTo>
                    <a:lnTo>
                      <a:pt x="1588" y="1461"/>
                    </a:lnTo>
                    <a:lnTo>
                      <a:pt x="1577" y="1329"/>
                    </a:lnTo>
                    <a:lnTo>
                      <a:pt x="1571" y="1269"/>
                    </a:lnTo>
                    <a:lnTo>
                      <a:pt x="1564" y="1224"/>
                    </a:lnTo>
                    <a:lnTo>
                      <a:pt x="1562" y="1211"/>
                    </a:lnTo>
                    <a:lnTo>
                      <a:pt x="1558" y="1202"/>
                    </a:lnTo>
                    <a:lnTo>
                      <a:pt x="1556" y="1202"/>
                    </a:lnTo>
                    <a:lnTo>
                      <a:pt x="1554" y="1202"/>
                    </a:lnTo>
                    <a:lnTo>
                      <a:pt x="1551" y="1210"/>
                    </a:lnTo>
                    <a:lnTo>
                      <a:pt x="1551" y="1210"/>
                    </a:lnTo>
                    <a:lnTo>
                      <a:pt x="1526" y="1297"/>
                    </a:lnTo>
                    <a:lnTo>
                      <a:pt x="1491" y="1422"/>
                    </a:lnTo>
                    <a:lnTo>
                      <a:pt x="1474" y="1483"/>
                    </a:lnTo>
                    <a:lnTo>
                      <a:pt x="1463" y="1541"/>
                    </a:lnTo>
                    <a:lnTo>
                      <a:pt x="1457" y="1565"/>
                    </a:lnTo>
                    <a:lnTo>
                      <a:pt x="1456" y="1588"/>
                    </a:lnTo>
                    <a:lnTo>
                      <a:pt x="1456" y="1605"/>
                    </a:lnTo>
                    <a:lnTo>
                      <a:pt x="1457" y="1618"/>
                    </a:lnTo>
                    <a:lnTo>
                      <a:pt x="1457" y="1618"/>
                    </a:lnTo>
                    <a:lnTo>
                      <a:pt x="1467" y="1662"/>
                    </a:lnTo>
                    <a:lnTo>
                      <a:pt x="1472" y="1703"/>
                    </a:lnTo>
                    <a:lnTo>
                      <a:pt x="1476" y="1741"/>
                    </a:lnTo>
                    <a:lnTo>
                      <a:pt x="1478" y="1774"/>
                    </a:lnTo>
                    <a:lnTo>
                      <a:pt x="1476" y="1838"/>
                    </a:lnTo>
                    <a:lnTo>
                      <a:pt x="1478" y="1867"/>
                    </a:lnTo>
                    <a:lnTo>
                      <a:pt x="1480" y="1899"/>
                    </a:lnTo>
                    <a:lnTo>
                      <a:pt x="1480" y="1899"/>
                    </a:lnTo>
                    <a:lnTo>
                      <a:pt x="1482" y="1914"/>
                    </a:lnTo>
                    <a:lnTo>
                      <a:pt x="1483" y="1929"/>
                    </a:lnTo>
                    <a:lnTo>
                      <a:pt x="1493" y="1959"/>
                    </a:lnTo>
                    <a:lnTo>
                      <a:pt x="1506" y="1992"/>
                    </a:lnTo>
                    <a:lnTo>
                      <a:pt x="1519" y="2031"/>
                    </a:lnTo>
                    <a:lnTo>
                      <a:pt x="1530" y="2082"/>
                    </a:lnTo>
                    <a:lnTo>
                      <a:pt x="1536" y="2112"/>
                    </a:lnTo>
                    <a:lnTo>
                      <a:pt x="1541" y="2145"/>
                    </a:lnTo>
                    <a:lnTo>
                      <a:pt x="1547" y="2182"/>
                    </a:lnTo>
                    <a:lnTo>
                      <a:pt x="1551" y="2225"/>
                    </a:lnTo>
                    <a:lnTo>
                      <a:pt x="1552" y="2274"/>
                    </a:lnTo>
                    <a:lnTo>
                      <a:pt x="1554" y="2326"/>
                    </a:lnTo>
                    <a:lnTo>
                      <a:pt x="1554" y="2326"/>
                    </a:lnTo>
                    <a:lnTo>
                      <a:pt x="1552" y="2382"/>
                    </a:lnTo>
                    <a:lnTo>
                      <a:pt x="1549" y="2438"/>
                    </a:lnTo>
                    <a:lnTo>
                      <a:pt x="1541" y="2494"/>
                    </a:lnTo>
                    <a:lnTo>
                      <a:pt x="1534" y="2550"/>
                    </a:lnTo>
                    <a:lnTo>
                      <a:pt x="1523" y="2604"/>
                    </a:lnTo>
                    <a:lnTo>
                      <a:pt x="1511" y="2656"/>
                    </a:lnTo>
                    <a:lnTo>
                      <a:pt x="1487" y="2756"/>
                    </a:lnTo>
                    <a:lnTo>
                      <a:pt x="1461" y="2850"/>
                    </a:lnTo>
                    <a:lnTo>
                      <a:pt x="1439" y="2930"/>
                    </a:lnTo>
                    <a:lnTo>
                      <a:pt x="1422" y="2997"/>
                    </a:lnTo>
                    <a:lnTo>
                      <a:pt x="1416" y="3025"/>
                    </a:lnTo>
                    <a:lnTo>
                      <a:pt x="1415" y="3047"/>
                    </a:lnTo>
                    <a:lnTo>
                      <a:pt x="1415" y="3047"/>
                    </a:lnTo>
                    <a:lnTo>
                      <a:pt x="1411" y="3118"/>
                    </a:lnTo>
                    <a:lnTo>
                      <a:pt x="1407" y="3174"/>
                    </a:lnTo>
                    <a:lnTo>
                      <a:pt x="1403" y="3226"/>
                    </a:lnTo>
                    <a:lnTo>
                      <a:pt x="1405" y="3286"/>
                    </a:lnTo>
                    <a:lnTo>
                      <a:pt x="1405" y="3286"/>
                    </a:lnTo>
                    <a:lnTo>
                      <a:pt x="1405" y="3301"/>
                    </a:lnTo>
                    <a:lnTo>
                      <a:pt x="1407" y="3315"/>
                    </a:lnTo>
                    <a:lnTo>
                      <a:pt x="1415" y="3343"/>
                    </a:lnTo>
                    <a:lnTo>
                      <a:pt x="1426" y="3370"/>
                    </a:lnTo>
                    <a:lnTo>
                      <a:pt x="1437" y="3396"/>
                    </a:lnTo>
                    <a:lnTo>
                      <a:pt x="1446" y="3427"/>
                    </a:lnTo>
                    <a:lnTo>
                      <a:pt x="1456" y="3463"/>
                    </a:lnTo>
                    <a:lnTo>
                      <a:pt x="1459" y="3483"/>
                    </a:lnTo>
                    <a:lnTo>
                      <a:pt x="1463" y="3507"/>
                    </a:lnTo>
                    <a:lnTo>
                      <a:pt x="1463" y="3534"/>
                    </a:lnTo>
                    <a:lnTo>
                      <a:pt x="1465" y="3561"/>
                    </a:lnTo>
                    <a:lnTo>
                      <a:pt x="1465" y="3561"/>
                    </a:lnTo>
                    <a:lnTo>
                      <a:pt x="1463" y="3589"/>
                    </a:lnTo>
                    <a:lnTo>
                      <a:pt x="1457" y="3617"/>
                    </a:lnTo>
                    <a:lnTo>
                      <a:pt x="1452" y="3642"/>
                    </a:lnTo>
                    <a:lnTo>
                      <a:pt x="1444" y="3666"/>
                    </a:lnTo>
                    <a:lnTo>
                      <a:pt x="1435" y="3690"/>
                    </a:lnTo>
                    <a:lnTo>
                      <a:pt x="1426" y="3712"/>
                    </a:lnTo>
                    <a:lnTo>
                      <a:pt x="1403" y="3759"/>
                    </a:lnTo>
                    <a:lnTo>
                      <a:pt x="1379" y="3807"/>
                    </a:lnTo>
                    <a:lnTo>
                      <a:pt x="1368" y="3834"/>
                    </a:lnTo>
                    <a:lnTo>
                      <a:pt x="1359" y="3863"/>
                    </a:lnTo>
                    <a:lnTo>
                      <a:pt x="1349" y="3895"/>
                    </a:lnTo>
                    <a:lnTo>
                      <a:pt x="1342" y="3929"/>
                    </a:lnTo>
                    <a:lnTo>
                      <a:pt x="1336" y="3966"/>
                    </a:lnTo>
                    <a:lnTo>
                      <a:pt x="1333" y="4005"/>
                    </a:lnTo>
                    <a:lnTo>
                      <a:pt x="1333" y="4005"/>
                    </a:lnTo>
                    <a:lnTo>
                      <a:pt x="1329" y="4039"/>
                    </a:lnTo>
                    <a:lnTo>
                      <a:pt x="1325" y="4065"/>
                    </a:lnTo>
                    <a:lnTo>
                      <a:pt x="1319" y="4085"/>
                    </a:lnTo>
                    <a:lnTo>
                      <a:pt x="1316" y="4102"/>
                    </a:lnTo>
                    <a:lnTo>
                      <a:pt x="1312" y="4115"/>
                    </a:lnTo>
                    <a:lnTo>
                      <a:pt x="1310" y="4126"/>
                    </a:lnTo>
                    <a:lnTo>
                      <a:pt x="1310" y="4139"/>
                    </a:lnTo>
                    <a:lnTo>
                      <a:pt x="1312" y="4152"/>
                    </a:lnTo>
                    <a:lnTo>
                      <a:pt x="1312" y="4152"/>
                    </a:lnTo>
                    <a:lnTo>
                      <a:pt x="1319" y="4169"/>
                    </a:lnTo>
                    <a:lnTo>
                      <a:pt x="1329" y="4186"/>
                    </a:lnTo>
                    <a:lnTo>
                      <a:pt x="1340" y="4201"/>
                    </a:lnTo>
                    <a:lnTo>
                      <a:pt x="1353" y="4219"/>
                    </a:lnTo>
                    <a:lnTo>
                      <a:pt x="1385" y="4253"/>
                    </a:lnTo>
                    <a:lnTo>
                      <a:pt x="1420" y="4286"/>
                    </a:lnTo>
                    <a:lnTo>
                      <a:pt x="1420" y="4286"/>
                    </a:lnTo>
                    <a:lnTo>
                      <a:pt x="1424" y="4294"/>
                    </a:lnTo>
                    <a:lnTo>
                      <a:pt x="1426" y="4298"/>
                    </a:lnTo>
                    <a:lnTo>
                      <a:pt x="1426" y="4301"/>
                    </a:lnTo>
                    <a:lnTo>
                      <a:pt x="1420" y="4307"/>
                    </a:lnTo>
                    <a:lnTo>
                      <a:pt x="1411" y="4311"/>
                    </a:lnTo>
                    <a:lnTo>
                      <a:pt x="1398" y="4314"/>
                    </a:lnTo>
                    <a:lnTo>
                      <a:pt x="1383" y="4316"/>
                    </a:lnTo>
                    <a:lnTo>
                      <a:pt x="1346" y="4320"/>
                    </a:lnTo>
                    <a:lnTo>
                      <a:pt x="1305" y="4320"/>
                    </a:lnTo>
                    <a:lnTo>
                      <a:pt x="1264" y="4320"/>
                    </a:lnTo>
                    <a:lnTo>
                      <a:pt x="1204" y="4318"/>
                    </a:lnTo>
                    <a:lnTo>
                      <a:pt x="1204" y="4318"/>
                    </a:lnTo>
                    <a:lnTo>
                      <a:pt x="1195" y="4316"/>
                    </a:lnTo>
                    <a:lnTo>
                      <a:pt x="1187" y="4311"/>
                    </a:lnTo>
                    <a:lnTo>
                      <a:pt x="1180" y="4301"/>
                    </a:lnTo>
                    <a:lnTo>
                      <a:pt x="1174" y="4288"/>
                    </a:lnTo>
                    <a:lnTo>
                      <a:pt x="1170" y="4273"/>
                    </a:lnTo>
                    <a:lnTo>
                      <a:pt x="1165" y="4257"/>
                    </a:lnTo>
                    <a:lnTo>
                      <a:pt x="1157" y="4219"/>
                    </a:lnTo>
                    <a:lnTo>
                      <a:pt x="1154" y="4178"/>
                    </a:lnTo>
                    <a:lnTo>
                      <a:pt x="1150" y="4139"/>
                    </a:lnTo>
                    <a:lnTo>
                      <a:pt x="1148" y="4083"/>
                    </a:lnTo>
                    <a:lnTo>
                      <a:pt x="1148" y="4083"/>
                    </a:lnTo>
                    <a:lnTo>
                      <a:pt x="1150" y="4074"/>
                    </a:lnTo>
                    <a:lnTo>
                      <a:pt x="1152" y="4067"/>
                    </a:lnTo>
                    <a:lnTo>
                      <a:pt x="1157" y="4052"/>
                    </a:lnTo>
                    <a:lnTo>
                      <a:pt x="1167" y="4037"/>
                    </a:lnTo>
                    <a:lnTo>
                      <a:pt x="1178" y="4022"/>
                    </a:lnTo>
                    <a:lnTo>
                      <a:pt x="1187" y="4005"/>
                    </a:lnTo>
                    <a:lnTo>
                      <a:pt x="1196" y="3986"/>
                    </a:lnTo>
                    <a:lnTo>
                      <a:pt x="1200" y="3975"/>
                    </a:lnTo>
                    <a:lnTo>
                      <a:pt x="1204" y="3964"/>
                    </a:lnTo>
                    <a:lnTo>
                      <a:pt x="1206" y="3953"/>
                    </a:lnTo>
                    <a:lnTo>
                      <a:pt x="1206" y="3938"/>
                    </a:lnTo>
                    <a:lnTo>
                      <a:pt x="1206" y="3938"/>
                    </a:lnTo>
                    <a:lnTo>
                      <a:pt x="1204" y="3906"/>
                    </a:lnTo>
                    <a:lnTo>
                      <a:pt x="1198" y="3862"/>
                    </a:lnTo>
                    <a:lnTo>
                      <a:pt x="1182" y="3755"/>
                    </a:lnTo>
                    <a:lnTo>
                      <a:pt x="1172" y="3698"/>
                    </a:lnTo>
                    <a:lnTo>
                      <a:pt x="1163" y="3638"/>
                    </a:lnTo>
                    <a:lnTo>
                      <a:pt x="1157" y="3580"/>
                    </a:lnTo>
                    <a:lnTo>
                      <a:pt x="1155" y="3526"/>
                    </a:lnTo>
                    <a:lnTo>
                      <a:pt x="1155" y="3526"/>
                    </a:lnTo>
                    <a:lnTo>
                      <a:pt x="1157" y="3481"/>
                    </a:lnTo>
                    <a:lnTo>
                      <a:pt x="1161" y="3446"/>
                    </a:lnTo>
                    <a:lnTo>
                      <a:pt x="1167" y="3420"/>
                    </a:lnTo>
                    <a:lnTo>
                      <a:pt x="1174" y="3399"/>
                    </a:lnTo>
                    <a:lnTo>
                      <a:pt x="1185" y="3371"/>
                    </a:lnTo>
                    <a:lnTo>
                      <a:pt x="1189" y="3358"/>
                    </a:lnTo>
                    <a:lnTo>
                      <a:pt x="1191" y="3342"/>
                    </a:lnTo>
                    <a:lnTo>
                      <a:pt x="1191" y="3342"/>
                    </a:lnTo>
                    <a:lnTo>
                      <a:pt x="1189" y="3323"/>
                    </a:lnTo>
                    <a:lnTo>
                      <a:pt x="1183" y="3297"/>
                    </a:lnTo>
                    <a:lnTo>
                      <a:pt x="1169" y="3230"/>
                    </a:lnTo>
                    <a:lnTo>
                      <a:pt x="1159" y="3192"/>
                    </a:lnTo>
                    <a:lnTo>
                      <a:pt x="1154" y="3151"/>
                    </a:lnTo>
                    <a:lnTo>
                      <a:pt x="1148" y="3112"/>
                    </a:lnTo>
                    <a:lnTo>
                      <a:pt x="1146" y="3071"/>
                    </a:lnTo>
                    <a:lnTo>
                      <a:pt x="1146" y="3071"/>
                    </a:lnTo>
                    <a:lnTo>
                      <a:pt x="1142" y="2909"/>
                    </a:lnTo>
                    <a:lnTo>
                      <a:pt x="1133" y="2654"/>
                    </a:lnTo>
                    <a:lnTo>
                      <a:pt x="1122" y="2313"/>
                    </a:lnTo>
                    <a:lnTo>
                      <a:pt x="1122" y="2313"/>
                    </a:lnTo>
                    <a:close/>
                  </a:path>
                </a:pathLst>
              </a:custGeom>
              <a:solidFill>
                <a:srgbClr val="B4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3"/>
              <p:cNvSpPr>
                <a:spLocks/>
              </p:cNvSpPr>
              <p:nvPr/>
            </p:nvSpPr>
            <p:spPr bwMode="auto">
              <a:xfrm>
                <a:off x="4032251" y="1052513"/>
                <a:ext cx="1079500" cy="1169988"/>
              </a:xfrm>
              <a:custGeom>
                <a:avLst/>
                <a:gdLst>
                  <a:gd name="T0" fmla="*/ 328 w 680"/>
                  <a:gd name="T1" fmla="*/ 392 h 737"/>
                  <a:gd name="T2" fmla="*/ 335 w 680"/>
                  <a:gd name="T3" fmla="*/ 438 h 737"/>
                  <a:gd name="T4" fmla="*/ 333 w 680"/>
                  <a:gd name="T5" fmla="*/ 487 h 737"/>
                  <a:gd name="T6" fmla="*/ 319 w 680"/>
                  <a:gd name="T7" fmla="*/ 517 h 737"/>
                  <a:gd name="T8" fmla="*/ 309 w 680"/>
                  <a:gd name="T9" fmla="*/ 588 h 737"/>
                  <a:gd name="T10" fmla="*/ 296 w 680"/>
                  <a:gd name="T11" fmla="*/ 647 h 737"/>
                  <a:gd name="T12" fmla="*/ 274 w 680"/>
                  <a:gd name="T13" fmla="*/ 668 h 737"/>
                  <a:gd name="T14" fmla="*/ 210 w 680"/>
                  <a:gd name="T15" fmla="*/ 681 h 737"/>
                  <a:gd name="T16" fmla="*/ 110 w 680"/>
                  <a:gd name="T17" fmla="*/ 707 h 737"/>
                  <a:gd name="T18" fmla="*/ 54 w 680"/>
                  <a:gd name="T19" fmla="*/ 727 h 737"/>
                  <a:gd name="T20" fmla="*/ 20 w 680"/>
                  <a:gd name="T21" fmla="*/ 720 h 737"/>
                  <a:gd name="T22" fmla="*/ 2 w 680"/>
                  <a:gd name="T23" fmla="*/ 684 h 737"/>
                  <a:gd name="T24" fmla="*/ 2 w 680"/>
                  <a:gd name="T25" fmla="*/ 589 h 737"/>
                  <a:gd name="T26" fmla="*/ 28 w 680"/>
                  <a:gd name="T27" fmla="*/ 494 h 737"/>
                  <a:gd name="T28" fmla="*/ 43 w 680"/>
                  <a:gd name="T29" fmla="*/ 459 h 737"/>
                  <a:gd name="T30" fmla="*/ 41 w 680"/>
                  <a:gd name="T31" fmla="*/ 422 h 737"/>
                  <a:gd name="T32" fmla="*/ 65 w 680"/>
                  <a:gd name="T33" fmla="*/ 366 h 737"/>
                  <a:gd name="T34" fmla="*/ 156 w 680"/>
                  <a:gd name="T35" fmla="*/ 246 h 737"/>
                  <a:gd name="T36" fmla="*/ 190 w 680"/>
                  <a:gd name="T37" fmla="*/ 219 h 737"/>
                  <a:gd name="T38" fmla="*/ 227 w 680"/>
                  <a:gd name="T39" fmla="*/ 217 h 737"/>
                  <a:gd name="T40" fmla="*/ 266 w 680"/>
                  <a:gd name="T41" fmla="*/ 261 h 737"/>
                  <a:gd name="T42" fmla="*/ 300 w 680"/>
                  <a:gd name="T43" fmla="*/ 334 h 737"/>
                  <a:gd name="T44" fmla="*/ 315 w 680"/>
                  <a:gd name="T45" fmla="*/ 286 h 737"/>
                  <a:gd name="T46" fmla="*/ 317 w 680"/>
                  <a:gd name="T47" fmla="*/ 110 h 737"/>
                  <a:gd name="T48" fmla="*/ 304 w 680"/>
                  <a:gd name="T49" fmla="*/ 53 h 737"/>
                  <a:gd name="T50" fmla="*/ 298 w 680"/>
                  <a:gd name="T51" fmla="*/ 28 h 737"/>
                  <a:gd name="T52" fmla="*/ 317 w 680"/>
                  <a:gd name="T53" fmla="*/ 4 h 737"/>
                  <a:gd name="T54" fmla="*/ 337 w 680"/>
                  <a:gd name="T55" fmla="*/ 23 h 737"/>
                  <a:gd name="T56" fmla="*/ 393 w 680"/>
                  <a:gd name="T57" fmla="*/ 27 h 737"/>
                  <a:gd name="T58" fmla="*/ 367 w 680"/>
                  <a:gd name="T59" fmla="*/ 101 h 737"/>
                  <a:gd name="T60" fmla="*/ 363 w 680"/>
                  <a:gd name="T61" fmla="*/ 181 h 737"/>
                  <a:gd name="T62" fmla="*/ 367 w 680"/>
                  <a:gd name="T63" fmla="*/ 306 h 737"/>
                  <a:gd name="T64" fmla="*/ 395 w 680"/>
                  <a:gd name="T65" fmla="*/ 315 h 737"/>
                  <a:gd name="T66" fmla="*/ 419 w 680"/>
                  <a:gd name="T67" fmla="*/ 256 h 737"/>
                  <a:gd name="T68" fmla="*/ 447 w 680"/>
                  <a:gd name="T69" fmla="*/ 226 h 737"/>
                  <a:gd name="T70" fmla="*/ 483 w 680"/>
                  <a:gd name="T71" fmla="*/ 222 h 737"/>
                  <a:gd name="T72" fmla="*/ 518 w 680"/>
                  <a:gd name="T73" fmla="*/ 248 h 737"/>
                  <a:gd name="T74" fmla="*/ 600 w 680"/>
                  <a:gd name="T75" fmla="*/ 353 h 737"/>
                  <a:gd name="T76" fmla="*/ 637 w 680"/>
                  <a:gd name="T77" fmla="*/ 420 h 737"/>
                  <a:gd name="T78" fmla="*/ 637 w 680"/>
                  <a:gd name="T79" fmla="*/ 468 h 737"/>
                  <a:gd name="T80" fmla="*/ 652 w 680"/>
                  <a:gd name="T81" fmla="*/ 506 h 737"/>
                  <a:gd name="T82" fmla="*/ 680 w 680"/>
                  <a:gd name="T83" fmla="*/ 608 h 737"/>
                  <a:gd name="T84" fmla="*/ 678 w 680"/>
                  <a:gd name="T85" fmla="*/ 688 h 737"/>
                  <a:gd name="T86" fmla="*/ 654 w 680"/>
                  <a:gd name="T87" fmla="*/ 731 h 737"/>
                  <a:gd name="T88" fmla="*/ 607 w 680"/>
                  <a:gd name="T89" fmla="*/ 729 h 737"/>
                  <a:gd name="T90" fmla="*/ 550 w 680"/>
                  <a:gd name="T91" fmla="*/ 705 h 737"/>
                  <a:gd name="T92" fmla="*/ 447 w 680"/>
                  <a:gd name="T93" fmla="*/ 686 h 737"/>
                  <a:gd name="T94" fmla="*/ 389 w 680"/>
                  <a:gd name="T95" fmla="*/ 662 h 737"/>
                  <a:gd name="T96" fmla="*/ 369 w 680"/>
                  <a:gd name="T97" fmla="*/ 604 h 737"/>
                  <a:gd name="T98" fmla="*/ 352 w 680"/>
                  <a:gd name="T99" fmla="*/ 504 h 737"/>
                  <a:gd name="T100" fmla="*/ 343 w 680"/>
                  <a:gd name="T101" fmla="*/ 472 h 737"/>
                  <a:gd name="T102" fmla="*/ 356 w 680"/>
                  <a:gd name="T103" fmla="*/ 401 h 737"/>
                  <a:gd name="T104" fmla="*/ 341 w 680"/>
                  <a:gd name="T105" fmla="*/ 37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0" h="737">
                    <a:moveTo>
                      <a:pt x="341" y="377"/>
                    </a:moveTo>
                    <a:lnTo>
                      <a:pt x="341" y="377"/>
                    </a:lnTo>
                    <a:lnTo>
                      <a:pt x="333" y="384"/>
                    </a:lnTo>
                    <a:lnTo>
                      <a:pt x="328" y="392"/>
                    </a:lnTo>
                    <a:lnTo>
                      <a:pt x="326" y="401"/>
                    </a:lnTo>
                    <a:lnTo>
                      <a:pt x="328" y="414"/>
                    </a:lnTo>
                    <a:lnTo>
                      <a:pt x="328" y="414"/>
                    </a:lnTo>
                    <a:lnTo>
                      <a:pt x="335" y="438"/>
                    </a:lnTo>
                    <a:lnTo>
                      <a:pt x="337" y="450"/>
                    </a:lnTo>
                    <a:lnTo>
                      <a:pt x="337" y="463"/>
                    </a:lnTo>
                    <a:lnTo>
                      <a:pt x="335" y="474"/>
                    </a:lnTo>
                    <a:lnTo>
                      <a:pt x="333" y="487"/>
                    </a:lnTo>
                    <a:lnTo>
                      <a:pt x="328" y="498"/>
                    </a:lnTo>
                    <a:lnTo>
                      <a:pt x="322" y="509"/>
                    </a:lnTo>
                    <a:lnTo>
                      <a:pt x="322" y="509"/>
                    </a:lnTo>
                    <a:lnTo>
                      <a:pt x="319" y="517"/>
                    </a:lnTo>
                    <a:lnTo>
                      <a:pt x="317" y="526"/>
                    </a:lnTo>
                    <a:lnTo>
                      <a:pt x="315" y="543"/>
                    </a:lnTo>
                    <a:lnTo>
                      <a:pt x="315" y="543"/>
                    </a:lnTo>
                    <a:lnTo>
                      <a:pt x="309" y="588"/>
                    </a:lnTo>
                    <a:lnTo>
                      <a:pt x="302" y="632"/>
                    </a:lnTo>
                    <a:lnTo>
                      <a:pt x="302" y="632"/>
                    </a:lnTo>
                    <a:lnTo>
                      <a:pt x="300" y="640"/>
                    </a:lnTo>
                    <a:lnTo>
                      <a:pt x="296" y="647"/>
                    </a:lnTo>
                    <a:lnTo>
                      <a:pt x="292" y="655"/>
                    </a:lnTo>
                    <a:lnTo>
                      <a:pt x="287" y="660"/>
                    </a:lnTo>
                    <a:lnTo>
                      <a:pt x="281" y="664"/>
                    </a:lnTo>
                    <a:lnTo>
                      <a:pt x="274" y="668"/>
                    </a:lnTo>
                    <a:lnTo>
                      <a:pt x="266" y="671"/>
                    </a:lnTo>
                    <a:lnTo>
                      <a:pt x="259" y="673"/>
                    </a:lnTo>
                    <a:lnTo>
                      <a:pt x="259" y="673"/>
                    </a:lnTo>
                    <a:lnTo>
                      <a:pt x="210" y="681"/>
                    </a:lnTo>
                    <a:lnTo>
                      <a:pt x="162" y="690"/>
                    </a:lnTo>
                    <a:lnTo>
                      <a:pt x="162" y="690"/>
                    </a:lnTo>
                    <a:lnTo>
                      <a:pt x="127" y="701"/>
                    </a:lnTo>
                    <a:lnTo>
                      <a:pt x="110" y="707"/>
                    </a:lnTo>
                    <a:lnTo>
                      <a:pt x="93" y="714"/>
                    </a:lnTo>
                    <a:lnTo>
                      <a:pt x="93" y="714"/>
                    </a:lnTo>
                    <a:lnTo>
                      <a:pt x="73" y="724"/>
                    </a:lnTo>
                    <a:lnTo>
                      <a:pt x="54" y="727"/>
                    </a:lnTo>
                    <a:lnTo>
                      <a:pt x="39" y="727"/>
                    </a:lnTo>
                    <a:lnTo>
                      <a:pt x="32" y="725"/>
                    </a:lnTo>
                    <a:lnTo>
                      <a:pt x="26" y="724"/>
                    </a:lnTo>
                    <a:lnTo>
                      <a:pt x="20" y="720"/>
                    </a:lnTo>
                    <a:lnTo>
                      <a:pt x="15" y="714"/>
                    </a:lnTo>
                    <a:lnTo>
                      <a:pt x="11" y="709"/>
                    </a:lnTo>
                    <a:lnTo>
                      <a:pt x="7" y="701"/>
                    </a:lnTo>
                    <a:lnTo>
                      <a:pt x="2" y="684"/>
                    </a:lnTo>
                    <a:lnTo>
                      <a:pt x="0" y="662"/>
                    </a:lnTo>
                    <a:lnTo>
                      <a:pt x="0" y="662"/>
                    </a:lnTo>
                    <a:lnTo>
                      <a:pt x="0" y="614"/>
                    </a:lnTo>
                    <a:lnTo>
                      <a:pt x="2" y="589"/>
                    </a:lnTo>
                    <a:lnTo>
                      <a:pt x="5" y="565"/>
                    </a:lnTo>
                    <a:lnTo>
                      <a:pt x="11" y="541"/>
                    </a:lnTo>
                    <a:lnTo>
                      <a:pt x="19" y="517"/>
                    </a:lnTo>
                    <a:lnTo>
                      <a:pt x="28" y="494"/>
                    </a:lnTo>
                    <a:lnTo>
                      <a:pt x="41" y="472"/>
                    </a:lnTo>
                    <a:lnTo>
                      <a:pt x="41" y="472"/>
                    </a:lnTo>
                    <a:lnTo>
                      <a:pt x="43" y="466"/>
                    </a:lnTo>
                    <a:lnTo>
                      <a:pt x="43" y="459"/>
                    </a:lnTo>
                    <a:lnTo>
                      <a:pt x="43" y="459"/>
                    </a:lnTo>
                    <a:lnTo>
                      <a:pt x="41" y="446"/>
                    </a:lnTo>
                    <a:lnTo>
                      <a:pt x="39" y="433"/>
                    </a:lnTo>
                    <a:lnTo>
                      <a:pt x="41" y="422"/>
                    </a:lnTo>
                    <a:lnTo>
                      <a:pt x="43" y="409"/>
                    </a:lnTo>
                    <a:lnTo>
                      <a:pt x="46" y="397"/>
                    </a:lnTo>
                    <a:lnTo>
                      <a:pt x="52" y="386"/>
                    </a:lnTo>
                    <a:lnTo>
                      <a:pt x="65" y="366"/>
                    </a:lnTo>
                    <a:lnTo>
                      <a:pt x="65" y="366"/>
                    </a:lnTo>
                    <a:lnTo>
                      <a:pt x="110" y="304"/>
                    </a:lnTo>
                    <a:lnTo>
                      <a:pt x="156" y="246"/>
                    </a:lnTo>
                    <a:lnTo>
                      <a:pt x="156" y="246"/>
                    </a:lnTo>
                    <a:lnTo>
                      <a:pt x="160" y="243"/>
                    </a:lnTo>
                    <a:lnTo>
                      <a:pt x="160" y="243"/>
                    </a:lnTo>
                    <a:lnTo>
                      <a:pt x="175" y="228"/>
                    </a:lnTo>
                    <a:lnTo>
                      <a:pt x="190" y="219"/>
                    </a:lnTo>
                    <a:lnTo>
                      <a:pt x="205" y="215"/>
                    </a:lnTo>
                    <a:lnTo>
                      <a:pt x="212" y="213"/>
                    </a:lnTo>
                    <a:lnTo>
                      <a:pt x="220" y="215"/>
                    </a:lnTo>
                    <a:lnTo>
                      <a:pt x="227" y="217"/>
                    </a:lnTo>
                    <a:lnTo>
                      <a:pt x="233" y="219"/>
                    </a:lnTo>
                    <a:lnTo>
                      <a:pt x="246" y="228"/>
                    </a:lnTo>
                    <a:lnTo>
                      <a:pt x="257" y="243"/>
                    </a:lnTo>
                    <a:lnTo>
                      <a:pt x="266" y="261"/>
                    </a:lnTo>
                    <a:lnTo>
                      <a:pt x="266" y="261"/>
                    </a:lnTo>
                    <a:lnTo>
                      <a:pt x="296" y="328"/>
                    </a:lnTo>
                    <a:lnTo>
                      <a:pt x="296" y="328"/>
                    </a:lnTo>
                    <a:lnTo>
                      <a:pt x="300" y="334"/>
                    </a:lnTo>
                    <a:lnTo>
                      <a:pt x="309" y="340"/>
                    </a:lnTo>
                    <a:lnTo>
                      <a:pt x="309" y="340"/>
                    </a:lnTo>
                    <a:lnTo>
                      <a:pt x="313" y="314"/>
                    </a:lnTo>
                    <a:lnTo>
                      <a:pt x="315" y="286"/>
                    </a:lnTo>
                    <a:lnTo>
                      <a:pt x="315" y="286"/>
                    </a:lnTo>
                    <a:lnTo>
                      <a:pt x="317" y="198"/>
                    </a:lnTo>
                    <a:lnTo>
                      <a:pt x="317" y="110"/>
                    </a:lnTo>
                    <a:lnTo>
                      <a:pt x="317" y="110"/>
                    </a:lnTo>
                    <a:lnTo>
                      <a:pt x="315" y="96"/>
                    </a:lnTo>
                    <a:lnTo>
                      <a:pt x="313" y="81"/>
                    </a:lnTo>
                    <a:lnTo>
                      <a:pt x="309" y="66"/>
                    </a:lnTo>
                    <a:lnTo>
                      <a:pt x="304" y="53"/>
                    </a:lnTo>
                    <a:lnTo>
                      <a:pt x="304" y="53"/>
                    </a:lnTo>
                    <a:lnTo>
                      <a:pt x="300" y="43"/>
                    </a:lnTo>
                    <a:lnTo>
                      <a:pt x="298" y="36"/>
                    </a:lnTo>
                    <a:lnTo>
                      <a:pt x="298" y="28"/>
                    </a:lnTo>
                    <a:lnTo>
                      <a:pt x="300" y="23"/>
                    </a:lnTo>
                    <a:lnTo>
                      <a:pt x="304" y="15"/>
                    </a:lnTo>
                    <a:lnTo>
                      <a:pt x="309" y="10"/>
                    </a:lnTo>
                    <a:lnTo>
                      <a:pt x="317" y="4"/>
                    </a:lnTo>
                    <a:lnTo>
                      <a:pt x="326" y="0"/>
                    </a:lnTo>
                    <a:lnTo>
                      <a:pt x="326" y="0"/>
                    </a:lnTo>
                    <a:lnTo>
                      <a:pt x="337" y="23"/>
                    </a:lnTo>
                    <a:lnTo>
                      <a:pt x="337" y="23"/>
                    </a:lnTo>
                    <a:lnTo>
                      <a:pt x="358" y="4"/>
                    </a:lnTo>
                    <a:lnTo>
                      <a:pt x="358" y="4"/>
                    </a:lnTo>
                    <a:lnTo>
                      <a:pt x="393" y="27"/>
                    </a:lnTo>
                    <a:lnTo>
                      <a:pt x="393" y="27"/>
                    </a:lnTo>
                    <a:lnTo>
                      <a:pt x="384" y="45"/>
                    </a:lnTo>
                    <a:lnTo>
                      <a:pt x="376" y="64"/>
                    </a:lnTo>
                    <a:lnTo>
                      <a:pt x="371" y="82"/>
                    </a:lnTo>
                    <a:lnTo>
                      <a:pt x="367" y="101"/>
                    </a:lnTo>
                    <a:lnTo>
                      <a:pt x="365" y="122"/>
                    </a:lnTo>
                    <a:lnTo>
                      <a:pt x="363" y="142"/>
                    </a:lnTo>
                    <a:lnTo>
                      <a:pt x="363" y="181"/>
                    </a:lnTo>
                    <a:lnTo>
                      <a:pt x="363" y="181"/>
                    </a:lnTo>
                    <a:lnTo>
                      <a:pt x="363" y="222"/>
                    </a:lnTo>
                    <a:lnTo>
                      <a:pt x="363" y="263"/>
                    </a:lnTo>
                    <a:lnTo>
                      <a:pt x="363" y="284"/>
                    </a:lnTo>
                    <a:lnTo>
                      <a:pt x="367" y="306"/>
                    </a:lnTo>
                    <a:lnTo>
                      <a:pt x="371" y="327"/>
                    </a:lnTo>
                    <a:lnTo>
                      <a:pt x="378" y="349"/>
                    </a:lnTo>
                    <a:lnTo>
                      <a:pt x="378" y="349"/>
                    </a:lnTo>
                    <a:lnTo>
                      <a:pt x="395" y="315"/>
                    </a:lnTo>
                    <a:lnTo>
                      <a:pt x="406" y="287"/>
                    </a:lnTo>
                    <a:lnTo>
                      <a:pt x="406" y="287"/>
                    </a:lnTo>
                    <a:lnTo>
                      <a:pt x="414" y="265"/>
                    </a:lnTo>
                    <a:lnTo>
                      <a:pt x="419" y="256"/>
                    </a:lnTo>
                    <a:lnTo>
                      <a:pt x="425" y="246"/>
                    </a:lnTo>
                    <a:lnTo>
                      <a:pt x="430" y="237"/>
                    </a:lnTo>
                    <a:lnTo>
                      <a:pt x="438" y="232"/>
                    </a:lnTo>
                    <a:lnTo>
                      <a:pt x="447" y="226"/>
                    </a:lnTo>
                    <a:lnTo>
                      <a:pt x="460" y="222"/>
                    </a:lnTo>
                    <a:lnTo>
                      <a:pt x="460" y="222"/>
                    </a:lnTo>
                    <a:lnTo>
                      <a:pt x="471" y="220"/>
                    </a:lnTo>
                    <a:lnTo>
                      <a:pt x="483" y="222"/>
                    </a:lnTo>
                    <a:lnTo>
                      <a:pt x="494" y="226"/>
                    </a:lnTo>
                    <a:lnTo>
                      <a:pt x="503" y="232"/>
                    </a:lnTo>
                    <a:lnTo>
                      <a:pt x="511" y="239"/>
                    </a:lnTo>
                    <a:lnTo>
                      <a:pt x="518" y="248"/>
                    </a:lnTo>
                    <a:lnTo>
                      <a:pt x="533" y="265"/>
                    </a:lnTo>
                    <a:lnTo>
                      <a:pt x="533" y="265"/>
                    </a:lnTo>
                    <a:lnTo>
                      <a:pt x="600" y="353"/>
                    </a:lnTo>
                    <a:lnTo>
                      <a:pt x="600" y="353"/>
                    </a:lnTo>
                    <a:lnTo>
                      <a:pt x="619" y="379"/>
                    </a:lnTo>
                    <a:lnTo>
                      <a:pt x="626" y="392"/>
                    </a:lnTo>
                    <a:lnTo>
                      <a:pt x="634" y="407"/>
                    </a:lnTo>
                    <a:lnTo>
                      <a:pt x="637" y="420"/>
                    </a:lnTo>
                    <a:lnTo>
                      <a:pt x="639" y="437"/>
                    </a:lnTo>
                    <a:lnTo>
                      <a:pt x="639" y="451"/>
                    </a:lnTo>
                    <a:lnTo>
                      <a:pt x="637" y="468"/>
                    </a:lnTo>
                    <a:lnTo>
                      <a:pt x="637" y="468"/>
                    </a:lnTo>
                    <a:lnTo>
                      <a:pt x="637" y="476"/>
                    </a:lnTo>
                    <a:lnTo>
                      <a:pt x="639" y="481"/>
                    </a:lnTo>
                    <a:lnTo>
                      <a:pt x="639" y="481"/>
                    </a:lnTo>
                    <a:lnTo>
                      <a:pt x="652" y="506"/>
                    </a:lnTo>
                    <a:lnTo>
                      <a:pt x="663" y="532"/>
                    </a:lnTo>
                    <a:lnTo>
                      <a:pt x="671" y="556"/>
                    </a:lnTo>
                    <a:lnTo>
                      <a:pt x="676" y="582"/>
                    </a:lnTo>
                    <a:lnTo>
                      <a:pt x="680" y="608"/>
                    </a:lnTo>
                    <a:lnTo>
                      <a:pt x="680" y="634"/>
                    </a:lnTo>
                    <a:lnTo>
                      <a:pt x="680" y="662"/>
                    </a:lnTo>
                    <a:lnTo>
                      <a:pt x="678" y="688"/>
                    </a:lnTo>
                    <a:lnTo>
                      <a:pt x="678" y="688"/>
                    </a:lnTo>
                    <a:lnTo>
                      <a:pt x="675" y="703"/>
                    </a:lnTo>
                    <a:lnTo>
                      <a:pt x="671" y="714"/>
                    </a:lnTo>
                    <a:lnTo>
                      <a:pt x="663" y="725"/>
                    </a:lnTo>
                    <a:lnTo>
                      <a:pt x="654" y="731"/>
                    </a:lnTo>
                    <a:lnTo>
                      <a:pt x="645" y="735"/>
                    </a:lnTo>
                    <a:lnTo>
                      <a:pt x="634" y="737"/>
                    </a:lnTo>
                    <a:lnTo>
                      <a:pt x="620" y="735"/>
                    </a:lnTo>
                    <a:lnTo>
                      <a:pt x="607" y="729"/>
                    </a:lnTo>
                    <a:lnTo>
                      <a:pt x="607" y="729"/>
                    </a:lnTo>
                    <a:lnTo>
                      <a:pt x="589" y="720"/>
                    </a:lnTo>
                    <a:lnTo>
                      <a:pt x="568" y="712"/>
                    </a:lnTo>
                    <a:lnTo>
                      <a:pt x="550" y="705"/>
                    </a:lnTo>
                    <a:lnTo>
                      <a:pt x="529" y="701"/>
                    </a:lnTo>
                    <a:lnTo>
                      <a:pt x="488" y="694"/>
                    </a:lnTo>
                    <a:lnTo>
                      <a:pt x="447" y="686"/>
                    </a:lnTo>
                    <a:lnTo>
                      <a:pt x="447" y="686"/>
                    </a:lnTo>
                    <a:lnTo>
                      <a:pt x="429" y="683"/>
                    </a:lnTo>
                    <a:lnTo>
                      <a:pt x="412" y="677"/>
                    </a:lnTo>
                    <a:lnTo>
                      <a:pt x="399" y="671"/>
                    </a:lnTo>
                    <a:lnTo>
                      <a:pt x="389" y="662"/>
                    </a:lnTo>
                    <a:lnTo>
                      <a:pt x="382" y="653"/>
                    </a:lnTo>
                    <a:lnTo>
                      <a:pt x="376" y="640"/>
                    </a:lnTo>
                    <a:lnTo>
                      <a:pt x="373" y="625"/>
                    </a:lnTo>
                    <a:lnTo>
                      <a:pt x="369" y="604"/>
                    </a:lnTo>
                    <a:lnTo>
                      <a:pt x="369" y="604"/>
                    </a:lnTo>
                    <a:lnTo>
                      <a:pt x="363" y="547"/>
                    </a:lnTo>
                    <a:lnTo>
                      <a:pt x="358" y="517"/>
                    </a:lnTo>
                    <a:lnTo>
                      <a:pt x="352" y="504"/>
                    </a:lnTo>
                    <a:lnTo>
                      <a:pt x="347" y="489"/>
                    </a:lnTo>
                    <a:lnTo>
                      <a:pt x="347" y="489"/>
                    </a:lnTo>
                    <a:lnTo>
                      <a:pt x="345" y="481"/>
                    </a:lnTo>
                    <a:lnTo>
                      <a:pt x="343" y="472"/>
                    </a:lnTo>
                    <a:lnTo>
                      <a:pt x="345" y="453"/>
                    </a:lnTo>
                    <a:lnTo>
                      <a:pt x="352" y="414"/>
                    </a:lnTo>
                    <a:lnTo>
                      <a:pt x="352" y="414"/>
                    </a:lnTo>
                    <a:lnTo>
                      <a:pt x="356" y="401"/>
                    </a:lnTo>
                    <a:lnTo>
                      <a:pt x="356" y="394"/>
                    </a:lnTo>
                    <a:lnTo>
                      <a:pt x="350" y="386"/>
                    </a:lnTo>
                    <a:lnTo>
                      <a:pt x="341" y="377"/>
                    </a:lnTo>
                    <a:lnTo>
                      <a:pt x="341" y="377"/>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24"/>
              <p:cNvSpPr>
                <a:spLocks noEditPoints="1"/>
              </p:cNvSpPr>
              <p:nvPr/>
            </p:nvSpPr>
            <p:spPr bwMode="auto">
              <a:xfrm>
                <a:off x="4443413" y="1530350"/>
                <a:ext cx="449263" cy="563563"/>
              </a:xfrm>
              <a:custGeom>
                <a:avLst/>
                <a:gdLst>
                  <a:gd name="T0" fmla="*/ 238 w 283"/>
                  <a:gd name="T1" fmla="*/ 177 h 355"/>
                  <a:gd name="T2" fmla="*/ 229 w 283"/>
                  <a:gd name="T3" fmla="*/ 143 h 355"/>
                  <a:gd name="T4" fmla="*/ 196 w 283"/>
                  <a:gd name="T5" fmla="*/ 124 h 355"/>
                  <a:gd name="T6" fmla="*/ 156 w 283"/>
                  <a:gd name="T7" fmla="*/ 130 h 355"/>
                  <a:gd name="T8" fmla="*/ 164 w 283"/>
                  <a:gd name="T9" fmla="*/ 111 h 355"/>
                  <a:gd name="T10" fmla="*/ 190 w 283"/>
                  <a:gd name="T11" fmla="*/ 96 h 355"/>
                  <a:gd name="T12" fmla="*/ 233 w 283"/>
                  <a:gd name="T13" fmla="*/ 80 h 355"/>
                  <a:gd name="T14" fmla="*/ 233 w 283"/>
                  <a:gd name="T15" fmla="*/ 72 h 355"/>
                  <a:gd name="T16" fmla="*/ 224 w 283"/>
                  <a:gd name="T17" fmla="*/ 67 h 355"/>
                  <a:gd name="T18" fmla="*/ 218 w 283"/>
                  <a:gd name="T19" fmla="*/ 68 h 355"/>
                  <a:gd name="T20" fmla="*/ 175 w 283"/>
                  <a:gd name="T21" fmla="*/ 59 h 355"/>
                  <a:gd name="T22" fmla="*/ 151 w 283"/>
                  <a:gd name="T23" fmla="*/ 41 h 355"/>
                  <a:gd name="T24" fmla="*/ 145 w 283"/>
                  <a:gd name="T25" fmla="*/ 20 h 355"/>
                  <a:gd name="T26" fmla="*/ 142 w 283"/>
                  <a:gd name="T27" fmla="*/ 0 h 355"/>
                  <a:gd name="T28" fmla="*/ 136 w 283"/>
                  <a:gd name="T29" fmla="*/ 9 h 355"/>
                  <a:gd name="T30" fmla="*/ 125 w 283"/>
                  <a:gd name="T31" fmla="*/ 37 h 355"/>
                  <a:gd name="T32" fmla="*/ 115 w 283"/>
                  <a:gd name="T33" fmla="*/ 0 h 355"/>
                  <a:gd name="T34" fmla="*/ 106 w 283"/>
                  <a:gd name="T35" fmla="*/ 11 h 355"/>
                  <a:gd name="T36" fmla="*/ 106 w 283"/>
                  <a:gd name="T37" fmla="*/ 37 h 355"/>
                  <a:gd name="T38" fmla="*/ 97 w 283"/>
                  <a:gd name="T39" fmla="*/ 41 h 355"/>
                  <a:gd name="T40" fmla="*/ 84 w 283"/>
                  <a:gd name="T41" fmla="*/ 16 h 355"/>
                  <a:gd name="T42" fmla="*/ 74 w 283"/>
                  <a:gd name="T43" fmla="*/ 14 h 355"/>
                  <a:gd name="T44" fmla="*/ 74 w 283"/>
                  <a:gd name="T45" fmla="*/ 29 h 355"/>
                  <a:gd name="T46" fmla="*/ 84 w 283"/>
                  <a:gd name="T47" fmla="*/ 50 h 355"/>
                  <a:gd name="T48" fmla="*/ 69 w 283"/>
                  <a:gd name="T49" fmla="*/ 82 h 355"/>
                  <a:gd name="T50" fmla="*/ 69 w 283"/>
                  <a:gd name="T51" fmla="*/ 136 h 355"/>
                  <a:gd name="T52" fmla="*/ 86 w 283"/>
                  <a:gd name="T53" fmla="*/ 164 h 355"/>
                  <a:gd name="T54" fmla="*/ 115 w 283"/>
                  <a:gd name="T55" fmla="*/ 160 h 355"/>
                  <a:gd name="T56" fmla="*/ 121 w 283"/>
                  <a:gd name="T57" fmla="*/ 143 h 355"/>
                  <a:gd name="T58" fmla="*/ 110 w 283"/>
                  <a:gd name="T59" fmla="*/ 113 h 355"/>
                  <a:gd name="T60" fmla="*/ 127 w 283"/>
                  <a:gd name="T61" fmla="*/ 78 h 355"/>
                  <a:gd name="T62" fmla="*/ 149 w 283"/>
                  <a:gd name="T63" fmla="*/ 83 h 355"/>
                  <a:gd name="T64" fmla="*/ 142 w 283"/>
                  <a:gd name="T65" fmla="*/ 98 h 355"/>
                  <a:gd name="T66" fmla="*/ 119 w 283"/>
                  <a:gd name="T67" fmla="*/ 93 h 355"/>
                  <a:gd name="T68" fmla="*/ 112 w 283"/>
                  <a:gd name="T69" fmla="*/ 109 h 355"/>
                  <a:gd name="T70" fmla="*/ 123 w 283"/>
                  <a:gd name="T71" fmla="*/ 130 h 355"/>
                  <a:gd name="T72" fmla="*/ 127 w 283"/>
                  <a:gd name="T73" fmla="*/ 158 h 355"/>
                  <a:gd name="T74" fmla="*/ 84 w 283"/>
                  <a:gd name="T75" fmla="*/ 169 h 355"/>
                  <a:gd name="T76" fmla="*/ 65 w 283"/>
                  <a:gd name="T77" fmla="*/ 149 h 355"/>
                  <a:gd name="T78" fmla="*/ 60 w 283"/>
                  <a:gd name="T79" fmla="*/ 95 h 355"/>
                  <a:gd name="T80" fmla="*/ 52 w 283"/>
                  <a:gd name="T81" fmla="*/ 76 h 355"/>
                  <a:gd name="T82" fmla="*/ 47 w 283"/>
                  <a:gd name="T83" fmla="*/ 59 h 355"/>
                  <a:gd name="T84" fmla="*/ 30 w 283"/>
                  <a:gd name="T85" fmla="*/ 50 h 355"/>
                  <a:gd name="T86" fmla="*/ 19 w 283"/>
                  <a:gd name="T87" fmla="*/ 57 h 355"/>
                  <a:gd name="T88" fmla="*/ 41 w 283"/>
                  <a:gd name="T89" fmla="*/ 169 h 355"/>
                  <a:gd name="T90" fmla="*/ 47 w 283"/>
                  <a:gd name="T91" fmla="*/ 216 h 355"/>
                  <a:gd name="T92" fmla="*/ 63 w 283"/>
                  <a:gd name="T93" fmla="*/ 257 h 355"/>
                  <a:gd name="T94" fmla="*/ 84 w 283"/>
                  <a:gd name="T95" fmla="*/ 281 h 355"/>
                  <a:gd name="T96" fmla="*/ 136 w 283"/>
                  <a:gd name="T97" fmla="*/ 333 h 355"/>
                  <a:gd name="T98" fmla="*/ 229 w 283"/>
                  <a:gd name="T99" fmla="*/ 355 h 355"/>
                  <a:gd name="T100" fmla="*/ 272 w 283"/>
                  <a:gd name="T101" fmla="*/ 344 h 355"/>
                  <a:gd name="T102" fmla="*/ 283 w 283"/>
                  <a:gd name="T103" fmla="*/ 311 h 355"/>
                  <a:gd name="T104" fmla="*/ 283 w 283"/>
                  <a:gd name="T105" fmla="*/ 266 h 355"/>
                  <a:gd name="T106" fmla="*/ 265 w 283"/>
                  <a:gd name="T107" fmla="*/ 212 h 355"/>
                  <a:gd name="T108" fmla="*/ 218 w 283"/>
                  <a:gd name="T109" fmla="*/ 83 h 355"/>
                  <a:gd name="T110" fmla="*/ 216 w 283"/>
                  <a:gd name="T111" fmla="*/ 82 h 355"/>
                  <a:gd name="T112" fmla="*/ 0 w 283"/>
                  <a:gd name="T113" fmla="*/ 87 h 355"/>
                  <a:gd name="T114" fmla="*/ 7 w 283"/>
                  <a:gd name="T115" fmla="*/ 96 h 355"/>
                  <a:gd name="T116" fmla="*/ 19 w 283"/>
                  <a:gd name="T117" fmla="*/ 78 h 355"/>
                  <a:gd name="T118" fmla="*/ 2 w 283"/>
                  <a:gd name="T1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 h="355">
                    <a:moveTo>
                      <a:pt x="244" y="188"/>
                    </a:moveTo>
                    <a:lnTo>
                      <a:pt x="244" y="188"/>
                    </a:lnTo>
                    <a:lnTo>
                      <a:pt x="240" y="182"/>
                    </a:lnTo>
                    <a:lnTo>
                      <a:pt x="238" y="177"/>
                    </a:lnTo>
                    <a:lnTo>
                      <a:pt x="238" y="177"/>
                    </a:lnTo>
                    <a:lnTo>
                      <a:pt x="229" y="143"/>
                    </a:lnTo>
                    <a:lnTo>
                      <a:pt x="229" y="143"/>
                    </a:lnTo>
                    <a:lnTo>
                      <a:pt x="229" y="143"/>
                    </a:lnTo>
                    <a:lnTo>
                      <a:pt x="222" y="136"/>
                    </a:lnTo>
                    <a:lnTo>
                      <a:pt x="212" y="130"/>
                    </a:lnTo>
                    <a:lnTo>
                      <a:pt x="205" y="126"/>
                    </a:lnTo>
                    <a:lnTo>
                      <a:pt x="196" y="124"/>
                    </a:lnTo>
                    <a:lnTo>
                      <a:pt x="186" y="123"/>
                    </a:lnTo>
                    <a:lnTo>
                      <a:pt x="177" y="124"/>
                    </a:lnTo>
                    <a:lnTo>
                      <a:pt x="166" y="126"/>
                    </a:lnTo>
                    <a:lnTo>
                      <a:pt x="156" y="130"/>
                    </a:lnTo>
                    <a:lnTo>
                      <a:pt x="156" y="130"/>
                    </a:lnTo>
                    <a:lnTo>
                      <a:pt x="156" y="123"/>
                    </a:lnTo>
                    <a:lnTo>
                      <a:pt x="160" y="117"/>
                    </a:lnTo>
                    <a:lnTo>
                      <a:pt x="164" y="111"/>
                    </a:lnTo>
                    <a:lnTo>
                      <a:pt x="170" y="108"/>
                    </a:lnTo>
                    <a:lnTo>
                      <a:pt x="170" y="108"/>
                    </a:lnTo>
                    <a:lnTo>
                      <a:pt x="190" y="96"/>
                    </a:lnTo>
                    <a:lnTo>
                      <a:pt x="190" y="96"/>
                    </a:lnTo>
                    <a:lnTo>
                      <a:pt x="224" y="87"/>
                    </a:lnTo>
                    <a:lnTo>
                      <a:pt x="224" y="87"/>
                    </a:lnTo>
                    <a:lnTo>
                      <a:pt x="231" y="85"/>
                    </a:lnTo>
                    <a:lnTo>
                      <a:pt x="233" y="80"/>
                    </a:lnTo>
                    <a:lnTo>
                      <a:pt x="233" y="80"/>
                    </a:lnTo>
                    <a:lnTo>
                      <a:pt x="235" y="76"/>
                    </a:lnTo>
                    <a:lnTo>
                      <a:pt x="235" y="76"/>
                    </a:lnTo>
                    <a:lnTo>
                      <a:pt x="233" y="72"/>
                    </a:lnTo>
                    <a:lnTo>
                      <a:pt x="231" y="68"/>
                    </a:lnTo>
                    <a:lnTo>
                      <a:pt x="227" y="67"/>
                    </a:lnTo>
                    <a:lnTo>
                      <a:pt x="224" y="67"/>
                    </a:lnTo>
                    <a:lnTo>
                      <a:pt x="224" y="67"/>
                    </a:lnTo>
                    <a:lnTo>
                      <a:pt x="218" y="68"/>
                    </a:lnTo>
                    <a:lnTo>
                      <a:pt x="218" y="68"/>
                    </a:lnTo>
                    <a:lnTo>
                      <a:pt x="218" y="68"/>
                    </a:lnTo>
                    <a:lnTo>
                      <a:pt x="218" y="68"/>
                    </a:lnTo>
                    <a:lnTo>
                      <a:pt x="203" y="72"/>
                    </a:lnTo>
                    <a:lnTo>
                      <a:pt x="192" y="78"/>
                    </a:lnTo>
                    <a:lnTo>
                      <a:pt x="192" y="78"/>
                    </a:lnTo>
                    <a:lnTo>
                      <a:pt x="175" y="59"/>
                    </a:lnTo>
                    <a:lnTo>
                      <a:pt x="168" y="52"/>
                    </a:lnTo>
                    <a:lnTo>
                      <a:pt x="158" y="46"/>
                    </a:lnTo>
                    <a:lnTo>
                      <a:pt x="158" y="46"/>
                    </a:lnTo>
                    <a:lnTo>
                      <a:pt x="151" y="41"/>
                    </a:lnTo>
                    <a:lnTo>
                      <a:pt x="147" y="35"/>
                    </a:lnTo>
                    <a:lnTo>
                      <a:pt x="145" y="27"/>
                    </a:lnTo>
                    <a:lnTo>
                      <a:pt x="145" y="20"/>
                    </a:lnTo>
                    <a:lnTo>
                      <a:pt x="145" y="20"/>
                    </a:lnTo>
                    <a:lnTo>
                      <a:pt x="145" y="14"/>
                    </a:lnTo>
                    <a:lnTo>
                      <a:pt x="145" y="11"/>
                    </a:lnTo>
                    <a:lnTo>
                      <a:pt x="145" y="11"/>
                    </a:lnTo>
                    <a:lnTo>
                      <a:pt x="142" y="0"/>
                    </a:lnTo>
                    <a:lnTo>
                      <a:pt x="142" y="0"/>
                    </a:lnTo>
                    <a:lnTo>
                      <a:pt x="138" y="5"/>
                    </a:lnTo>
                    <a:lnTo>
                      <a:pt x="136" y="9"/>
                    </a:lnTo>
                    <a:lnTo>
                      <a:pt x="136" y="9"/>
                    </a:lnTo>
                    <a:lnTo>
                      <a:pt x="129" y="37"/>
                    </a:lnTo>
                    <a:lnTo>
                      <a:pt x="129" y="37"/>
                    </a:lnTo>
                    <a:lnTo>
                      <a:pt x="125" y="37"/>
                    </a:lnTo>
                    <a:lnTo>
                      <a:pt x="125" y="37"/>
                    </a:lnTo>
                    <a:lnTo>
                      <a:pt x="121" y="9"/>
                    </a:lnTo>
                    <a:lnTo>
                      <a:pt x="121" y="9"/>
                    </a:lnTo>
                    <a:lnTo>
                      <a:pt x="119" y="1"/>
                    </a:lnTo>
                    <a:lnTo>
                      <a:pt x="115" y="0"/>
                    </a:lnTo>
                    <a:lnTo>
                      <a:pt x="112" y="0"/>
                    </a:lnTo>
                    <a:lnTo>
                      <a:pt x="112" y="0"/>
                    </a:lnTo>
                    <a:lnTo>
                      <a:pt x="108" y="3"/>
                    </a:lnTo>
                    <a:lnTo>
                      <a:pt x="106" y="11"/>
                    </a:lnTo>
                    <a:lnTo>
                      <a:pt x="106" y="11"/>
                    </a:lnTo>
                    <a:lnTo>
                      <a:pt x="106" y="24"/>
                    </a:lnTo>
                    <a:lnTo>
                      <a:pt x="106" y="37"/>
                    </a:lnTo>
                    <a:lnTo>
                      <a:pt x="106" y="37"/>
                    </a:lnTo>
                    <a:lnTo>
                      <a:pt x="104" y="41"/>
                    </a:lnTo>
                    <a:lnTo>
                      <a:pt x="101" y="44"/>
                    </a:lnTo>
                    <a:lnTo>
                      <a:pt x="101" y="44"/>
                    </a:lnTo>
                    <a:lnTo>
                      <a:pt x="97" y="41"/>
                    </a:lnTo>
                    <a:lnTo>
                      <a:pt x="95" y="39"/>
                    </a:lnTo>
                    <a:lnTo>
                      <a:pt x="95" y="39"/>
                    </a:lnTo>
                    <a:lnTo>
                      <a:pt x="89" y="27"/>
                    </a:lnTo>
                    <a:lnTo>
                      <a:pt x="84" y="16"/>
                    </a:lnTo>
                    <a:lnTo>
                      <a:pt x="84" y="16"/>
                    </a:lnTo>
                    <a:lnTo>
                      <a:pt x="80" y="14"/>
                    </a:lnTo>
                    <a:lnTo>
                      <a:pt x="74" y="14"/>
                    </a:lnTo>
                    <a:lnTo>
                      <a:pt x="74" y="14"/>
                    </a:lnTo>
                    <a:lnTo>
                      <a:pt x="73" y="18"/>
                    </a:lnTo>
                    <a:lnTo>
                      <a:pt x="73" y="22"/>
                    </a:lnTo>
                    <a:lnTo>
                      <a:pt x="73" y="22"/>
                    </a:lnTo>
                    <a:lnTo>
                      <a:pt x="74" y="29"/>
                    </a:lnTo>
                    <a:lnTo>
                      <a:pt x="78" y="35"/>
                    </a:lnTo>
                    <a:lnTo>
                      <a:pt x="78" y="35"/>
                    </a:lnTo>
                    <a:lnTo>
                      <a:pt x="82" y="42"/>
                    </a:lnTo>
                    <a:lnTo>
                      <a:pt x="84" y="50"/>
                    </a:lnTo>
                    <a:lnTo>
                      <a:pt x="82" y="57"/>
                    </a:lnTo>
                    <a:lnTo>
                      <a:pt x="78" y="65"/>
                    </a:lnTo>
                    <a:lnTo>
                      <a:pt x="78" y="65"/>
                    </a:lnTo>
                    <a:lnTo>
                      <a:pt x="69" y="82"/>
                    </a:lnTo>
                    <a:lnTo>
                      <a:pt x="67" y="91"/>
                    </a:lnTo>
                    <a:lnTo>
                      <a:pt x="65" y="98"/>
                    </a:lnTo>
                    <a:lnTo>
                      <a:pt x="65" y="117"/>
                    </a:lnTo>
                    <a:lnTo>
                      <a:pt x="69" y="136"/>
                    </a:lnTo>
                    <a:lnTo>
                      <a:pt x="69" y="136"/>
                    </a:lnTo>
                    <a:lnTo>
                      <a:pt x="76" y="154"/>
                    </a:lnTo>
                    <a:lnTo>
                      <a:pt x="80" y="160"/>
                    </a:lnTo>
                    <a:lnTo>
                      <a:pt x="86" y="164"/>
                    </a:lnTo>
                    <a:lnTo>
                      <a:pt x="91" y="165"/>
                    </a:lnTo>
                    <a:lnTo>
                      <a:pt x="97" y="164"/>
                    </a:lnTo>
                    <a:lnTo>
                      <a:pt x="115" y="160"/>
                    </a:lnTo>
                    <a:lnTo>
                      <a:pt x="115" y="160"/>
                    </a:lnTo>
                    <a:lnTo>
                      <a:pt x="121" y="156"/>
                    </a:lnTo>
                    <a:lnTo>
                      <a:pt x="125" y="152"/>
                    </a:lnTo>
                    <a:lnTo>
                      <a:pt x="123" y="149"/>
                    </a:lnTo>
                    <a:lnTo>
                      <a:pt x="121" y="143"/>
                    </a:lnTo>
                    <a:lnTo>
                      <a:pt x="121" y="143"/>
                    </a:lnTo>
                    <a:lnTo>
                      <a:pt x="114" y="128"/>
                    </a:lnTo>
                    <a:lnTo>
                      <a:pt x="110" y="113"/>
                    </a:lnTo>
                    <a:lnTo>
                      <a:pt x="110" y="113"/>
                    </a:lnTo>
                    <a:lnTo>
                      <a:pt x="108" y="102"/>
                    </a:lnTo>
                    <a:lnTo>
                      <a:pt x="112" y="93"/>
                    </a:lnTo>
                    <a:lnTo>
                      <a:pt x="117" y="83"/>
                    </a:lnTo>
                    <a:lnTo>
                      <a:pt x="127" y="78"/>
                    </a:lnTo>
                    <a:lnTo>
                      <a:pt x="127" y="78"/>
                    </a:lnTo>
                    <a:lnTo>
                      <a:pt x="134" y="76"/>
                    </a:lnTo>
                    <a:lnTo>
                      <a:pt x="142" y="78"/>
                    </a:lnTo>
                    <a:lnTo>
                      <a:pt x="149" y="83"/>
                    </a:lnTo>
                    <a:lnTo>
                      <a:pt x="158" y="91"/>
                    </a:lnTo>
                    <a:lnTo>
                      <a:pt x="158" y="91"/>
                    </a:lnTo>
                    <a:lnTo>
                      <a:pt x="149" y="96"/>
                    </a:lnTo>
                    <a:lnTo>
                      <a:pt x="142" y="98"/>
                    </a:lnTo>
                    <a:lnTo>
                      <a:pt x="132" y="96"/>
                    </a:lnTo>
                    <a:lnTo>
                      <a:pt x="125" y="93"/>
                    </a:lnTo>
                    <a:lnTo>
                      <a:pt x="125" y="93"/>
                    </a:lnTo>
                    <a:lnTo>
                      <a:pt x="119" y="93"/>
                    </a:lnTo>
                    <a:lnTo>
                      <a:pt x="115" y="95"/>
                    </a:lnTo>
                    <a:lnTo>
                      <a:pt x="115" y="95"/>
                    </a:lnTo>
                    <a:lnTo>
                      <a:pt x="112" y="102"/>
                    </a:lnTo>
                    <a:lnTo>
                      <a:pt x="112" y="109"/>
                    </a:lnTo>
                    <a:lnTo>
                      <a:pt x="115" y="117"/>
                    </a:lnTo>
                    <a:lnTo>
                      <a:pt x="119" y="123"/>
                    </a:lnTo>
                    <a:lnTo>
                      <a:pt x="119" y="123"/>
                    </a:lnTo>
                    <a:lnTo>
                      <a:pt x="123" y="130"/>
                    </a:lnTo>
                    <a:lnTo>
                      <a:pt x="125" y="139"/>
                    </a:lnTo>
                    <a:lnTo>
                      <a:pt x="125" y="139"/>
                    </a:lnTo>
                    <a:lnTo>
                      <a:pt x="127" y="149"/>
                    </a:lnTo>
                    <a:lnTo>
                      <a:pt x="127" y="158"/>
                    </a:lnTo>
                    <a:lnTo>
                      <a:pt x="127" y="158"/>
                    </a:lnTo>
                    <a:lnTo>
                      <a:pt x="97" y="167"/>
                    </a:lnTo>
                    <a:lnTo>
                      <a:pt x="97" y="167"/>
                    </a:lnTo>
                    <a:lnTo>
                      <a:pt x="84" y="169"/>
                    </a:lnTo>
                    <a:lnTo>
                      <a:pt x="76" y="167"/>
                    </a:lnTo>
                    <a:lnTo>
                      <a:pt x="73" y="164"/>
                    </a:lnTo>
                    <a:lnTo>
                      <a:pt x="69" y="160"/>
                    </a:lnTo>
                    <a:lnTo>
                      <a:pt x="65" y="149"/>
                    </a:lnTo>
                    <a:lnTo>
                      <a:pt x="65" y="149"/>
                    </a:lnTo>
                    <a:lnTo>
                      <a:pt x="50" y="80"/>
                    </a:lnTo>
                    <a:lnTo>
                      <a:pt x="60" y="95"/>
                    </a:lnTo>
                    <a:lnTo>
                      <a:pt x="60" y="95"/>
                    </a:lnTo>
                    <a:lnTo>
                      <a:pt x="71" y="76"/>
                    </a:lnTo>
                    <a:lnTo>
                      <a:pt x="71" y="76"/>
                    </a:lnTo>
                    <a:lnTo>
                      <a:pt x="52" y="76"/>
                    </a:lnTo>
                    <a:lnTo>
                      <a:pt x="52" y="76"/>
                    </a:lnTo>
                    <a:lnTo>
                      <a:pt x="50" y="78"/>
                    </a:lnTo>
                    <a:lnTo>
                      <a:pt x="50" y="78"/>
                    </a:lnTo>
                    <a:lnTo>
                      <a:pt x="47" y="59"/>
                    </a:lnTo>
                    <a:lnTo>
                      <a:pt x="47" y="59"/>
                    </a:lnTo>
                    <a:lnTo>
                      <a:pt x="45" y="54"/>
                    </a:lnTo>
                    <a:lnTo>
                      <a:pt x="41" y="50"/>
                    </a:lnTo>
                    <a:lnTo>
                      <a:pt x="35" y="50"/>
                    </a:lnTo>
                    <a:lnTo>
                      <a:pt x="30" y="50"/>
                    </a:lnTo>
                    <a:lnTo>
                      <a:pt x="30" y="50"/>
                    </a:lnTo>
                    <a:lnTo>
                      <a:pt x="24" y="52"/>
                    </a:lnTo>
                    <a:lnTo>
                      <a:pt x="20" y="54"/>
                    </a:lnTo>
                    <a:lnTo>
                      <a:pt x="19" y="57"/>
                    </a:lnTo>
                    <a:lnTo>
                      <a:pt x="19" y="63"/>
                    </a:lnTo>
                    <a:lnTo>
                      <a:pt x="19" y="63"/>
                    </a:lnTo>
                    <a:lnTo>
                      <a:pt x="41" y="169"/>
                    </a:lnTo>
                    <a:lnTo>
                      <a:pt x="41" y="169"/>
                    </a:lnTo>
                    <a:lnTo>
                      <a:pt x="45" y="182"/>
                    </a:lnTo>
                    <a:lnTo>
                      <a:pt x="45" y="197"/>
                    </a:lnTo>
                    <a:lnTo>
                      <a:pt x="45" y="197"/>
                    </a:lnTo>
                    <a:lnTo>
                      <a:pt x="47" y="216"/>
                    </a:lnTo>
                    <a:lnTo>
                      <a:pt x="50" y="234"/>
                    </a:lnTo>
                    <a:lnTo>
                      <a:pt x="52" y="242"/>
                    </a:lnTo>
                    <a:lnTo>
                      <a:pt x="58" y="249"/>
                    </a:lnTo>
                    <a:lnTo>
                      <a:pt x="63" y="257"/>
                    </a:lnTo>
                    <a:lnTo>
                      <a:pt x="69" y="264"/>
                    </a:lnTo>
                    <a:lnTo>
                      <a:pt x="69" y="264"/>
                    </a:lnTo>
                    <a:lnTo>
                      <a:pt x="76" y="272"/>
                    </a:lnTo>
                    <a:lnTo>
                      <a:pt x="84" y="281"/>
                    </a:lnTo>
                    <a:lnTo>
                      <a:pt x="84" y="281"/>
                    </a:lnTo>
                    <a:lnTo>
                      <a:pt x="99" y="301"/>
                    </a:lnTo>
                    <a:lnTo>
                      <a:pt x="117" y="318"/>
                    </a:lnTo>
                    <a:lnTo>
                      <a:pt x="136" y="333"/>
                    </a:lnTo>
                    <a:lnTo>
                      <a:pt x="156" y="344"/>
                    </a:lnTo>
                    <a:lnTo>
                      <a:pt x="181" y="352"/>
                    </a:lnTo>
                    <a:lnTo>
                      <a:pt x="203" y="355"/>
                    </a:lnTo>
                    <a:lnTo>
                      <a:pt x="229" y="355"/>
                    </a:lnTo>
                    <a:lnTo>
                      <a:pt x="255" y="352"/>
                    </a:lnTo>
                    <a:lnTo>
                      <a:pt x="255" y="352"/>
                    </a:lnTo>
                    <a:lnTo>
                      <a:pt x="265" y="348"/>
                    </a:lnTo>
                    <a:lnTo>
                      <a:pt x="272" y="344"/>
                    </a:lnTo>
                    <a:lnTo>
                      <a:pt x="278" y="337"/>
                    </a:lnTo>
                    <a:lnTo>
                      <a:pt x="281" y="326"/>
                    </a:lnTo>
                    <a:lnTo>
                      <a:pt x="281" y="326"/>
                    </a:lnTo>
                    <a:lnTo>
                      <a:pt x="283" y="311"/>
                    </a:lnTo>
                    <a:lnTo>
                      <a:pt x="283" y="296"/>
                    </a:lnTo>
                    <a:lnTo>
                      <a:pt x="283" y="296"/>
                    </a:lnTo>
                    <a:lnTo>
                      <a:pt x="283" y="281"/>
                    </a:lnTo>
                    <a:lnTo>
                      <a:pt x="283" y="266"/>
                    </a:lnTo>
                    <a:lnTo>
                      <a:pt x="279" y="251"/>
                    </a:lnTo>
                    <a:lnTo>
                      <a:pt x="276" y="238"/>
                    </a:lnTo>
                    <a:lnTo>
                      <a:pt x="270" y="225"/>
                    </a:lnTo>
                    <a:lnTo>
                      <a:pt x="265" y="212"/>
                    </a:lnTo>
                    <a:lnTo>
                      <a:pt x="255" y="199"/>
                    </a:lnTo>
                    <a:lnTo>
                      <a:pt x="244" y="188"/>
                    </a:lnTo>
                    <a:lnTo>
                      <a:pt x="244" y="188"/>
                    </a:lnTo>
                    <a:close/>
                    <a:moveTo>
                      <a:pt x="218" y="83"/>
                    </a:moveTo>
                    <a:lnTo>
                      <a:pt x="218" y="83"/>
                    </a:lnTo>
                    <a:lnTo>
                      <a:pt x="216" y="82"/>
                    </a:lnTo>
                    <a:lnTo>
                      <a:pt x="216" y="82"/>
                    </a:lnTo>
                    <a:lnTo>
                      <a:pt x="216" y="82"/>
                    </a:lnTo>
                    <a:lnTo>
                      <a:pt x="216" y="82"/>
                    </a:lnTo>
                    <a:lnTo>
                      <a:pt x="218" y="83"/>
                    </a:lnTo>
                    <a:lnTo>
                      <a:pt x="218" y="83"/>
                    </a:lnTo>
                    <a:close/>
                    <a:moveTo>
                      <a:pt x="0" y="87"/>
                    </a:moveTo>
                    <a:lnTo>
                      <a:pt x="0" y="87"/>
                    </a:lnTo>
                    <a:lnTo>
                      <a:pt x="2" y="93"/>
                    </a:lnTo>
                    <a:lnTo>
                      <a:pt x="2" y="95"/>
                    </a:lnTo>
                    <a:lnTo>
                      <a:pt x="7" y="96"/>
                    </a:lnTo>
                    <a:lnTo>
                      <a:pt x="15" y="96"/>
                    </a:lnTo>
                    <a:lnTo>
                      <a:pt x="22" y="96"/>
                    </a:lnTo>
                    <a:lnTo>
                      <a:pt x="22" y="96"/>
                    </a:lnTo>
                    <a:lnTo>
                      <a:pt x="19" y="78"/>
                    </a:lnTo>
                    <a:lnTo>
                      <a:pt x="19" y="78"/>
                    </a:lnTo>
                    <a:lnTo>
                      <a:pt x="11" y="78"/>
                    </a:lnTo>
                    <a:lnTo>
                      <a:pt x="6" y="80"/>
                    </a:lnTo>
                    <a:lnTo>
                      <a:pt x="2" y="82"/>
                    </a:lnTo>
                    <a:lnTo>
                      <a:pt x="0" y="83"/>
                    </a:lnTo>
                    <a:lnTo>
                      <a:pt x="0" y="87"/>
                    </a:lnTo>
                    <a:lnTo>
                      <a:pt x="0" y="87"/>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013"/>
            <p:cNvSpPr>
              <a:spLocks/>
            </p:cNvSpPr>
            <p:nvPr/>
          </p:nvSpPr>
          <p:spPr bwMode="auto">
            <a:xfrm>
              <a:off x="2070554" y="1744835"/>
              <a:ext cx="324520" cy="245562"/>
            </a:xfrm>
            <a:custGeom>
              <a:avLst/>
              <a:gdLst>
                <a:gd name="T0" fmla="*/ 214 w 220"/>
                <a:gd name="T1" fmla="*/ 68 h 238"/>
                <a:gd name="T2" fmla="*/ 202 w 220"/>
                <a:gd name="T3" fmla="*/ 38 h 238"/>
                <a:gd name="T4" fmla="*/ 184 w 220"/>
                <a:gd name="T5" fmla="*/ 14 h 238"/>
                <a:gd name="T6" fmla="*/ 162 w 220"/>
                <a:gd name="T7" fmla="*/ 2 h 238"/>
                <a:gd name="T8" fmla="*/ 138 w 220"/>
                <a:gd name="T9" fmla="*/ 2 h 238"/>
                <a:gd name="T10" fmla="*/ 132 w 220"/>
                <a:gd name="T11" fmla="*/ 4 h 238"/>
                <a:gd name="T12" fmla="*/ 116 w 220"/>
                <a:gd name="T13" fmla="*/ 18 h 238"/>
                <a:gd name="T14" fmla="*/ 116 w 220"/>
                <a:gd name="T15" fmla="*/ 18 h 238"/>
                <a:gd name="T16" fmla="*/ 114 w 220"/>
                <a:gd name="T17" fmla="*/ 22 h 238"/>
                <a:gd name="T18" fmla="*/ 110 w 220"/>
                <a:gd name="T19" fmla="*/ 24 h 238"/>
                <a:gd name="T20" fmla="*/ 106 w 220"/>
                <a:gd name="T21" fmla="*/ 22 h 238"/>
                <a:gd name="T22" fmla="*/ 102 w 220"/>
                <a:gd name="T23" fmla="*/ 18 h 238"/>
                <a:gd name="T24" fmla="*/ 102 w 220"/>
                <a:gd name="T25" fmla="*/ 18 h 238"/>
                <a:gd name="T26" fmla="*/ 86 w 220"/>
                <a:gd name="T27" fmla="*/ 4 h 238"/>
                <a:gd name="T28" fmla="*/ 80 w 220"/>
                <a:gd name="T29" fmla="*/ 2 h 238"/>
                <a:gd name="T30" fmla="*/ 56 w 220"/>
                <a:gd name="T31" fmla="*/ 2 h 238"/>
                <a:gd name="T32" fmla="*/ 34 w 220"/>
                <a:gd name="T33" fmla="*/ 14 h 238"/>
                <a:gd name="T34" fmla="*/ 16 w 220"/>
                <a:gd name="T35" fmla="*/ 38 h 238"/>
                <a:gd name="T36" fmla="*/ 4 w 220"/>
                <a:gd name="T37" fmla="*/ 68 h 238"/>
                <a:gd name="T38" fmla="*/ 0 w 220"/>
                <a:gd name="T39" fmla="*/ 84 h 238"/>
                <a:gd name="T40" fmla="*/ 0 w 220"/>
                <a:gd name="T41" fmla="*/ 114 h 238"/>
                <a:gd name="T42" fmla="*/ 10 w 220"/>
                <a:gd name="T43" fmla="*/ 140 h 238"/>
                <a:gd name="T44" fmla="*/ 26 w 220"/>
                <a:gd name="T45" fmla="*/ 158 h 238"/>
                <a:gd name="T46" fmla="*/ 36 w 220"/>
                <a:gd name="T47" fmla="*/ 162 h 238"/>
                <a:gd name="T48" fmla="*/ 42 w 220"/>
                <a:gd name="T49" fmla="*/ 164 h 238"/>
                <a:gd name="T50" fmla="*/ 42 w 220"/>
                <a:gd name="T51" fmla="*/ 166 h 238"/>
                <a:gd name="T52" fmla="*/ 44 w 220"/>
                <a:gd name="T53" fmla="*/ 180 h 238"/>
                <a:gd name="T54" fmla="*/ 54 w 220"/>
                <a:gd name="T55" fmla="*/ 190 h 238"/>
                <a:gd name="T56" fmla="*/ 68 w 220"/>
                <a:gd name="T57" fmla="*/ 198 h 238"/>
                <a:gd name="T58" fmla="*/ 86 w 220"/>
                <a:gd name="T59" fmla="*/ 202 h 238"/>
                <a:gd name="T60" fmla="*/ 94 w 220"/>
                <a:gd name="T61" fmla="*/ 200 h 238"/>
                <a:gd name="T62" fmla="*/ 102 w 220"/>
                <a:gd name="T63" fmla="*/ 238 h 238"/>
                <a:gd name="T64" fmla="*/ 116 w 220"/>
                <a:gd name="T65" fmla="*/ 238 h 238"/>
                <a:gd name="T66" fmla="*/ 116 w 220"/>
                <a:gd name="T67" fmla="*/ 198 h 238"/>
                <a:gd name="T68" fmla="*/ 124 w 220"/>
                <a:gd name="T69" fmla="*/ 200 h 238"/>
                <a:gd name="T70" fmla="*/ 132 w 220"/>
                <a:gd name="T71" fmla="*/ 202 h 238"/>
                <a:gd name="T72" fmla="*/ 150 w 220"/>
                <a:gd name="T73" fmla="*/ 198 h 238"/>
                <a:gd name="T74" fmla="*/ 164 w 220"/>
                <a:gd name="T75" fmla="*/ 190 h 238"/>
                <a:gd name="T76" fmla="*/ 174 w 220"/>
                <a:gd name="T77" fmla="*/ 180 h 238"/>
                <a:gd name="T78" fmla="*/ 178 w 220"/>
                <a:gd name="T79" fmla="*/ 166 h 238"/>
                <a:gd name="T80" fmla="*/ 176 w 220"/>
                <a:gd name="T81" fmla="*/ 164 h 238"/>
                <a:gd name="T82" fmla="*/ 182 w 220"/>
                <a:gd name="T83" fmla="*/ 162 h 238"/>
                <a:gd name="T84" fmla="*/ 192 w 220"/>
                <a:gd name="T85" fmla="*/ 158 h 238"/>
                <a:gd name="T86" fmla="*/ 208 w 220"/>
                <a:gd name="T87" fmla="*/ 140 h 238"/>
                <a:gd name="T88" fmla="*/ 218 w 220"/>
                <a:gd name="T89" fmla="*/ 114 h 238"/>
                <a:gd name="T90" fmla="*/ 218 w 220"/>
                <a:gd name="T91" fmla="*/ 84 h 238"/>
                <a:gd name="T92" fmla="*/ 214 w 220"/>
                <a:gd name="T93" fmla="*/ 6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38">
                  <a:moveTo>
                    <a:pt x="214" y="68"/>
                  </a:moveTo>
                  <a:lnTo>
                    <a:pt x="214" y="68"/>
                  </a:lnTo>
                  <a:lnTo>
                    <a:pt x="210" y="52"/>
                  </a:lnTo>
                  <a:lnTo>
                    <a:pt x="202" y="38"/>
                  </a:lnTo>
                  <a:lnTo>
                    <a:pt x="194" y="24"/>
                  </a:lnTo>
                  <a:lnTo>
                    <a:pt x="184" y="14"/>
                  </a:lnTo>
                  <a:lnTo>
                    <a:pt x="172" y="8"/>
                  </a:lnTo>
                  <a:lnTo>
                    <a:pt x="162" y="2"/>
                  </a:lnTo>
                  <a:lnTo>
                    <a:pt x="150" y="0"/>
                  </a:lnTo>
                  <a:lnTo>
                    <a:pt x="138" y="2"/>
                  </a:lnTo>
                  <a:lnTo>
                    <a:pt x="138" y="2"/>
                  </a:lnTo>
                  <a:lnTo>
                    <a:pt x="132" y="4"/>
                  </a:lnTo>
                  <a:lnTo>
                    <a:pt x="126" y="8"/>
                  </a:lnTo>
                  <a:lnTo>
                    <a:pt x="116" y="18"/>
                  </a:lnTo>
                  <a:lnTo>
                    <a:pt x="116" y="18"/>
                  </a:lnTo>
                  <a:lnTo>
                    <a:pt x="116" y="18"/>
                  </a:lnTo>
                  <a:lnTo>
                    <a:pt x="116" y="18"/>
                  </a:lnTo>
                  <a:lnTo>
                    <a:pt x="114" y="22"/>
                  </a:lnTo>
                  <a:lnTo>
                    <a:pt x="110" y="24"/>
                  </a:lnTo>
                  <a:lnTo>
                    <a:pt x="110" y="24"/>
                  </a:lnTo>
                  <a:lnTo>
                    <a:pt x="106" y="24"/>
                  </a:lnTo>
                  <a:lnTo>
                    <a:pt x="106" y="22"/>
                  </a:lnTo>
                  <a:lnTo>
                    <a:pt x="102" y="18"/>
                  </a:lnTo>
                  <a:lnTo>
                    <a:pt x="102" y="18"/>
                  </a:lnTo>
                  <a:lnTo>
                    <a:pt x="102" y="18"/>
                  </a:lnTo>
                  <a:lnTo>
                    <a:pt x="102" y="18"/>
                  </a:lnTo>
                  <a:lnTo>
                    <a:pt x="92" y="8"/>
                  </a:lnTo>
                  <a:lnTo>
                    <a:pt x="86" y="4"/>
                  </a:lnTo>
                  <a:lnTo>
                    <a:pt x="80" y="2"/>
                  </a:lnTo>
                  <a:lnTo>
                    <a:pt x="80" y="2"/>
                  </a:lnTo>
                  <a:lnTo>
                    <a:pt x="68" y="0"/>
                  </a:lnTo>
                  <a:lnTo>
                    <a:pt x="56" y="2"/>
                  </a:lnTo>
                  <a:lnTo>
                    <a:pt x="46" y="8"/>
                  </a:lnTo>
                  <a:lnTo>
                    <a:pt x="34" y="14"/>
                  </a:lnTo>
                  <a:lnTo>
                    <a:pt x="24" y="24"/>
                  </a:lnTo>
                  <a:lnTo>
                    <a:pt x="16" y="38"/>
                  </a:lnTo>
                  <a:lnTo>
                    <a:pt x="8" y="52"/>
                  </a:lnTo>
                  <a:lnTo>
                    <a:pt x="4" y="68"/>
                  </a:lnTo>
                  <a:lnTo>
                    <a:pt x="4" y="68"/>
                  </a:lnTo>
                  <a:lnTo>
                    <a:pt x="0" y="84"/>
                  </a:lnTo>
                  <a:lnTo>
                    <a:pt x="0" y="100"/>
                  </a:lnTo>
                  <a:lnTo>
                    <a:pt x="0" y="114"/>
                  </a:lnTo>
                  <a:lnTo>
                    <a:pt x="4" y="128"/>
                  </a:lnTo>
                  <a:lnTo>
                    <a:pt x="10" y="140"/>
                  </a:lnTo>
                  <a:lnTo>
                    <a:pt x="16" y="150"/>
                  </a:lnTo>
                  <a:lnTo>
                    <a:pt x="26" y="158"/>
                  </a:lnTo>
                  <a:lnTo>
                    <a:pt x="36" y="162"/>
                  </a:lnTo>
                  <a:lnTo>
                    <a:pt x="36" y="162"/>
                  </a:lnTo>
                  <a:lnTo>
                    <a:pt x="42" y="164"/>
                  </a:lnTo>
                  <a:lnTo>
                    <a:pt x="42" y="164"/>
                  </a:lnTo>
                  <a:lnTo>
                    <a:pt x="42" y="166"/>
                  </a:lnTo>
                  <a:lnTo>
                    <a:pt x="42" y="166"/>
                  </a:lnTo>
                  <a:lnTo>
                    <a:pt x="42" y="172"/>
                  </a:lnTo>
                  <a:lnTo>
                    <a:pt x="44" y="180"/>
                  </a:lnTo>
                  <a:lnTo>
                    <a:pt x="48" y="186"/>
                  </a:lnTo>
                  <a:lnTo>
                    <a:pt x="54" y="190"/>
                  </a:lnTo>
                  <a:lnTo>
                    <a:pt x="60" y="196"/>
                  </a:lnTo>
                  <a:lnTo>
                    <a:pt x="68" y="198"/>
                  </a:lnTo>
                  <a:lnTo>
                    <a:pt x="76" y="200"/>
                  </a:lnTo>
                  <a:lnTo>
                    <a:pt x="86" y="202"/>
                  </a:lnTo>
                  <a:lnTo>
                    <a:pt x="86" y="202"/>
                  </a:lnTo>
                  <a:lnTo>
                    <a:pt x="94" y="200"/>
                  </a:lnTo>
                  <a:lnTo>
                    <a:pt x="102" y="198"/>
                  </a:lnTo>
                  <a:lnTo>
                    <a:pt x="102" y="238"/>
                  </a:lnTo>
                  <a:lnTo>
                    <a:pt x="104" y="238"/>
                  </a:lnTo>
                  <a:lnTo>
                    <a:pt x="116" y="238"/>
                  </a:lnTo>
                  <a:lnTo>
                    <a:pt x="116" y="238"/>
                  </a:lnTo>
                  <a:lnTo>
                    <a:pt x="116" y="198"/>
                  </a:lnTo>
                  <a:lnTo>
                    <a:pt x="116" y="198"/>
                  </a:lnTo>
                  <a:lnTo>
                    <a:pt x="124" y="200"/>
                  </a:lnTo>
                  <a:lnTo>
                    <a:pt x="132" y="202"/>
                  </a:lnTo>
                  <a:lnTo>
                    <a:pt x="132" y="202"/>
                  </a:lnTo>
                  <a:lnTo>
                    <a:pt x="142" y="200"/>
                  </a:lnTo>
                  <a:lnTo>
                    <a:pt x="150" y="198"/>
                  </a:lnTo>
                  <a:lnTo>
                    <a:pt x="158" y="196"/>
                  </a:lnTo>
                  <a:lnTo>
                    <a:pt x="164" y="190"/>
                  </a:lnTo>
                  <a:lnTo>
                    <a:pt x="170" y="186"/>
                  </a:lnTo>
                  <a:lnTo>
                    <a:pt x="174" y="180"/>
                  </a:lnTo>
                  <a:lnTo>
                    <a:pt x="176" y="172"/>
                  </a:lnTo>
                  <a:lnTo>
                    <a:pt x="178" y="166"/>
                  </a:lnTo>
                  <a:lnTo>
                    <a:pt x="178" y="166"/>
                  </a:lnTo>
                  <a:lnTo>
                    <a:pt x="176" y="164"/>
                  </a:lnTo>
                  <a:lnTo>
                    <a:pt x="176" y="164"/>
                  </a:lnTo>
                  <a:lnTo>
                    <a:pt x="182" y="162"/>
                  </a:lnTo>
                  <a:lnTo>
                    <a:pt x="182" y="162"/>
                  </a:lnTo>
                  <a:lnTo>
                    <a:pt x="192" y="158"/>
                  </a:lnTo>
                  <a:lnTo>
                    <a:pt x="202" y="150"/>
                  </a:lnTo>
                  <a:lnTo>
                    <a:pt x="208" y="140"/>
                  </a:lnTo>
                  <a:lnTo>
                    <a:pt x="214" y="128"/>
                  </a:lnTo>
                  <a:lnTo>
                    <a:pt x="218" y="114"/>
                  </a:lnTo>
                  <a:lnTo>
                    <a:pt x="220" y="100"/>
                  </a:lnTo>
                  <a:lnTo>
                    <a:pt x="218" y="84"/>
                  </a:lnTo>
                  <a:lnTo>
                    <a:pt x="214" y="68"/>
                  </a:lnTo>
                  <a:lnTo>
                    <a:pt x="214" y="68"/>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9"/>
            <p:cNvSpPr>
              <a:spLocks/>
            </p:cNvSpPr>
            <p:nvPr/>
          </p:nvSpPr>
          <p:spPr bwMode="auto">
            <a:xfrm>
              <a:off x="2130658" y="1998045"/>
              <a:ext cx="25230" cy="32856"/>
            </a:xfrm>
            <a:custGeom>
              <a:avLst/>
              <a:gdLst>
                <a:gd name="T0" fmla="*/ 279 w 458"/>
                <a:gd name="T1" fmla="*/ 96 h 459"/>
                <a:gd name="T2" fmla="*/ 281 w 458"/>
                <a:gd name="T3" fmla="*/ 74 h 459"/>
                <a:gd name="T4" fmla="*/ 293 w 458"/>
                <a:gd name="T5" fmla="*/ 32 h 459"/>
                <a:gd name="T6" fmla="*/ 304 w 458"/>
                <a:gd name="T7" fmla="*/ 12 h 459"/>
                <a:gd name="T8" fmla="*/ 268 w 458"/>
                <a:gd name="T9" fmla="*/ 2 h 459"/>
                <a:gd name="T10" fmla="*/ 229 w 458"/>
                <a:gd name="T11" fmla="*/ 0 h 459"/>
                <a:gd name="T12" fmla="*/ 207 w 458"/>
                <a:gd name="T13" fmla="*/ 1 h 459"/>
                <a:gd name="T14" fmla="*/ 161 w 458"/>
                <a:gd name="T15" fmla="*/ 9 h 459"/>
                <a:gd name="T16" fmla="*/ 120 w 458"/>
                <a:gd name="T17" fmla="*/ 28 h 459"/>
                <a:gd name="T18" fmla="*/ 84 w 458"/>
                <a:gd name="T19" fmla="*/ 51 h 459"/>
                <a:gd name="T20" fmla="*/ 52 w 458"/>
                <a:gd name="T21" fmla="*/ 83 h 459"/>
                <a:gd name="T22" fmla="*/ 27 w 458"/>
                <a:gd name="T23" fmla="*/ 120 h 459"/>
                <a:gd name="T24" fmla="*/ 10 w 458"/>
                <a:gd name="T25" fmla="*/ 162 h 459"/>
                <a:gd name="T26" fmla="*/ 0 w 458"/>
                <a:gd name="T27" fmla="*/ 206 h 459"/>
                <a:gd name="T28" fmla="*/ 0 w 458"/>
                <a:gd name="T29" fmla="*/ 230 h 459"/>
                <a:gd name="T30" fmla="*/ 4 w 458"/>
                <a:gd name="T31" fmla="*/ 276 h 459"/>
                <a:gd name="T32" fmla="*/ 18 w 458"/>
                <a:gd name="T33" fmla="*/ 319 h 459"/>
                <a:gd name="T34" fmla="*/ 39 w 458"/>
                <a:gd name="T35" fmla="*/ 358 h 459"/>
                <a:gd name="T36" fmla="*/ 67 w 458"/>
                <a:gd name="T37" fmla="*/ 392 h 459"/>
                <a:gd name="T38" fmla="*/ 101 w 458"/>
                <a:gd name="T39" fmla="*/ 420 h 459"/>
                <a:gd name="T40" fmla="*/ 140 w 458"/>
                <a:gd name="T41" fmla="*/ 441 h 459"/>
                <a:gd name="T42" fmla="*/ 183 w 458"/>
                <a:gd name="T43" fmla="*/ 455 h 459"/>
                <a:gd name="T44" fmla="*/ 229 w 458"/>
                <a:gd name="T45" fmla="*/ 459 h 459"/>
                <a:gd name="T46" fmla="*/ 251 w 458"/>
                <a:gd name="T47" fmla="*/ 459 h 459"/>
                <a:gd name="T48" fmla="*/ 295 w 458"/>
                <a:gd name="T49" fmla="*/ 451 h 459"/>
                <a:gd name="T50" fmla="*/ 334 w 458"/>
                <a:gd name="T51" fmla="*/ 435 h 459"/>
                <a:gd name="T52" fmla="*/ 369 w 458"/>
                <a:gd name="T53" fmla="*/ 413 h 459"/>
                <a:gd name="T54" fmla="*/ 399 w 458"/>
                <a:gd name="T55" fmla="*/ 385 h 459"/>
                <a:gd name="T56" fmla="*/ 424 w 458"/>
                <a:gd name="T57" fmla="*/ 351 h 459"/>
                <a:gd name="T58" fmla="*/ 442 w 458"/>
                <a:gd name="T59" fmla="*/ 314 h 459"/>
                <a:gd name="T60" fmla="*/ 455 w 458"/>
                <a:gd name="T61" fmla="*/ 273 h 459"/>
                <a:gd name="T62" fmla="*/ 458 w 458"/>
                <a:gd name="T63" fmla="*/ 251 h 459"/>
                <a:gd name="T64" fmla="*/ 437 w 458"/>
                <a:gd name="T65" fmla="*/ 254 h 459"/>
                <a:gd name="T66" fmla="*/ 422 w 458"/>
                <a:gd name="T67" fmla="*/ 252 h 459"/>
                <a:gd name="T68" fmla="*/ 391 w 458"/>
                <a:gd name="T69" fmla="*/ 247 h 459"/>
                <a:gd name="T70" fmla="*/ 362 w 458"/>
                <a:gd name="T71" fmla="*/ 234 h 459"/>
                <a:gd name="T72" fmla="*/ 336 w 458"/>
                <a:gd name="T73" fmla="*/ 217 h 459"/>
                <a:gd name="T74" fmla="*/ 316 w 458"/>
                <a:gd name="T75" fmla="*/ 196 h 459"/>
                <a:gd name="T76" fmla="*/ 299 w 458"/>
                <a:gd name="T77" fmla="*/ 171 h 459"/>
                <a:gd name="T78" fmla="*/ 286 w 458"/>
                <a:gd name="T79" fmla="*/ 142 h 459"/>
                <a:gd name="T80" fmla="*/ 281 w 458"/>
                <a:gd name="T81" fmla="*/ 111 h 459"/>
                <a:gd name="T82" fmla="*/ 279 w 458"/>
                <a:gd name="T83" fmla="*/ 9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459">
                  <a:moveTo>
                    <a:pt x="279" y="96"/>
                  </a:moveTo>
                  <a:lnTo>
                    <a:pt x="279" y="96"/>
                  </a:lnTo>
                  <a:lnTo>
                    <a:pt x="281" y="85"/>
                  </a:lnTo>
                  <a:lnTo>
                    <a:pt x="281" y="74"/>
                  </a:lnTo>
                  <a:lnTo>
                    <a:pt x="286" y="51"/>
                  </a:lnTo>
                  <a:lnTo>
                    <a:pt x="293" y="32"/>
                  </a:lnTo>
                  <a:lnTo>
                    <a:pt x="304" y="12"/>
                  </a:lnTo>
                  <a:lnTo>
                    <a:pt x="304" y="12"/>
                  </a:lnTo>
                  <a:lnTo>
                    <a:pt x="286" y="7"/>
                  </a:lnTo>
                  <a:lnTo>
                    <a:pt x="268" y="2"/>
                  </a:lnTo>
                  <a:lnTo>
                    <a:pt x="249" y="0"/>
                  </a:lnTo>
                  <a:lnTo>
                    <a:pt x="229" y="0"/>
                  </a:lnTo>
                  <a:lnTo>
                    <a:pt x="229" y="0"/>
                  </a:lnTo>
                  <a:lnTo>
                    <a:pt x="207" y="1"/>
                  </a:lnTo>
                  <a:lnTo>
                    <a:pt x="183" y="4"/>
                  </a:lnTo>
                  <a:lnTo>
                    <a:pt x="161" y="9"/>
                  </a:lnTo>
                  <a:lnTo>
                    <a:pt x="140" y="18"/>
                  </a:lnTo>
                  <a:lnTo>
                    <a:pt x="120" y="28"/>
                  </a:lnTo>
                  <a:lnTo>
                    <a:pt x="101" y="39"/>
                  </a:lnTo>
                  <a:lnTo>
                    <a:pt x="84" y="51"/>
                  </a:lnTo>
                  <a:lnTo>
                    <a:pt x="67" y="67"/>
                  </a:lnTo>
                  <a:lnTo>
                    <a:pt x="52" y="83"/>
                  </a:lnTo>
                  <a:lnTo>
                    <a:pt x="39" y="100"/>
                  </a:lnTo>
                  <a:lnTo>
                    <a:pt x="27" y="120"/>
                  </a:lnTo>
                  <a:lnTo>
                    <a:pt x="18" y="139"/>
                  </a:lnTo>
                  <a:lnTo>
                    <a:pt x="10" y="162"/>
                  </a:lnTo>
                  <a:lnTo>
                    <a:pt x="4" y="183"/>
                  </a:lnTo>
                  <a:lnTo>
                    <a:pt x="0" y="206"/>
                  </a:lnTo>
                  <a:lnTo>
                    <a:pt x="0" y="230"/>
                  </a:lnTo>
                  <a:lnTo>
                    <a:pt x="0" y="230"/>
                  </a:lnTo>
                  <a:lnTo>
                    <a:pt x="0" y="252"/>
                  </a:lnTo>
                  <a:lnTo>
                    <a:pt x="4" y="276"/>
                  </a:lnTo>
                  <a:lnTo>
                    <a:pt x="10" y="298"/>
                  </a:lnTo>
                  <a:lnTo>
                    <a:pt x="18" y="319"/>
                  </a:lnTo>
                  <a:lnTo>
                    <a:pt x="27" y="339"/>
                  </a:lnTo>
                  <a:lnTo>
                    <a:pt x="39" y="358"/>
                  </a:lnTo>
                  <a:lnTo>
                    <a:pt x="52" y="375"/>
                  </a:lnTo>
                  <a:lnTo>
                    <a:pt x="67" y="392"/>
                  </a:lnTo>
                  <a:lnTo>
                    <a:pt x="84" y="407"/>
                  </a:lnTo>
                  <a:lnTo>
                    <a:pt x="101" y="420"/>
                  </a:lnTo>
                  <a:lnTo>
                    <a:pt x="120" y="431"/>
                  </a:lnTo>
                  <a:lnTo>
                    <a:pt x="140" y="441"/>
                  </a:lnTo>
                  <a:lnTo>
                    <a:pt x="161" y="449"/>
                  </a:lnTo>
                  <a:lnTo>
                    <a:pt x="183" y="455"/>
                  </a:lnTo>
                  <a:lnTo>
                    <a:pt x="207" y="459"/>
                  </a:lnTo>
                  <a:lnTo>
                    <a:pt x="229" y="459"/>
                  </a:lnTo>
                  <a:lnTo>
                    <a:pt x="229" y="459"/>
                  </a:lnTo>
                  <a:lnTo>
                    <a:pt x="251" y="459"/>
                  </a:lnTo>
                  <a:lnTo>
                    <a:pt x="274" y="455"/>
                  </a:lnTo>
                  <a:lnTo>
                    <a:pt x="295" y="451"/>
                  </a:lnTo>
                  <a:lnTo>
                    <a:pt x="314" y="444"/>
                  </a:lnTo>
                  <a:lnTo>
                    <a:pt x="334" y="435"/>
                  </a:lnTo>
                  <a:lnTo>
                    <a:pt x="352" y="424"/>
                  </a:lnTo>
                  <a:lnTo>
                    <a:pt x="369" y="413"/>
                  </a:lnTo>
                  <a:lnTo>
                    <a:pt x="384" y="399"/>
                  </a:lnTo>
                  <a:lnTo>
                    <a:pt x="399" y="385"/>
                  </a:lnTo>
                  <a:lnTo>
                    <a:pt x="412" y="368"/>
                  </a:lnTo>
                  <a:lnTo>
                    <a:pt x="424" y="351"/>
                  </a:lnTo>
                  <a:lnTo>
                    <a:pt x="434" y="333"/>
                  </a:lnTo>
                  <a:lnTo>
                    <a:pt x="442" y="314"/>
                  </a:lnTo>
                  <a:lnTo>
                    <a:pt x="449" y="294"/>
                  </a:lnTo>
                  <a:lnTo>
                    <a:pt x="455" y="273"/>
                  </a:lnTo>
                  <a:lnTo>
                    <a:pt x="458" y="251"/>
                  </a:lnTo>
                  <a:lnTo>
                    <a:pt x="458" y="251"/>
                  </a:lnTo>
                  <a:lnTo>
                    <a:pt x="448" y="252"/>
                  </a:lnTo>
                  <a:lnTo>
                    <a:pt x="437" y="254"/>
                  </a:lnTo>
                  <a:lnTo>
                    <a:pt x="437" y="254"/>
                  </a:lnTo>
                  <a:lnTo>
                    <a:pt x="422" y="252"/>
                  </a:lnTo>
                  <a:lnTo>
                    <a:pt x="406" y="251"/>
                  </a:lnTo>
                  <a:lnTo>
                    <a:pt x="391" y="247"/>
                  </a:lnTo>
                  <a:lnTo>
                    <a:pt x="376" y="241"/>
                  </a:lnTo>
                  <a:lnTo>
                    <a:pt x="362" y="234"/>
                  </a:lnTo>
                  <a:lnTo>
                    <a:pt x="349" y="227"/>
                  </a:lnTo>
                  <a:lnTo>
                    <a:pt x="336" y="217"/>
                  </a:lnTo>
                  <a:lnTo>
                    <a:pt x="325" y="208"/>
                  </a:lnTo>
                  <a:lnTo>
                    <a:pt x="316" y="196"/>
                  </a:lnTo>
                  <a:lnTo>
                    <a:pt x="307" y="184"/>
                  </a:lnTo>
                  <a:lnTo>
                    <a:pt x="299" y="171"/>
                  </a:lnTo>
                  <a:lnTo>
                    <a:pt x="292" y="157"/>
                  </a:lnTo>
                  <a:lnTo>
                    <a:pt x="286" y="142"/>
                  </a:lnTo>
                  <a:lnTo>
                    <a:pt x="283" y="127"/>
                  </a:lnTo>
                  <a:lnTo>
                    <a:pt x="281" y="111"/>
                  </a:lnTo>
                  <a:lnTo>
                    <a:pt x="279" y="96"/>
                  </a:lnTo>
                  <a:lnTo>
                    <a:pt x="279" y="96"/>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176"/>
            <p:cNvGrpSpPr>
              <a:grpSpLocks noChangeAspect="1"/>
            </p:cNvGrpSpPr>
            <p:nvPr/>
          </p:nvGrpSpPr>
          <p:grpSpPr>
            <a:xfrm>
              <a:off x="2123862" y="2172808"/>
              <a:ext cx="198300" cy="83373"/>
              <a:chOff x="8788400" y="2336801"/>
              <a:chExt cx="1166813" cy="866775"/>
            </a:xfrm>
          </p:grpSpPr>
          <p:sp>
            <p:nvSpPr>
              <p:cNvPr id="180" name="Freeform 26"/>
              <p:cNvSpPr>
                <a:spLocks noEditPoints="1"/>
              </p:cNvSpPr>
              <p:nvPr/>
            </p:nvSpPr>
            <p:spPr bwMode="auto">
              <a:xfrm>
                <a:off x="8788400" y="2336801"/>
                <a:ext cx="554038" cy="850900"/>
              </a:xfrm>
              <a:custGeom>
                <a:avLst/>
                <a:gdLst>
                  <a:gd name="T0" fmla="*/ 572 w 698"/>
                  <a:gd name="T1" fmla="*/ 147 h 1072"/>
                  <a:gd name="T2" fmla="*/ 368 w 698"/>
                  <a:gd name="T3" fmla="*/ 49 h 1072"/>
                  <a:gd name="T4" fmla="*/ 225 w 698"/>
                  <a:gd name="T5" fmla="*/ 3 h 1072"/>
                  <a:gd name="T6" fmla="*/ 177 w 698"/>
                  <a:gd name="T7" fmla="*/ 1 h 1072"/>
                  <a:gd name="T8" fmla="*/ 96 w 698"/>
                  <a:gd name="T9" fmla="*/ 31 h 1072"/>
                  <a:gd name="T10" fmla="*/ 35 w 698"/>
                  <a:gd name="T11" fmla="*/ 87 h 1072"/>
                  <a:gd name="T12" fmla="*/ 3 w 698"/>
                  <a:gd name="T13" fmla="*/ 155 h 1072"/>
                  <a:gd name="T14" fmla="*/ 4 w 698"/>
                  <a:gd name="T15" fmla="*/ 208 h 1072"/>
                  <a:gd name="T16" fmla="*/ 46 w 698"/>
                  <a:gd name="T17" fmla="*/ 286 h 1072"/>
                  <a:gd name="T18" fmla="*/ 149 w 698"/>
                  <a:gd name="T19" fmla="*/ 429 h 1072"/>
                  <a:gd name="T20" fmla="*/ 195 w 698"/>
                  <a:gd name="T21" fmla="*/ 523 h 1072"/>
                  <a:gd name="T22" fmla="*/ 200 w 698"/>
                  <a:gd name="T23" fmla="*/ 568 h 1072"/>
                  <a:gd name="T24" fmla="*/ 197 w 698"/>
                  <a:gd name="T25" fmla="*/ 624 h 1072"/>
                  <a:gd name="T26" fmla="*/ 205 w 698"/>
                  <a:gd name="T27" fmla="*/ 683 h 1072"/>
                  <a:gd name="T28" fmla="*/ 226 w 698"/>
                  <a:gd name="T29" fmla="*/ 726 h 1072"/>
                  <a:gd name="T30" fmla="*/ 264 w 698"/>
                  <a:gd name="T31" fmla="*/ 764 h 1072"/>
                  <a:gd name="T32" fmla="*/ 307 w 698"/>
                  <a:gd name="T33" fmla="*/ 815 h 1072"/>
                  <a:gd name="T34" fmla="*/ 332 w 698"/>
                  <a:gd name="T35" fmla="*/ 899 h 1072"/>
                  <a:gd name="T36" fmla="*/ 329 w 698"/>
                  <a:gd name="T37" fmla="*/ 927 h 1072"/>
                  <a:gd name="T38" fmla="*/ 335 w 698"/>
                  <a:gd name="T39" fmla="*/ 974 h 1072"/>
                  <a:gd name="T40" fmla="*/ 362 w 698"/>
                  <a:gd name="T41" fmla="*/ 1026 h 1072"/>
                  <a:gd name="T42" fmla="*/ 413 w 698"/>
                  <a:gd name="T43" fmla="*/ 1064 h 1072"/>
                  <a:gd name="T44" fmla="*/ 472 w 698"/>
                  <a:gd name="T45" fmla="*/ 1072 h 1072"/>
                  <a:gd name="T46" fmla="*/ 557 w 698"/>
                  <a:gd name="T47" fmla="*/ 1048 h 1072"/>
                  <a:gd name="T48" fmla="*/ 625 w 698"/>
                  <a:gd name="T49" fmla="*/ 997 h 1072"/>
                  <a:gd name="T50" fmla="*/ 670 w 698"/>
                  <a:gd name="T51" fmla="*/ 938 h 1072"/>
                  <a:gd name="T52" fmla="*/ 688 w 698"/>
                  <a:gd name="T53" fmla="*/ 893 h 1072"/>
                  <a:gd name="T54" fmla="*/ 698 w 698"/>
                  <a:gd name="T55" fmla="*/ 214 h 1072"/>
                  <a:gd name="T56" fmla="*/ 477 w 698"/>
                  <a:gd name="T57" fmla="*/ 937 h 1072"/>
                  <a:gd name="T58" fmla="*/ 430 w 698"/>
                  <a:gd name="T59" fmla="*/ 916 h 1072"/>
                  <a:gd name="T60" fmla="*/ 409 w 698"/>
                  <a:gd name="T61" fmla="*/ 871 h 1072"/>
                  <a:gd name="T62" fmla="*/ 419 w 698"/>
                  <a:gd name="T63" fmla="*/ 824 h 1072"/>
                  <a:gd name="T64" fmla="*/ 449 w 698"/>
                  <a:gd name="T65" fmla="*/ 798 h 1072"/>
                  <a:gd name="T66" fmla="*/ 483 w 698"/>
                  <a:gd name="T67" fmla="*/ 791 h 1072"/>
                  <a:gd name="T68" fmla="*/ 509 w 698"/>
                  <a:gd name="T69" fmla="*/ 800 h 1072"/>
                  <a:gd name="T70" fmla="*/ 544 w 698"/>
                  <a:gd name="T71" fmla="*/ 847 h 1072"/>
                  <a:gd name="T72" fmla="*/ 540 w 698"/>
                  <a:gd name="T73" fmla="*/ 905 h 1072"/>
                  <a:gd name="T74" fmla="*/ 522 w 698"/>
                  <a:gd name="T75" fmla="*/ 925 h 1072"/>
                  <a:gd name="T76" fmla="*/ 491 w 698"/>
                  <a:gd name="T77" fmla="*/ 937 h 1072"/>
                  <a:gd name="T78" fmla="*/ 593 w 698"/>
                  <a:gd name="T79" fmla="*/ 778 h 1072"/>
                  <a:gd name="T80" fmla="*/ 567 w 698"/>
                  <a:gd name="T81" fmla="*/ 761 h 1072"/>
                  <a:gd name="T82" fmla="*/ 529 w 698"/>
                  <a:gd name="T83" fmla="*/ 708 h 1072"/>
                  <a:gd name="T84" fmla="*/ 518 w 698"/>
                  <a:gd name="T85" fmla="*/ 685 h 1072"/>
                  <a:gd name="T86" fmla="*/ 447 w 698"/>
                  <a:gd name="T87" fmla="*/ 618 h 1072"/>
                  <a:gd name="T88" fmla="*/ 392 w 698"/>
                  <a:gd name="T89" fmla="*/ 564 h 1072"/>
                  <a:gd name="T90" fmla="*/ 370 w 698"/>
                  <a:gd name="T91" fmla="*/ 498 h 1072"/>
                  <a:gd name="T92" fmla="*/ 370 w 698"/>
                  <a:gd name="T93" fmla="*/ 457 h 1072"/>
                  <a:gd name="T94" fmla="*/ 394 w 698"/>
                  <a:gd name="T95" fmla="*/ 441 h 1072"/>
                  <a:gd name="T96" fmla="*/ 456 w 698"/>
                  <a:gd name="T97" fmla="*/ 450 h 1072"/>
                  <a:gd name="T98" fmla="*/ 502 w 698"/>
                  <a:gd name="T99" fmla="*/ 493 h 1072"/>
                  <a:gd name="T100" fmla="*/ 554 w 698"/>
                  <a:gd name="T101" fmla="*/ 592 h 1072"/>
                  <a:gd name="T102" fmla="*/ 590 w 698"/>
                  <a:gd name="T103" fmla="*/ 695 h 1072"/>
                  <a:gd name="T104" fmla="*/ 601 w 698"/>
                  <a:gd name="T105" fmla="*/ 765 h 1072"/>
                  <a:gd name="T106" fmla="*/ 597 w 698"/>
                  <a:gd name="T107" fmla="*/ 776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 h="1072">
                    <a:moveTo>
                      <a:pt x="698" y="214"/>
                    </a:moveTo>
                    <a:lnTo>
                      <a:pt x="698" y="214"/>
                    </a:lnTo>
                    <a:lnTo>
                      <a:pt x="638" y="180"/>
                    </a:lnTo>
                    <a:lnTo>
                      <a:pt x="572" y="147"/>
                    </a:lnTo>
                    <a:lnTo>
                      <a:pt x="494" y="106"/>
                    </a:lnTo>
                    <a:lnTo>
                      <a:pt x="452" y="87"/>
                    </a:lnTo>
                    <a:lnTo>
                      <a:pt x="410" y="67"/>
                    </a:lnTo>
                    <a:lnTo>
                      <a:pt x="368" y="49"/>
                    </a:lnTo>
                    <a:lnTo>
                      <a:pt x="329" y="34"/>
                    </a:lnTo>
                    <a:lnTo>
                      <a:pt x="290" y="20"/>
                    </a:lnTo>
                    <a:lnTo>
                      <a:pt x="255" y="8"/>
                    </a:lnTo>
                    <a:lnTo>
                      <a:pt x="225" y="3"/>
                    </a:lnTo>
                    <a:lnTo>
                      <a:pt x="212" y="0"/>
                    </a:lnTo>
                    <a:lnTo>
                      <a:pt x="200" y="0"/>
                    </a:lnTo>
                    <a:lnTo>
                      <a:pt x="200" y="0"/>
                    </a:lnTo>
                    <a:lnTo>
                      <a:pt x="177" y="1"/>
                    </a:lnTo>
                    <a:lnTo>
                      <a:pt x="155" y="6"/>
                    </a:lnTo>
                    <a:lnTo>
                      <a:pt x="134" y="11"/>
                    </a:lnTo>
                    <a:lnTo>
                      <a:pt x="115" y="21"/>
                    </a:lnTo>
                    <a:lnTo>
                      <a:pt x="96" y="31"/>
                    </a:lnTo>
                    <a:lnTo>
                      <a:pt x="78" y="43"/>
                    </a:lnTo>
                    <a:lnTo>
                      <a:pt x="62" y="56"/>
                    </a:lnTo>
                    <a:lnTo>
                      <a:pt x="48" y="71"/>
                    </a:lnTo>
                    <a:lnTo>
                      <a:pt x="35" y="87"/>
                    </a:lnTo>
                    <a:lnTo>
                      <a:pt x="24" y="103"/>
                    </a:lnTo>
                    <a:lnTo>
                      <a:pt x="14" y="120"/>
                    </a:lnTo>
                    <a:lnTo>
                      <a:pt x="7" y="138"/>
                    </a:lnTo>
                    <a:lnTo>
                      <a:pt x="3" y="155"/>
                    </a:lnTo>
                    <a:lnTo>
                      <a:pt x="0" y="173"/>
                    </a:lnTo>
                    <a:lnTo>
                      <a:pt x="0" y="190"/>
                    </a:lnTo>
                    <a:lnTo>
                      <a:pt x="4" y="208"/>
                    </a:lnTo>
                    <a:lnTo>
                      <a:pt x="4" y="208"/>
                    </a:lnTo>
                    <a:lnTo>
                      <a:pt x="10" y="225"/>
                    </a:lnTo>
                    <a:lnTo>
                      <a:pt x="20" y="244"/>
                    </a:lnTo>
                    <a:lnTo>
                      <a:pt x="32" y="264"/>
                    </a:lnTo>
                    <a:lnTo>
                      <a:pt x="46" y="286"/>
                    </a:lnTo>
                    <a:lnTo>
                      <a:pt x="80" y="331"/>
                    </a:lnTo>
                    <a:lnTo>
                      <a:pt x="116" y="380"/>
                    </a:lnTo>
                    <a:lnTo>
                      <a:pt x="133" y="403"/>
                    </a:lnTo>
                    <a:lnTo>
                      <a:pt x="149" y="429"/>
                    </a:lnTo>
                    <a:lnTo>
                      <a:pt x="165" y="452"/>
                    </a:lnTo>
                    <a:lnTo>
                      <a:pt x="177" y="477"/>
                    </a:lnTo>
                    <a:lnTo>
                      <a:pt x="189" y="501"/>
                    </a:lnTo>
                    <a:lnTo>
                      <a:pt x="195" y="523"/>
                    </a:lnTo>
                    <a:lnTo>
                      <a:pt x="198" y="535"/>
                    </a:lnTo>
                    <a:lnTo>
                      <a:pt x="200" y="546"/>
                    </a:lnTo>
                    <a:lnTo>
                      <a:pt x="200" y="557"/>
                    </a:lnTo>
                    <a:lnTo>
                      <a:pt x="200" y="568"/>
                    </a:lnTo>
                    <a:lnTo>
                      <a:pt x="200" y="568"/>
                    </a:lnTo>
                    <a:lnTo>
                      <a:pt x="197" y="588"/>
                    </a:lnTo>
                    <a:lnTo>
                      <a:pt x="197" y="607"/>
                    </a:lnTo>
                    <a:lnTo>
                      <a:pt x="197" y="624"/>
                    </a:lnTo>
                    <a:lnTo>
                      <a:pt x="197" y="641"/>
                    </a:lnTo>
                    <a:lnTo>
                      <a:pt x="200" y="656"/>
                    </a:lnTo>
                    <a:lnTo>
                      <a:pt x="202" y="670"/>
                    </a:lnTo>
                    <a:lnTo>
                      <a:pt x="205" y="683"/>
                    </a:lnTo>
                    <a:lnTo>
                      <a:pt x="209" y="695"/>
                    </a:lnTo>
                    <a:lnTo>
                      <a:pt x="215" y="706"/>
                    </a:lnTo>
                    <a:lnTo>
                      <a:pt x="221" y="716"/>
                    </a:lnTo>
                    <a:lnTo>
                      <a:pt x="226" y="726"/>
                    </a:lnTo>
                    <a:lnTo>
                      <a:pt x="233" y="734"/>
                    </a:lnTo>
                    <a:lnTo>
                      <a:pt x="247" y="750"/>
                    </a:lnTo>
                    <a:lnTo>
                      <a:pt x="264" y="764"/>
                    </a:lnTo>
                    <a:lnTo>
                      <a:pt x="264" y="764"/>
                    </a:lnTo>
                    <a:lnTo>
                      <a:pt x="272" y="771"/>
                    </a:lnTo>
                    <a:lnTo>
                      <a:pt x="279" y="778"/>
                    </a:lnTo>
                    <a:lnTo>
                      <a:pt x="295" y="796"/>
                    </a:lnTo>
                    <a:lnTo>
                      <a:pt x="307" y="815"/>
                    </a:lnTo>
                    <a:lnTo>
                      <a:pt x="317" y="836"/>
                    </a:lnTo>
                    <a:lnTo>
                      <a:pt x="325" y="858"/>
                    </a:lnTo>
                    <a:lnTo>
                      <a:pt x="331" y="879"/>
                    </a:lnTo>
                    <a:lnTo>
                      <a:pt x="332" y="899"/>
                    </a:lnTo>
                    <a:lnTo>
                      <a:pt x="332" y="909"/>
                    </a:lnTo>
                    <a:lnTo>
                      <a:pt x="331" y="917"/>
                    </a:lnTo>
                    <a:lnTo>
                      <a:pt x="331" y="917"/>
                    </a:lnTo>
                    <a:lnTo>
                      <a:pt x="329" y="927"/>
                    </a:lnTo>
                    <a:lnTo>
                      <a:pt x="329" y="938"/>
                    </a:lnTo>
                    <a:lnTo>
                      <a:pt x="329" y="949"/>
                    </a:lnTo>
                    <a:lnTo>
                      <a:pt x="332" y="962"/>
                    </a:lnTo>
                    <a:lnTo>
                      <a:pt x="335" y="974"/>
                    </a:lnTo>
                    <a:lnTo>
                      <a:pt x="339" y="987"/>
                    </a:lnTo>
                    <a:lnTo>
                      <a:pt x="345" y="1001"/>
                    </a:lnTo>
                    <a:lnTo>
                      <a:pt x="352" y="1013"/>
                    </a:lnTo>
                    <a:lnTo>
                      <a:pt x="362" y="1026"/>
                    </a:lnTo>
                    <a:lnTo>
                      <a:pt x="371" y="1037"/>
                    </a:lnTo>
                    <a:lnTo>
                      <a:pt x="384" y="1047"/>
                    </a:lnTo>
                    <a:lnTo>
                      <a:pt x="398" y="1055"/>
                    </a:lnTo>
                    <a:lnTo>
                      <a:pt x="413" y="1064"/>
                    </a:lnTo>
                    <a:lnTo>
                      <a:pt x="431" y="1068"/>
                    </a:lnTo>
                    <a:lnTo>
                      <a:pt x="451" y="1072"/>
                    </a:lnTo>
                    <a:lnTo>
                      <a:pt x="472" y="1072"/>
                    </a:lnTo>
                    <a:lnTo>
                      <a:pt x="472" y="1072"/>
                    </a:lnTo>
                    <a:lnTo>
                      <a:pt x="494" y="1069"/>
                    </a:lnTo>
                    <a:lnTo>
                      <a:pt x="516" y="1065"/>
                    </a:lnTo>
                    <a:lnTo>
                      <a:pt x="537" y="1057"/>
                    </a:lnTo>
                    <a:lnTo>
                      <a:pt x="557" y="1048"/>
                    </a:lnTo>
                    <a:lnTo>
                      <a:pt x="575" y="1037"/>
                    </a:lnTo>
                    <a:lnTo>
                      <a:pt x="593" y="1025"/>
                    </a:lnTo>
                    <a:lnTo>
                      <a:pt x="610" y="1011"/>
                    </a:lnTo>
                    <a:lnTo>
                      <a:pt x="625" y="997"/>
                    </a:lnTo>
                    <a:lnTo>
                      <a:pt x="639" y="981"/>
                    </a:lnTo>
                    <a:lnTo>
                      <a:pt x="650" y="967"/>
                    </a:lnTo>
                    <a:lnTo>
                      <a:pt x="661" y="952"/>
                    </a:lnTo>
                    <a:lnTo>
                      <a:pt x="670" y="938"/>
                    </a:lnTo>
                    <a:lnTo>
                      <a:pt x="678" y="925"/>
                    </a:lnTo>
                    <a:lnTo>
                      <a:pt x="682" y="913"/>
                    </a:lnTo>
                    <a:lnTo>
                      <a:pt x="687" y="902"/>
                    </a:lnTo>
                    <a:lnTo>
                      <a:pt x="688" y="893"/>
                    </a:lnTo>
                    <a:lnTo>
                      <a:pt x="688" y="893"/>
                    </a:lnTo>
                    <a:lnTo>
                      <a:pt x="691" y="769"/>
                    </a:lnTo>
                    <a:lnTo>
                      <a:pt x="694" y="537"/>
                    </a:lnTo>
                    <a:lnTo>
                      <a:pt x="698" y="214"/>
                    </a:lnTo>
                    <a:lnTo>
                      <a:pt x="698" y="214"/>
                    </a:lnTo>
                    <a:close/>
                    <a:moveTo>
                      <a:pt x="491" y="937"/>
                    </a:moveTo>
                    <a:lnTo>
                      <a:pt x="491" y="937"/>
                    </a:lnTo>
                    <a:lnTo>
                      <a:pt x="477" y="937"/>
                    </a:lnTo>
                    <a:lnTo>
                      <a:pt x="463" y="935"/>
                    </a:lnTo>
                    <a:lnTo>
                      <a:pt x="451" y="930"/>
                    </a:lnTo>
                    <a:lnTo>
                      <a:pt x="440" y="924"/>
                    </a:lnTo>
                    <a:lnTo>
                      <a:pt x="430" y="916"/>
                    </a:lnTo>
                    <a:lnTo>
                      <a:pt x="423" y="906"/>
                    </a:lnTo>
                    <a:lnTo>
                      <a:pt x="416" y="895"/>
                    </a:lnTo>
                    <a:lnTo>
                      <a:pt x="412" y="884"/>
                    </a:lnTo>
                    <a:lnTo>
                      <a:pt x="409" y="871"/>
                    </a:lnTo>
                    <a:lnTo>
                      <a:pt x="409" y="858"/>
                    </a:lnTo>
                    <a:lnTo>
                      <a:pt x="409" y="846"/>
                    </a:lnTo>
                    <a:lnTo>
                      <a:pt x="413" y="835"/>
                    </a:lnTo>
                    <a:lnTo>
                      <a:pt x="419" y="824"/>
                    </a:lnTo>
                    <a:lnTo>
                      <a:pt x="426" y="814"/>
                    </a:lnTo>
                    <a:lnTo>
                      <a:pt x="437" y="805"/>
                    </a:lnTo>
                    <a:lnTo>
                      <a:pt x="449" y="798"/>
                    </a:lnTo>
                    <a:lnTo>
                      <a:pt x="449" y="798"/>
                    </a:lnTo>
                    <a:lnTo>
                      <a:pt x="458" y="794"/>
                    </a:lnTo>
                    <a:lnTo>
                      <a:pt x="466" y="793"/>
                    </a:lnTo>
                    <a:lnTo>
                      <a:pt x="475" y="791"/>
                    </a:lnTo>
                    <a:lnTo>
                      <a:pt x="483" y="791"/>
                    </a:lnTo>
                    <a:lnTo>
                      <a:pt x="490" y="793"/>
                    </a:lnTo>
                    <a:lnTo>
                      <a:pt x="497" y="794"/>
                    </a:lnTo>
                    <a:lnTo>
                      <a:pt x="504" y="797"/>
                    </a:lnTo>
                    <a:lnTo>
                      <a:pt x="509" y="800"/>
                    </a:lnTo>
                    <a:lnTo>
                      <a:pt x="522" y="810"/>
                    </a:lnTo>
                    <a:lnTo>
                      <a:pt x="530" y="821"/>
                    </a:lnTo>
                    <a:lnTo>
                      <a:pt x="539" y="833"/>
                    </a:lnTo>
                    <a:lnTo>
                      <a:pt x="544" y="847"/>
                    </a:lnTo>
                    <a:lnTo>
                      <a:pt x="547" y="863"/>
                    </a:lnTo>
                    <a:lnTo>
                      <a:pt x="547" y="877"/>
                    </a:lnTo>
                    <a:lnTo>
                      <a:pt x="546" y="891"/>
                    </a:lnTo>
                    <a:lnTo>
                      <a:pt x="540" y="905"/>
                    </a:lnTo>
                    <a:lnTo>
                      <a:pt x="537" y="910"/>
                    </a:lnTo>
                    <a:lnTo>
                      <a:pt x="533" y="916"/>
                    </a:lnTo>
                    <a:lnTo>
                      <a:pt x="528" y="921"/>
                    </a:lnTo>
                    <a:lnTo>
                      <a:pt x="522" y="925"/>
                    </a:lnTo>
                    <a:lnTo>
                      <a:pt x="516" y="930"/>
                    </a:lnTo>
                    <a:lnTo>
                      <a:pt x="508" y="932"/>
                    </a:lnTo>
                    <a:lnTo>
                      <a:pt x="501" y="935"/>
                    </a:lnTo>
                    <a:lnTo>
                      <a:pt x="491" y="937"/>
                    </a:lnTo>
                    <a:lnTo>
                      <a:pt x="491" y="937"/>
                    </a:lnTo>
                    <a:close/>
                    <a:moveTo>
                      <a:pt x="597" y="776"/>
                    </a:moveTo>
                    <a:lnTo>
                      <a:pt x="597" y="776"/>
                    </a:lnTo>
                    <a:lnTo>
                      <a:pt x="593" y="778"/>
                    </a:lnTo>
                    <a:lnTo>
                      <a:pt x="589" y="776"/>
                    </a:lnTo>
                    <a:lnTo>
                      <a:pt x="583" y="773"/>
                    </a:lnTo>
                    <a:lnTo>
                      <a:pt x="578" y="771"/>
                    </a:lnTo>
                    <a:lnTo>
                      <a:pt x="567" y="761"/>
                    </a:lnTo>
                    <a:lnTo>
                      <a:pt x="555" y="750"/>
                    </a:lnTo>
                    <a:lnTo>
                      <a:pt x="546" y="736"/>
                    </a:lnTo>
                    <a:lnTo>
                      <a:pt x="536" y="722"/>
                    </a:lnTo>
                    <a:lnTo>
                      <a:pt x="529" y="708"/>
                    </a:lnTo>
                    <a:lnTo>
                      <a:pt x="523" y="697"/>
                    </a:lnTo>
                    <a:lnTo>
                      <a:pt x="523" y="697"/>
                    </a:lnTo>
                    <a:lnTo>
                      <a:pt x="522" y="691"/>
                    </a:lnTo>
                    <a:lnTo>
                      <a:pt x="518" y="685"/>
                    </a:lnTo>
                    <a:lnTo>
                      <a:pt x="508" y="673"/>
                    </a:lnTo>
                    <a:lnTo>
                      <a:pt x="495" y="659"/>
                    </a:lnTo>
                    <a:lnTo>
                      <a:pt x="480" y="646"/>
                    </a:lnTo>
                    <a:lnTo>
                      <a:pt x="447" y="618"/>
                    </a:lnTo>
                    <a:lnTo>
                      <a:pt x="415" y="592"/>
                    </a:lnTo>
                    <a:lnTo>
                      <a:pt x="415" y="592"/>
                    </a:lnTo>
                    <a:lnTo>
                      <a:pt x="402" y="579"/>
                    </a:lnTo>
                    <a:lnTo>
                      <a:pt x="392" y="564"/>
                    </a:lnTo>
                    <a:lnTo>
                      <a:pt x="384" y="549"/>
                    </a:lnTo>
                    <a:lnTo>
                      <a:pt x="377" y="533"/>
                    </a:lnTo>
                    <a:lnTo>
                      <a:pt x="373" y="515"/>
                    </a:lnTo>
                    <a:lnTo>
                      <a:pt x="370" y="498"/>
                    </a:lnTo>
                    <a:lnTo>
                      <a:pt x="368" y="482"/>
                    </a:lnTo>
                    <a:lnTo>
                      <a:pt x="368" y="463"/>
                    </a:lnTo>
                    <a:lnTo>
                      <a:pt x="368" y="463"/>
                    </a:lnTo>
                    <a:lnTo>
                      <a:pt x="370" y="457"/>
                    </a:lnTo>
                    <a:lnTo>
                      <a:pt x="374" y="451"/>
                    </a:lnTo>
                    <a:lnTo>
                      <a:pt x="378" y="447"/>
                    </a:lnTo>
                    <a:lnTo>
                      <a:pt x="385" y="444"/>
                    </a:lnTo>
                    <a:lnTo>
                      <a:pt x="394" y="441"/>
                    </a:lnTo>
                    <a:lnTo>
                      <a:pt x="402" y="441"/>
                    </a:lnTo>
                    <a:lnTo>
                      <a:pt x="422" y="443"/>
                    </a:lnTo>
                    <a:lnTo>
                      <a:pt x="440" y="445"/>
                    </a:lnTo>
                    <a:lnTo>
                      <a:pt x="456" y="450"/>
                    </a:lnTo>
                    <a:lnTo>
                      <a:pt x="472" y="455"/>
                    </a:lnTo>
                    <a:lnTo>
                      <a:pt x="472" y="455"/>
                    </a:lnTo>
                    <a:lnTo>
                      <a:pt x="487" y="472"/>
                    </a:lnTo>
                    <a:lnTo>
                      <a:pt x="502" y="493"/>
                    </a:lnTo>
                    <a:lnTo>
                      <a:pt x="516" y="515"/>
                    </a:lnTo>
                    <a:lnTo>
                      <a:pt x="530" y="540"/>
                    </a:lnTo>
                    <a:lnTo>
                      <a:pt x="543" y="567"/>
                    </a:lnTo>
                    <a:lnTo>
                      <a:pt x="554" y="592"/>
                    </a:lnTo>
                    <a:lnTo>
                      <a:pt x="565" y="620"/>
                    </a:lnTo>
                    <a:lnTo>
                      <a:pt x="575" y="645"/>
                    </a:lnTo>
                    <a:lnTo>
                      <a:pt x="583" y="671"/>
                    </a:lnTo>
                    <a:lnTo>
                      <a:pt x="590" y="695"/>
                    </a:lnTo>
                    <a:lnTo>
                      <a:pt x="596" y="716"/>
                    </a:lnTo>
                    <a:lnTo>
                      <a:pt x="599" y="736"/>
                    </a:lnTo>
                    <a:lnTo>
                      <a:pt x="601" y="752"/>
                    </a:lnTo>
                    <a:lnTo>
                      <a:pt x="601" y="765"/>
                    </a:lnTo>
                    <a:lnTo>
                      <a:pt x="601" y="773"/>
                    </a:lnTo>
                    <a:lnTo>
                      <a:pt x="600" y="776"/>
                    </a:lnTo>
                    <a:lnTo>
                      <a:pt x="597" y="776"/>
                    </a:lnTo>
                    <a:lnTo>
                      <a:pt x="597" y="776"/>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27"/>
              <p:cNvSpPr>
                <a:spLocks noEditPoints="1"/>
              </p:cNvSpPr>
              <p:nvPr/>
            </p:nvSpPr>
            <p:spPr bwMode="auto">
              <a:xfrm>
                <a:off x="9380538" y="2363788"/>
                <a:ext cx="574675" cy="839788"/>
              </a:xfrm>
              <a:custGeom>
                <a:avLst/>
                <a:gdLst>
                  <a:gd name="T0" fmla="*/ 2 w 722"/>
                  <a:gd name="T1" fmla="*/ 888 h 1058"/>
                  <a:gd name="T2" fmla="*/ 33 w 722"/>
                  <a:gd name="T3" fmla="*/ 944 h 1058"/>
                  <a:gd name="T4" fmla="*/ 87 w 722"/>
                  <a:gd name="T5" fmla="*/ 1004 h 1058"/>
                  <a:gd name="T6" fmla="*/ 161 w 722"/>
                  <a:gd name="T7" fmla="*/ 1048 h 1058"/>
                  <a:gd name="T8" fmla="*/ 227 w 722"/>
                  <a:gd name="T9" fmla="*/ 1058 h 1058"/>
                  <a:gd name="T10" fmla="*/ 295 w 722"/>
                  <a:gd name="T11" fmla="*/ 1037 h 1058"/>
                  <a:gd name="T12" fmla="*/ 336 w 722"/>
                  <a:gd name="T13" fmla="*/ 992 h 1058"/>
                  <a:gd name="T14" fmla="*/ 354 w 722"/>
                  <a:gd name="T15" fmla="*/ 941 h 1058"/>
                  <a:gd name="T16" fmla="*/ 355 w 722"/>
                  <a:gd name="T17" fmla="*/ 910 h 1058"/>
                  <a:gd name="T18" fmla="*/ 364 w 722"/>
                  <a:gd name="T19" fmla="*/ 850 h 1058"/>
                  <a:gd name="T20" fmla="*/ 413 w 722"/>
                  <a:gd name="T21" fmla="*/ 773 h 1058"/>
                  <a:gd name="T22" fmla="*/ 446 w 722"/>
                  <a:gd name="T23" fmla="*/ 747 h 1058"/>
                  <a:gd name="T24" fmla="*/ 481 w 722"/>
                  <a:gd name="T25" fmla="*/ 705 h 1058"/>
                  <a:gd name="T26" fmla="*/ 499 w 722"/>
                  <a:gd name="T27" fmla="*/ 655 h 1058"/>
                  <a:gd name="T28" fmla="*/ 505 w 722"/>
                  <a:gd name="T29" fmla="*/ 588 h 1058"/>
                  <a:gd name="T30" fmla="*/ 505 w 722"/>
                  <a:gd name="T31" fmla="*/ 546 h 1058"/>
                  <a:gd name="T32" fmla="*/ 531 w 722"/>
                  <a:gd name="T33" fmla="*/ 477 h 1058"/>
                  <a:gd name="T34" fmla="*/ 598 w 722"/>
                  <a:gd name="T35" fmla="*/ 382 h 1058"/>
                  <a:gd name="T36" fmla="*/ 700 w 722"/>
                  <a:gd name="T37" fmla="*/ 253 h 1058"/>
                  <a:gd name="T38" fmla="*/ 722 w 722"/>
                  <a:gd name="T39" fmla="*/ 200 h 1058"/>
                  <a:gd name="T40" fmla="*/ 711 w 722"/>
                  <a:gd name="T41" fmla="*/ 130 h 1058"/>
                  <a:gd name="T42" fmla="*/ 668 w 722"/>
                  <a:gd name="T43" fmla="*/ 63 h 1058"/>
                  <a:gd name="T44" fmla="*/ 597 w 722"/>
                  <a:gd name="T45" fmla="*/ 15 h 1058"/>
                  <a:gd name="T46" fmla="*/ 533 w 722"/>
                  <a:gd name="T47" fmla="*/ 0 h 1058"/>
                  <a:gd name="T48" fmla="*/ 440 w 722"/>
                  <a:gd name="T49" fmla="*/ 15 h 1058"/>
                  <a:gd name="T50" fmla="*/ 276 w 722"/>
                  <a:gd name="T51" fmla="*/ 74 h 1058"/>
                  <a:gd name="T52" fmla="*/ 25 w 722"/>
                  <a:gd name="T53" fmla="*/ 188 h 1058"/>
                  <a:gd name="T54" fmla="*/ 0 w 722"/>
                  <a:gd name="T55" fmla="*/ 868 h 1058"/>
                  <a:gd name="T56" fmla="*/ 255 w 722"/>
                  <a:gd name="T57" fmla="*/ 793 h 1058"/>
                  <a:gd name="T58" fmla="*/ 280 w 722"/>
                  <a:gd name="T59" fmla="*/ 835 h 1058"/>
                  <a:gd name="T60" fmla="*/ 270 w 722"/>
                  <a:gd name="T61" fmla="*/ 882 h 1058"/>
                  <a:gd name="T62" fmla="*/ 234 w 722"/>
                  <a:gd name="T63" fmla="*/ 917 h 1058"/>
                  <a:gd name="T64" fmla="*/ 194 w 722"/>
                  <a:gd name="T65" fmla="*/ 921 h 1058"/>
                  <a:gd name="T66" fmla="*/ 163 w 722"/>
                  <a:gd name="T67" fmla="*/ 909 h 1058"/>
                  <a:gd name="T68" fmla="*/ 146 w 722"/>
                  <a:gd name="T69" fmla="*/ 886 h 1058"/>
                  <a:gd name="T70" fmla="*/ 146 w 722"/>
                  <a:gd name="T71" fmla="*/ 829 h 1058"/>
                  <a:gd name="T72" fmla="*/ 182 w 722"/>
                  <a:gd name="T73" fmla="*/ 784 h 1058"/>
                  <a:gd name="T74" fmla="*/ 210 w 722"/>
                  <a:gd name="T75" fmla="*/ 776 h 1058"/>
                  <a:gd name="T76" fmla="*/ 244 w 722"/>
                  <a:gd name="T77" fmla="*/ 784 h 1058"/>
                  <a:gd name="T78" fmla="*/ 253 w 722"/>
                  <a:gd name="T79" fmla="*/ 437 h 1058"/>
                  <a:gd name="T80" fmla="*/ 316 w 722"/>
                  <a:gd name="T81" fmla="*/ 431 h 1058"/>
                  <a:gd name="T82" fmla="*/ 340 w 722"/>
                  <a:gd name="T83" fmla="*/ 448 h 1058"/>
                  <a:gd name="T84" fmla="*/ 337 w 722"/>
                  <a:gd name="T85" fmla="*/ 490 h 1058"/>
                  <a:gd name="T86" fmla="*/ 312 w 722"/>
                  <a:gd name="T87" fmla="*/ 554 h 1058"/>
                  <a:gd name="T88" fmla="*/ 255 w 722"/>
                  <a:gd name="T89" fmla="*/ 606 h 1058"/>
                  <a:gd name="T90" fmla="*/ 180 w 722"/>
                  <a:gd name="T91" fmla="*/ 669 h 1058"/>
                  <a:gd name="T92" fmla="*/ 168 w 722"/>
                  <a:gd name="T93" fmla="*/ 691 h 1058"/>
                  <a:gd name="T94" fmla="*/ 127 w 722"/>
                  <a:gd name="T95" fmla="*/ 743 h 1058"/>
                  <a:gd name="T96" fmla="*/ 100 w 722"/>
                  <a:gd name="T97" fmla="*/ 756 h 1058"/>
                  <a:gd name="T98" fmla="*/ 92 w 722"/>
                  <a:gd name="T99" fmla="*/ 752 h 1058"/>
                  <a:gd name="T100" fmla="*/ 101 w 722"/>
                  <a:gd name="T101" fmla="*/ 696 h 1058"/>
                  <a:gd name="T102" fmla="*/ 136 w 722"/>
                  <a:gd name="T103" fmla="*/ 600 h 1058"/>
                  <a:gd name="T104" fmla="*/ 189 w 722"/>
                  <a:gd name="T105" fmla="*/ 500 h 1058"/>
                  <a:gd name="T106" fmla="*/ 238 w 722"/>
                  <a:gd name="T107" fmla="*/ 441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1058">
                    <a:moveTo>
                      <a:pt x="0" y="868"/>
                    </a:moveTo>
                    <a:lnTo>
                      <a:pt x="0" y="868"/>
                    </a:lnTo>
                    <a:lnTo>
                      <a:pt x="0" y="877"/>
                    </a:lnTo>
                    <a:lnTo>
                      <a:pt x="2" y="888"/>
                    </a:lnTo>
                    <a:lnTo>
                      <a:pt x="8" y="900"/>
                    </a:lnTo>
                    <a:lnTo>
                      <a:pt x="15" y="914"/>
                    </a:lnTo>
                    <a:lnTo>
                      <a:pt x="23" y="928"/>
                    </a:lnTo>
                    <a:lnTo>
                      <a:pt x="33" y="944"/>
                    </a:lnTo>
                    <a:lnTo>
                      <a:pt x="44" y="959"/>
                    </a:lnTo>
                    <a:lnTo>
                      <a:pt x="57" y="974"/>
                    </a:lnTo>
                    <a:lnTo>
                      <a:pt x="71" y="990"/>
                    </a:lnTo>
                    <a:lnTo>
                      <a:pt x="87" y="1004"/>
                    </a:lnTo>
                    <a:lnTo>
                      <a:pt x="104" y="1017"/>
                    </a:lnTo>
                    <a:lnTo>
                      <a:pt x="122" y="1029"/>
                    </a:lnTo>
                    <a:lnTo>
                      <a:pt x="142" y="1040"/>
                    </a:lnTo>
                    <a:lnTo>
                      <a:pt x="161" y="1048"/>
                    </a:lnTo>
                    <a:lnTo>
                      <a:pt x="184" y="1054"/>
                    </a:lnTo>
                    <a:lnTo>
                      <a:pt x="206" y="1057"/>
                    </a:lnTo>
                    <a:lnTo>
                      <a:pt x="206" y="1057"/>
                    </a:lnTo>
                    <a:lnTo>
                      <a:pt x="227" y="1058"/>
                    </a:lnTo>
                    <a:lnTo>
                      <a:pt x="247" y="1055"/>
                    </a:lnTo>
                    <a:lnTo>
                      <a:pt x="265" y="1051"/>
                    </a:lnTo>
                    <a:lnTo>
                      <a:pt x="281" y="1045"/>
                    </a:lnTo>
                    <a:lnTo>
                      <a:pt x="295" y="1037"/>
                    </a:lnTo>
                    <a:lnTo>
                      <a:pt x="308" y="1027"/>
                    </a:lnTo>
                    <a:lnTo>
                      <a:pt x="319" y="1016"/>
                    </a:lnTo>
                    <a:lnTo>
                      <a:pt x="329" y="1005"/>
                    </a:lnTo>
                    <a:lnTo>
                      <a:pt x="336" y="992"/>
                    </a:lnTo>
                    <a:lnTo>
                      <a:pt x="343" y="980"/>
                    </a:lnTo>
                    <a:lnTo>
                      <a:pt x="348" y="966"/>
                    </a:lnTo>
                    <a:lnTo>
                      <a:pt x="351" y="953"/>
                    </a:lnTo>
                    <a:lnTo>
                      <a:pt x="354" y="941"/>
                    </a:lnTo>
                    <a:lnTo>
                      <a:pt x="355" y="930"/>
                    </a:lnTo>
                    <a:lnTo>
                      <a:pt x="355" y="920"/>
                    </a:lnTo>
                    <a:lnTo>
                      <a:pt x="355" y="910"/>
                    </a:lnTo>
                    <a:lnTo>
                      <a:pt x="355" y="910"/>
                    </a:lnTo>
                    <a:lnTo>
                      <a:pt x="354" y="902"/>
                    </a:lnTo>
                    <a:lnTo>
                      <a:pt x="354" y="892"/>
                    </a:lnTo>
                    <a:lnTo>
                      <a:pt x="357" y="872"/>
                    </a:lnTo>
                    <a:lnTo>
                      <a:pt x="364" y="850"/>
                    </a:lnTo>
                    <a:lnTo>
                      <a:pt x="372" y="829"/>
                    </a:lnTo>
                    <a:lnTo>
                      <a:pt x="383" y="810"/>
                    </a:lnTo>
                    <a:lnTo>
                      <a:pt x="397" y="790"/>
                    </a:lnTo>
                    <a:lnTo>
                      <a:pt x="413" y="773"/>
                    </a:lnTo>
                    <a:lnTo>
                      <a:pt x="421" y="766"/>
                    </a:lnTo>
                    <a:lnTo>
                      <a:pt x="429" y="759"/>
                    </a:lnTo>
                    <a:lnTo>
                      <a:pt x="429" y="759"/>
                    </a:lnTo>
                    <a:lnTo>
                      <a:pt x="446" y="747"/>
                    </a:lnTo>
                    <a:lnTo>
                      <a:pt x="461" y="731"/>
                    </a:lnTo>
                    <a:lnTo>
                      <a:pt x="468" y="723"/>
                    </a:lnTo>
                    <a:lnTo>
                      <a:pt x="475" y="715"/>
                    </a:lnTo>
                    <a:lnTo>
                      <a:pt x="481" y="705"/>
                    </a:lnTo>
                    <a:lnTo>
                      <a:pt x="486" y="694"/>
                    </a:lnTo>
                    <a:lnTo>
                      <a:pt x="492" y="681"/>
                    </a:lnTo>
                    <a:lnTo>
                      <a:pt x="496" y="669"/>
                    </a:lnTo>
                    <a:lnTo>
                      <a:pt x="499" y="655"/>
                    </a:lnTo>
                    <a:lnTo>
                      <a:pt x="502" y="639"/>
                    </a:lnTo>
                    <a:lnTo>
                      <a:pt x="505" y="624"/>
                    </a:lnTo>
                    <a:lnTo>
                      <a:pt x="505" y="606"/>
                    </a:lnTo>
                    <a:lnTo>
                      <a:pt x="505" y="588"/>
                    </a:lnTo>
                    <a:lnTo>
                      <a:pt x="505" y="567"/>
                    </a:lnTo>
                    <a:lnTo>
                      <a:pt x="505" y="567"/>
                    </a:lnTo>
                    <a:lnTo>
                      <a:pt x="505" y="557"/>
                    </a:lnTo>
                    <a:lnTo>
                      <a:pt x="505" y="546"/>
                    </a:lnTo>
                    <a:lnTo>
                      <a:pt x="507" y="535"/>
                    </a:lnTo>
                    <a:lnTo>
                      <a:pt x="510" y="523"/>
                    </a:lnTo>
                    <a:lnTo>
                      <a:pt x="519" y="501"/>
                    </a:lnTo>
                    <a:lnTo>
                      <a:pt x="531" y="477"/>
                    </a:lnTo>
                    <a:lnTo>
                      <a:pt x="545" y="454"/>
                    </a:lnTo>
                    <a:lnTo>
                      <a:pt x="562" y="430"/>
                    </a:lnTo>
                    <a:lnTo>
                      <a:pt x="579" y="406"/>
                    </a:lnTo>
                    <a:lnTo>
                      <a:pt x="598" y="382"/>
                    </a:lnTo>
                    <a:lnTo>
                      <a:pt x="636" y="336"/>
                    </a:lnTo>
                    <a:lnTo>
                      <a:pt x="672" y="293"/>
                    </a:lnTo>
                    <a:lnTo>
                      <a:pt x="687" y="272"/>
                    </a:lnTo>
                    <a:lnTo>
                      <a:pt x="700" y="253"/>
                    </a:lnTo>
                    <a:lnTo>
                      <a:pt x="711" y="234"/>
                    </a:lnTo>
                    <a:lnTo>
                      <a:pt x="718" y="218"/>
                    </a:lnTo>
                    <a:lnTo>
                      <a:pt x="718" y="218"/>
                    </a:lnTo>
                    <a:lnTo>
                      <a:pt x="722" y="200"/>
                    </a:lnTo>
                    <a:lnTo>
                      <a:pt x="722" y="183"/>
                    </a:lnTo>
                    <a:lnTo>
                      <a:pt x="721" y="165"/>
                    </a:lnTo>
                    <a:lnTo>
                      <a:pt x="718" y="147"/>
                    </a:lnTo>
                    <a:lnTo>
                      <a:pt x="711" y="130"/>
                    </a:lnTo>
                    <a:lnTo>
                      <a:pt x="704" y="112"/>
                    </a:lnTo>
                    <a:lnTo>
                      <a:pt x="693" y="95"/>
                    </a:lnTo>
                    <a:lnTo>
                      <a:pt x="682" y="78"/>
                    </a:lnTo>
                    <a:lnTo>
                      <a:pt x="668" y="63"/>
                    </a:lnTo>
                    <a:lnTo>
                      <a:pt x="653" y="49"/>
                    </a:lnTo>
                    <a:lnTo>
                      <a:pt x="634" y="36"/>
                    </a:lnTo>
                    <a:lnTo>
                      <a:pt x="616" y="25"/>
                    </a:lnTo>
                    <a:lnTo>
                      <a:pt x="597" y="15"/>
                    </a:lnTo>
                    <a:lnTo>
                      <a:pt x="577" y="8"/>
                    </a:lnTo>
                    <a:lnTo>
                      <a:pt x="555" y="3"/>
                    </a:lnTo>
                    <a:lnTo>
                      <a:pt x="533" y="0"/>
                    </a:lnTo>
                    <a:lnTo>
                      <a:pt x="533" y="0"/>
                    </a:lnTo>
                    <a:lnTo>
                      <a:pt x="520" y="0"/>
                    </a:lnTo>
                    <a:lnTo>
                      <a:pt x="507" y="1"/>
                    </a:lnTo>
                    <a:lnTo>
                      <a:pt x="477" y="6"/>
                    </a:lnTo>
                    <a:lnTo>
                      <a:pt x="440" y="15"/>
                    </a:lnTo>
                    <a:lnTo>
                      <a:pt x="403" y="27"/>
                    </a:lnTo>
                    <a:lnTo>
                      <a:pt x="361" y="40"/>
                    </a:lnTo>
                    <a:lnTo>
                      <a:pt x="319" y="57"/>
                    </a:lnTo>
                    <a:lnTo>
                      <a:pt x="276" y="74"/>
                    </a:lnTo>
                    <a:lnTo>
                      <a:pt x="233" y="92"/>
                    </a:lnTo>
                    <a:lnTo>
                      <a:pt x="153" y="127"/>
                    </a:lnTo>
                    <a:lnTo>
                      <a:pt x="86" y="159"/>
                    </a:lnTo>
                    <a:lnTo>
                      <a:pt x="25" y="188"/>
                    </a:lnTo>
                    <a:lnTo>
                      <a:pt x="25" y="188"/>
                    </a:lnTo>
                    <a:lnTo>
                      <a:pt x="12" y="512"/>
                    </a:lnTo>
                    <a:lnTo>
                      <a:pt x="2" y="744"/>
                    </a:lnTo>
                    <a:lnTo>
                      <a:pt x="0" y="868"/>
                    </a:lnTo>
                    <a:lnTo>
                      <a:pt x="0" y="868"/>
                    </a:lnTo>
                    <a:close/>
                    <a:moveTo>
                      <a:pt x="244" y="784"/>
                    </a:moveTo>
                    <a:lnTo>
                      <a:pt x="244" y="784"/>
                    </a:lnTo>
                    <a:lnTo>
                      <a:pt x="255" y="793"/>
                    </a:lnTo>
                    <a:lnTo>
                      <a:pt x="265" y="801"/>
                    </a:lnTo>
                    <a:lnTo>
                      <a:pt x="272" y="812"/>
                    </a:lnTo>
                    <a:lnTo>
                      <a:pt x="277" y="823"/>
                    </a:lnTo>
                    <a:lnTo>
                      <a:pt x="280" y="835"/>
                    </a:lnTo>
                    <a:lnTo>
                      <a:pt x="280" y="847"/>
                    </a:lnTo>
                    <a:lnTo>
                      <a:pt x="279" y="860"/>
                    </a:lnTo>
                    <a:lnTo>
                      <a:pt x="276" y="871"/>
                    </a:lnTo>
                    <a:lnTo>
                      <a:pt x="270" y="882"/>
                    </a:lnTo>
                    <a:lnTo>
                      <a:pt x="263" y="893"/>
                    </a:lnTo>
                    <a:lnTo>
                      <a:pt x="255" y="903"/>
                    </a:lnTo>
                    <a:lnTo>
                      <a:pt x="245" y="910"/>
                    </a:lnTo>
                    <a:lnTo>
                      <a:pt x="234" y="917"/>
                    </a:lnTo>
                    <a:lnTo>
                      <a:pt x="221" y="920"/>
                    </a:lnTo>
                    <a:lnTo>
                      <a:pt x="207" y="923"/>
                    </a:lnTo>
                    <a:lnTo>
                      <a:pt x="194" y="921"/>
                    </a:lnTo>
                    <a:lnTo>
                      <a:pt x="194" y="921"/>
                    </a:lnTo>
                    <a:lnTo>
                      <a:pt x="184" y="918"/>
                    </a:lnTo>
                    <a:lnTo>
                      <a:pt x="177" y="916"/>
                    </a:lnTo>
                    <a:lnTo>
                      <a:pt x="170" y="913"/>
                    </a:lnTo>
                    <a:lnTo>
                      <a:pt x="163" y="909"/>
                    </a:lnTo>
                    <a:lnTo>
                      <a:pt x="157" y="904"/>
                    </a:lnTo>
                    <a:lnTo>
                      <a:pt x="153" y="899"/>
                    </a:lnTo>
                    <a:lnTo>
                      <a:pt x="149" y="892"/>
                    </a:lnTo>
                    <a:lnTo>
                      <a:pt x="146" y="886"/>
                    </a:lnTo>
                    <a:lnTo>
                      <a:pt x="142" y="872"/>
                    </a:lnTo>
                    <a:lnTo>
                      <a:pt x="140" y="858"/>
                    </a:lnTo>
                    <a:lnTo>
                      <a:pt x="142" y="844"/>
                    </a:lnTo>
                    <a:lnTo>
                      <a:pt x="146" y="829"/>
                    </a:lnTo>
                    <a:lnTo>
                      <a:pt x="152" y="815"/>
                    </a:lnTo>
                    <a:lnTo>
                      <a:pt x="160" y="803"/>
                    </a:lnTo>
                    <a:lnTo>
                      <a:pt x="170" y="793"/>
                    </a:lnTo>
                    <a:lnTo>
                      <a:pt x="182" y="784"/>
                    </a:lnTo>
                    <a:lnTo>
                      <a:pt x="188" y="780"/>
                    </a:lnTo>
                    <a:lnTo>
                      <a:pt x="195" y="779"/>
                    </a:lnTo>
                    <a:lnTo>
                      <a:pt x="202" y="777"/>
                    </a:lnTo>
                    <a:lnTo>
                      <a:pt x="210" y="776"/>
                    </a:lnTo>
                    <a:lnTo>
                      <a:pt x="217" y="777"/>
                    </a:lnTo>
                    <a:lnTo>
                      <a:pt x="226" y="779"/>
                    </a:lnTo>
                    <a:lnTo>
                      <a:pt x="234" y="780"/>
                    </a:lnTo>
                    <a:lnTo>
                      <a:pt x="244" y="784"/>
                    </a:lnTo>
                    <a:lnTo>
                      <a:pt x="244" y="784"/>
                    </a:lnTo>
                    <a:close/>
                    <a:moveTo>
                      <a:pt x="238" y="441"/>
                    </a:moveTo>
                    <a:lnTo>
                      <a:pt x="238" y="441"/>
                    </a:lnTo>
                    <a:lnTo>
                      <a:pt x="253" y="437"/>
                    </a:lnTo>
                    <a:lnTo>
                      <a:pt x="270" y="434"/>
                    </a:lnTo>
                    <a:lnTo>
                      <a:pt x="288" y="431"/>
                    </a:lnTo>
                    <a:lnTo>
                      <a:pt x="308" y="431"/>
                    </a:lnTo>
                    <a:lnTo>
                      <a:pt x="316" y="431"/>
                    </a:lnTo>
                    <a:lnTo>
                      <a:pt x="325" y="434"/>
                    </a:lnTo>
                    <a:lnTo>
                      <a:pt x="332" y="437"/>
                    </a:lnTo>
                    <a:lnTo>
                      <a:pt x="336" y="441"/>
                    </a:lnTo>
                    <a:lnTo>
                      <a:pt x="340" y="448"/>
                    </a:lnTo>
                    <a:lnTo>
                      <a:pt x="340" y="455"/>
                    </a:lnTo>
                    <a:lnTo>
                      <a:pt x="340" y="455"/>
                    </a:lnTo>
                    <a:lnTo>
                      <a:pt x="340" y="472"/>
                    </a:lnTo>
                    <a:lnTo>
                      <a:pt x="337" y="490"/>
                    </a:lnTo>
                    <a:lnTo>
                      <a:pt x="334" y="507"/>
                    </a:lnTo>
                    <a:lnTo>
                      <a:pt x="329" y="523"/>
                    </a:lnTo>
                    <a:lnTo>
                      <a:pt x="322" y="539"/>
                    </a:lnTo>
                    <a:lnTo>
                      <a:pt x="312" y="554"/>
                    </a:lnTo>
                    <a:lnTo>
                      <a:pt x="301" y="568"/>
                    </a:lnTo>
                    <a:lnTo>
                      <a:pt x="287" y="581"/>
                    </a:lnTo>
                    <a:lnTo>
                      <a:pt x="287" y="581"/>
                    </a:lnTo>
                    <a:lnTo>
                      <a:pt x="255" y="606"/>
                    </a:lnTo>
                    <a:lnTo>
                      <a:pt x="220" y="631"/>
                    </a:lnTo>
                    <a:lnTo>
                      <a:pt x="203" y="643"/>
                    </a:lnTo>
                    <a:lnTo>
                      <a:pt x="191" y="656"/>
                    </a:lnTo>
                    <a:lnTo>
                      <a:pt x="180" y="669"/>
                    </a:lnTo>
                    <a:lnTo>
                      <a:pt x="177" y="674"/>
                    </a:lnTo>
                    <a:lnTo>
                      <a:pt x="174" y="678"/>
                    </a:lnTo>
                    <a:lnTo>
                      <a:pt x="174" y="678"/>
                    </a:lnTo>
                    <a:lnTo>
                      <a:pt x="168" y="691"/>
                    </a:lnTo>
                    <a:lnTo>
                      <a:pt x="160" y="703"/>
                    </a:lnTo>
                    <a:lnTo>
                      <a:pt x="150" y="717"/>
                    </a:lnTo>
                    <a:lnTo>
                      <a:pt x="138" y="730"/>
                    </a:lnTo>
                    <a:lnTo>
                      <a:pt x="127" y="743"/>
                    </a:lnTo>
                    <a:lnTo>
                      <a:pt x="115" y="751"/>
                    </a:lnTo>
                    <a:lnTo>
                      <a:pt x="110" y="754"/>
                    </a:lnTo>
                    <a:lnTo>
                      <a:pt x="104" y="756"/>
                    </a:lnTo>
                    <a:lnTo>
                      <a:pt x="100" y="756"/>
                    </a:lnTo>
                    <a:lnTo>
                      <a:pt x="96" y="756"/>
                    </a:lnTo>
                    <a:lnTo>
                      <a:pt x="96" y="756"/>
                    </a:lnTo>
                    <a:lnTo>
                      <a:pt x="93" y="755"/>
                    </a:lnTo>
                    <a:lnTo>
                      <a:pt x="92" y="752"/>
                    </a:lnTo>
                    <a:lnTo>
                      <a:pt x="92" y="744"/>
                    </a:lnTo>
                    <a:lnTo>
                      <a:pt x="93" y="731"/>
                    </a:lnTo>
                    <a:lnTo>
                      <a:pt x="96" y="715"/>
                    </a:lnTo>
                    <a:lnTo>
                      <a:pt x="101" y="696"/>
                    </a:lnTo>
                    <a:lnTo>
                      <a:pt x="107" y="674"/>
                    </a:lnTo>
                    <a:lnTo>
                      <a:pt x="115" y="650"/>
                    </a:lnTo>
                    <a:lnTo>
                      <a:pt x="125" y="627"/>
                    </a:lnTo>
                    <a:lnTo>
                      <a:pt x="136" y="600"/>
                    </a:lnTo>
                    <a:lnTo>
                      <a:pt x="147" y="574"/>
                    </a:lnTo>
                    <a:lnTo>
                      <a:pt x="161" y="549"/>
                    </a:lnTo>
                    <a:lnTo>
                      <a:pt x="175" y="523"/>
                    </a:lnTo>
                    <a:lnTo>
                      <a:pt x="189" y="500"/>
                    </a:lnTo>
                    <a:lnTo>
                      <a:pt x="205" y="477"/>
                    </a:lnTo>
                    <a:lnTo>
                      <a:pt x="221" y="458"/>
                    </a:lnTo>
                    <a:lnTo>
                      <a:pt x="238" y="441"/>
                    </a:lnTo>
                    <a:lnTo>
                      <a:pt x="238" y="441"/>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8" name="Freeform 29"/>
            <p:cNvSpPr>
              <a:spLocks/>
            </p:cNvSpPr>
            <p:nvPr/>
          </p:nvSpPr>
          <p:spPr bwMode="auto">
            <a:xfrm>
              <a:off x="2291465" y="1993847"/>
              <a:ext cx="25230" cy="32856"/>
            </a:xfrm>
            <a:custGeom>
              <a:avLst/>
              <a:gdLst>
                <a:gd name="T0" fmla="*/ 279 w 458"/>
                <a:gd name="T1" fmla="*/ 96 h 459"/>
                <a:gd name="T2" fmla="*/ 281 w 458"/>
                <a:gd name="T3" fmla="*/ 74 h 459"/>
                <a:gd name="T4" fmla="*/ 293 w 458"/>
                <a:gd name="T5" fmla="*/ 32 h 459"/>
                <a:gd name="T6" fmla="*/ 304 w 458"/>
                <a:gd name="T7" fmla="*/ 12 h 459"/>
                <a:gd name="T8" fmla="*/ 268 w 458"/>
                <a:gd name="T9" fmla="*/ 2 h 459"/>
                <a:gd name="T10" fmla="*/ 229 w 458"/>
                <a:gd name="T11" fmla="*/ 0 h 459"/>
                <a:gd name="T12" fmla="*/ 207 w 458"/>
                <a:gd name="T13" fmla="*/ 1 h 459"/>
                <a:gd name="T14" fmla="*/ 161 w 458"/>
                <a:gd name="T15" fmla="*/ 9 h 459"/>
                <a:gd name="T16" fmla="*/ 120 w 458"/>
                <a:gd name="T17" fmla="*/ 28 h 459"/>
                <a:gd name="T18" fmla="*/ 84 w 458"/>
                <a:gd name="T19" fmla="*/ 51 h 459"/>
                <a:gd name="T20" fmla="*/ 52 w 458"/>
                <a:gd name="T21" fmla="*/ 83 h 459"/>
                <a:gd name="T22" fmla="*/ 27 w 458"/>
                <a:gd name="T23" fmla="*/ 120 h 459"/>
                <a:gd name="T24" fmla="*/ 10 w 458"/>
                <a:gd name="T25" fmla="*/ 162 h 459"/>
                <a:gd name="T26" fmla="*/ 0 w 458"/>
                <a:gd name="T27" fmla="*/ 206 h 459"/>
                <a:gd name="T28" fmla="*/ 0 w 458"/>
                <a:gd name="T29" fmla="*/ 230 h 459"/>
                <a:gd name="T30" fmla="*/ 4 w 458"/>
                <a:gd name="T31" fmla="*/ 276 h 459"/>
                <a:gd name="T32" fmla="*/ 18 w 458"/>
                <a:gd name="T33" fmla="*/ 319 h 459"/>
                <a:gd name="T34" fmla="*/ 39 w 458"/>
                <a:gd name="T35" fmla="*/ 358 h 459"/>
                <a:gd name="T36" fmla="*/ 67 w 458"/>
                <a:gd name="T37" fmla="*/ 392 h 459"/>
                <a:gd name="T38" fmla="*/ 101 w 458"/>
                <a:gd name="T39" fmla="*/ 420 h 459"/>
                <a:gd name="T40" fmla="*/ 140 w 458"/>
                <a:gd name="T41" fmla="*/ 441 h 459"/>
                <a:gd name="T42" fmla="*/ 183 w 458"/>
                <a:gd name="T43" fmla="*/ 455 h 459"/>
                <a:gd name="T44" fmla="*/ 229 w 458"/>
                <a:gd name="T45" fmla="*/ 459 h 459"/>
                <a:gd name="T46" fmla="*/ 251 w 458"/>
                <a:gd name="T47" fmla="*/ 459 h 459"/>
                <a:gd name="T48" fmla="*/ 295 w 458"/>
                <a:gd name="T49" fmla="*/ 451 h 459"/>
                <a:gd name="T50" fmla="*/ 334 w 458"/>
                <a:gd name="T51" fmla="*/ 435 h 459"/>
                <a:gd name="T52" fmla="*/ 369 w 458"/>
                <a:gd name="T53" fmla="*/ 413 h 459"/>
                <a:gd name="T54" fmla="*/ 399 w 458"/>
                <a:gd name="T55" fmla="*/ 385 h 459"/>
                <a:gd name="T56" fmla="*/ 424 w 458"/>
                <a:gd name="T57" fmla="*/ 351 h 459"/>
                <a:gd name="T58" fmla="*/ 442 w 458"/>
                <a:gd name="T59" fmla="*/ 314 h 459"/>
                <a:gd name="T60" fmla="*/ 455 w 458"/>
                <a:gd name="T61" fmla="*/ 273 h 459"/>
                <a:gd name="T62" fmla="*/ 458 w 458"/>
                <a:gd name="T63" fmla="*/ 251 h 459"/>
                <a:gd name="T64" fmla="*/ 437 w 458"/>
                <a:gd name="T65" fmla="*/ 254 h 459"/>
                <a:gd name="T66" fmla="*/ 422 w 458"/>
                <a:gd name="T67" fmla="*/ 252 h 459"/>
                <a:gd name="T68" fmla="*/ 391 w 458"/>
                <a:gd name="T69" fmla="*/ 247 h 459"/>
                <a:gd name="T70" fmla="*/ 362 w 458"/>
                <a:gd name="T71" fmla="*/ 234 h 459"/>
                <a:gd name="T72" fmla="*/ 336 w 458"/>
                <a:gd name="T73" fmla="*/ 217 h 459"/>
                <a:gd name="T74" fmla="*/ 316 w 458"/>
                <a:gd name="T75" fmla="*/ 196 h 459"/>
                <a:gd name="T76" fmla="*/ 299 w 458"/>
                <a:gd name="T77" fmla="*/ 171 h 459"/>
                <a:gd name="T78" fmla="*/ 286 w 458"/>
                <a:gd name="T79" fmla="*/ 142 h 459"/>
                <a:gd name="T80" fmla="*/ 281 w 458"/>
                <a:gd name="T81" fmla="*/ 111 h 459"/>
                <a:gd name="T82" fmla="*/ 279 w 458"/>
                <a:gd name="T83" fmla="*/ 9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459">
                  <a:moveTo>
                    <a:pt x="279" y="96"/>
                  </a:moveTo>
                  <a:lnTo>
                    <a:pt x="279" y="96"/>
                  </a:lnTo>
                  <a:lnTo>
                    <a:pt x="281" y="85"/>
                  </a:lnTo>
                  <a:lnTo>
                    <a:pt x="281" y="74"/>
                  </a:lnTo>
                  <a:lnTo>
                    <a:pt x="286" y="51"/>
                  </a:lnTo>
                  <a:lnTo>
                    <a:pt x="293" y="32"/>
                  </a:lnTo>
                  <a:lnTo>
                    <a:pt x="304" y="12"/>
                  </a:lnTo>
                  <a:lnTo>
                    <a:pt x="304" y="12"/>
                  </a:lnTo>
                  <a:lnTo>
                    <a:pt x="286" y="7"/>
                  </a:lnTo>
                  <a:lnTo>
                    <a:pt x="268" y="2"/>
                  </a:lnTo>
                  <a:lnTo>
                    <a:pt x="249" y="0"/>
                  </a:lnTo>
                  <a:lnTo>
                    <a:pt x="229" y="0"/>
                  </a:lnTo>
                  <a:lnTo>
                    <a:pt x="229" y="0"/>
                  </a:lnTo>
                  <a:lnTo>
                    <a:pt x="207" y="1"/>
                  </a:lnTo>
                  <a:lnTo>
                    <a:pt x="183" y="4"/>
                  </a:lnTo>
                  <a:lnTo>
                    <a:pt x="161" y="9"/>
                  </a:lnTo>
                  <a:lnTo>
                    <a:pt x="140" y="18"/>
                  </a:lnTo>
                  <a:lnTo>
                    <a:pt x="120" y="28"/>
                  </a:lnTo>
                  <a:lnTo>
                    <a:pt x="101" y="39"/>
                  </a:lnTo>
                  <a:lnTo>
                    <a:pt x="84" y="51"/>
                  </a:lnTo>
                  <a:lnTo>
                    <a:pt x="67" y="67"/>
                  </a:lnTo>
                  <a:lnTo>
                    <a:pt x="52" y="83"/>
                  </a:lnTo>
                  <a:lnTo>
                    <a:pt x="39" y="100"/>
                  </a:lnTo>
                  <a:lnTo>
                    <a:pt x="27" y="120"/>
                  </a:lnTo>
                  <a:lnTo>
                    <a:pt x="18" y="139"/>
                  </a:lnTo>
                  <a:lnTo>
                    <a:pt x="10" y="162"/>
                  </a:lnTo>
                  <a:lnTo>
                    <a:pt x="4" y="183"/>
                  </a:lnTo>
                  <a:lnTo>
                    <a:pt x="0" y="206"/>
                  </a:lnTo>
                  <a:lnTo>
                    <a:pt x="0" y="230"/>
                  </a:lnTo>
                  <a:lnTo>
                    <a:pt x="0" y="230"/>
                  </a:lnTo>
                  <a:lnTo>
                    <a:pt x="0" y="252"/>
                  </a:lnTo>
                  <a:lnTo>
                    <a:pt x="4" y="276"/>
                  </a:lnTo>
                  <a:lnTo>
                    <a:pt x="10" y="298"/>
                  </a:lnTo>
                  <a:lnTo>
                    <a:pt x="18" y="319"/>
                  </a:lnTo>
                  <a:lnTo>
                    <a:pt x="27" y="339"/>
                  </a:lnTo>
                  <a:lnTo>
                    <a:pt x="39" y="358"/>
                  </a:lnTo>
                  <a:lnTo>
                    <a:pt x="52" y="375"/>
                  </a:lnTo>
                  <a:lnTo>
                    <a:pt x="67" y="392"/>
                  </a:lnTo>
                  <a:lnTo>
                    <a:pt x="84" y="407"/>
                  </a:lnTo>
                  <a:lnTo>
                    <a:pt x="101" y="420"/>
                  </a:lnTo>
                  <a:lnTo>
                    <a:pt x="120" y="431"/>
                  </a:lnTo>
                  <a:lnTo>
                    <a:pt x="140" y="441"/>
                  </a:lnTo>
                  <a:lnTo>
                    <a:pt x="161" y="449"/>
                  </a:lnTo>
                  <a:lnTo>
                    <a:pt x="183" y="455"/>
                  </a:lnTo>
                  <a:lnTo>
                    <a:pt x="207" y="459"/>
                  </a:lnTo>
                  <a:lnTo>
                    <a:pt x="229" y="459"/>
                  </a:lnTo>
                  <a:lnTo>
                    <a:pt x="229" y="459"/>
                  </a:lnTo>
                  <a:lnTo>
                    <a:pt x="251" y="459"/>
                  </a:lnTo>
                  <a:lnTo>
                    <a:pt x="274" y="455"/>
                  </a:lnTo>
                  <a:lnTo>
                    <a:pt x="295" y="451"/>
                  </a:lnTo>
                  <a:lnTo>
                    <a:pt x="314" y="444"/>
                  </a:lnTo>
                  <a:lnTo>
                    <a:pt x="334" y="435"/>
                  </a:lnTo>
                  <a:lnTo>
                    <a:pt x="352" y="424"/>
                  </a:lnTo>
                  <a:lnTo>
                    <a:pt x="369" y="413"/>
                  </a:lnTo>
                  <a:lnTo>
                    <a:pt x="384" y="399"/>
                  </a:lnTo>
                  <a:lnTo>
                    <a:pt x="399" y="385"/>
                  </a:lnTo>
                  <a:lnTo>
                    <a:pt x="412" y="368"/>
                  </a:lnTo>
                  <a:lnTo>
                    <a:pt x="424" y="351"/>
                  </a:lnTo>
                  <a:lnTo>
                    <a:pt x="434" y="333"/>
                  </a:lnTo>
                  <a:lnTo>
                    <a:pt x="442" y="314"/>
                  </a:lnTo>
                  <a:lnTo>
                    <a:pt x="449" y="294"/>
                  </a:lnTo>
                  <a:lnTo>
                    <a:pt x="455" y="273"/>
                  </a:lnTo>
                  <a:lnTo>
                    <a:pt x="458" y="251"/>
                  </a:lnTo>
                  <a:lnTo>
                    <a:pt x="458" y="251"/>
                  </a:lnTo>
                  <a:lnTo>
                    <a:pt x="448" y="252"/>
                  </a:lnTo>
                  <a:lnTo>
                    <a:pt x="437" y="254"/>
                  </a:lnTo>
                  <a:lnTo>
                    <a:pt x="437" y="254"/>
                  </a:lnTo>
                  <a:lnTo>
                    <a:pt x="422" y="252"/>
                  </a:lnTo>
                  <a:lnTo>
                    <a:pt x="406" y="251"/>
                  </a:lnTo>
                  <a:lnTo>
                    <a:pt x="391" y="247"/>
                  </a:lnTo>
                  <a:lnTo>
                    <a:pt x="376" y="241"/>
                  </a:lnTo>
                  <a:lnTo>
                    <a:pt x="362" y="234"/>
                  </a:lnTo>
                  <a:lnTo>
                    <a:pt x="349" y="227"/>
                  </a:lnTo>
                  <a:lnTo>
                    <a:pt x="336" y="217"/>
                  </a:lnTo>
                  <a:lnTo>
                    <a:pt x="325" y="208"/>
                  </a:lnTo>
                  <a:lnTo>
                    <a:pt x="316" y="196"/>
                  </a:lnTo>
                  <a:lnTo>
                    <a:pt x="307" y="184"/>
                  </a:lnTo>
                  <a:lnTo>
                    <a:pt x="299" y="171"/>
                  </a:lnTo>
                  <a:lnTo>
                    <a:pt x="292" y="157"/>
                  </a:lnTo>
                  <a:lnTo>
                    <a:pt x="286" y="142"/>
                  </a:lnTo>
                  <a:lnTo>
                    <a:pt x="283" y="127"/>
                  </a:lnTo>
                  <a:lnTo>
                    <a:pt x="281" y="111"/>
                  </a:lnTo>
                  <a:lnTo>
                    <a:pt x="279" y="96"/>
                  </a:lnTo>
                  <a:lnTo>
                    <a:pt x="279" y="96"/>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心形 178"/>
            <p:cNvSpPr/>
            <p:nvPr/>
          </p:nvSpPr>
          <p:spPr>
            <a:xfrm flipV="1">
              <a:off x="2108991" y="3709220"/>
              <a:ext cx="218061" cy="174761"/>
            </a:xfrm>
            <a:prstGeom prst="heart">
              <a:avLst/>
            </a:pr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72" name="Freeform 74"/>
            <p:cNvSpPr>
              <a:spLocks/>
            </p:cNvSpPr>
            <p:nvPr/>
          </p:nvSpPr>
          <p:spPr bwMode="auto">
            <a:xfrm>
              <a:off x="1916995" y="2544994"/>
              <a:ext cx="180486" cy="203233"/>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椭圆 172"/>
            <p:cNvSpPr/>
            <p:nvPr/>
          </p:nvSpPr>
          <p:spPr>
            <a:xfrm flipH="1">
              <a:off x="1974074" y="2608128"/>
              <a:ext cx="61116" cy="46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 name="图片 1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21409154" flipH="1">
              <a:off x="1934172" y="3859337"/>
              <a:ext cx="215605" cy="950195"/>
            </a:xfrm>
            <a:prstGeom prst="rect">
              <a:avLst/>
            </a:prstGeom>
          </p:spPr>
        </p:pic>
        <p:pic>
          <p:nvPicPr>
            <p:cNvPr id="120" name="图片 1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7601" y="4106840"/>
              <a:ext cx="296951" cy="434760"/>
            </a:xfrm>
            <a:prstGeom prst="rect">
              <a:avLst/>
            </a:prstGeom>
          </p:spPr>
        </p:pic>
        <p:pic>
          <p:nvPicPr>
            <p:cNvPr id="121" name="图片 1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9011" y="4102485"/>
              <a:ext cx="304175" cy="442296"/>
            </a:xfrm>
            <a:prstGeom prst="rect">
              <a:avLst/>
            </a:prstGeom>
          </p:spPr>
        </p:pic>
        <p:pic>
          <p:nvPicPr>
            <p:cNvPr id="123" name="图片 12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01214" y="3826718"/>
              <a:ext cx="316181" cy="415498"/>
            </a:xfrm>
            <a:prstGeom prst="rect">
              <a:avLst/>
            </a:prstGeom>
          </p:spPr>
        </p:pic>
        <p:sp>
          <p:nvSpPr>
            <p:cNvPr id="126" name="Freeform 73"/>
            <p:cNvSpPr>
              <a:spLocks/>
            </p:cNvSpPr>
            <p:nvPr/>
          </p:nvSpPr>
          <p:spPr bwMode="auto">
            <a:xfrm>
              <a:off x="1966983" y="3207535"/>
              <a:ext cx="609426" cy="507855"/>
            </a:xfrm>
            <a:custGeom>
              <a:avLst/>
              <a:gdLst>
                <a:gd name="T0" fmla="*/ 16 w 120"/>
                <a:gd name="T1" fmla="*/ 80 h 100"/>
                <a:gd name="T2" fmla="*/ 4 w 120"/>
                <a:gd name="T3" fmla="*/ 68 h 100"/>
                <a:gd name="T4" fmla="*/ 2 w 120"/>
                <a:gd name="T5" fmla="*/ 60 h 100"/>
                <a:gd name="T6" fmla="*/ 4 w 120"/>
                <a:gd name="T7" fmla="*/ 52 h 100"/>
                <a:gd name="T8" fmla="*/ 0 w 120"/>
                <a:gd name="T9" fmla="*/ 40 h 100"/>
                <a:gd name="T10" fmla="*/ 0 w 120"/>
                <a:gd name="T11" fmla="*/ 32 h 100"/>
                <a:gd name="T12" fmla="*/ 4 w 120"/>
                <a:gd name="T13" fmla="*/ 22 h 100"/>
                <a:gd name="T14" fmla="*/ 4 w 120"/>
                <a:gd name="T15" fmla="*/ 16 h 100"/>
                <a:gd name="T16" fmla="*/ 10 w 120"/>
                <a:gd name="T17" fmla="*/ 10 h 100"/>
                <a:gd name="T18" fmla="*/ 22 w 120"/>
                <a:gd name="T19" fmla="*/ 4 h 100"/>
                <a:gd name="T20" fmla="*/ 28 w 120"/>
                <a:gd name="T21" fmla="*/ 2 h 100"/>
                <a:gd name="T22" fmla="*/ 34 w 120"/>
                <a:gd name="T23" fmla="*/ 8 h 100"/>
                <a:gd name="T24" fmla="*/ 42 w 120"/>
                <a:gd name="T25" fmla="*/ 14 h 100"/>
                <a:gd name="T26" fmla="*/ 52 w 120"/>
                <a:gd name="T27" fmla="*/ 12 h 100"/>
                <a:gd name="T28" fmla="*/ 60 w 120"/>
                <a:gd name="T29" fmla="*/ 12 h 100"/>
                <a:gd name="T30" fmla="*/ 68 w 120"/>
                <a:gd name="T31" fmla="*/ 12 h 100"/>
                <a:gd name="T32" fmla="*/ 78 w 120"/>
                <a:gd name="T33" fmla="*/ 12 h 100"/>
                <a:gd name="T34" fmla="*/ 90 w 120"/>
                <a:gd name="T35" fmla="*/ 8 h 100"/>
                <a:gd name="T36" fmla="*/ 90 w 120"/>
                <a:gd name="T37" fmla="*/ 4 h 100"/>
                <a:gd name="T38" fmla="*/ 104 w 120"/>
                <a:gd name="T39" fmla="*/ 0 h 100"/>
                <a:gd name="T40" fmla="*/ 112 w 120"/>
                <a:gd name="T41" fmla="*/ 6 h 100"/>
                <a:gd name="T42" fmla="*/ 114 w 120"/>
                <a:gd name="T43" fmla="*/ 22 h 100"/>
                <a:gd name="T44" fmla="*/ 118 w 120"/>
                <a:gd name="T45" fmla="*/ 28 h 100"/>
                <a:gd name="T46" fmla="*/ 120 w 120"/>
                <a:gd name="T47" fmla="*/ 38 h 100"/>
                <a:gd name="T48" fmla="*/ 116 w 120"/>
                <a:gd name="T49" fmla="*/ 46 h 100"/>
                <a:gd name="T50" fmla="*/ 116 w 120"/>
                <a:gd name="T51" fmla="*/ 56 h 100"/>
                <a:gd name="T52" fmla="*/ 114 w 120"/>
                <a:gd name="T53" fmla="*/ 64 h 100"/>
                <a:gd name="T54" fmla="*/ 106 w 120"/>
                <a:gd name="T55" fmla="*/ 72 h 100"/>
                <a:gd name="T56" fmla="*/ 100 w 120"/>
                <a:gd name="T57" fmla="*/ 76 h 100"/>
                <a:gd name="T58" fmla="*/ 94 w 120"/>
                <a:gd name="T59" fmla="*/ 70 h 100"/>
                <a:gd name="T60" fmla="*/ 84 w 120"/>
                <a:gd name="T61" fmla="*/ 68 h 100"/>
                <a:gd name="T62" fmla="*/ 78 w 120"/>
                <a:gd name="T63" fmla="*/ 64 h 100"/>
                <a:gd name="T64" fmla="*/ 76 w 120"/>
                <a:gd name="T65" fmla="*/ 72 h 100"/>
                <a:gd name="T66" fmla="*/ 72 w 120"/>
                <a:gd name="T67" fmla="*/ 76 h 100"/>
                <a:gd name="T68" fmla="*/ 76 w 120"/>
                <a:gd name="T69" fmla="*/ 88 h 100"/>
                <a:gd name="T70" fmla="*/ 72 w 120"/>
                <a:gd name="T71" fmla="*/ 96 h 100"/>
                <a:gd name="T72" fmla="*/ 58 w 120"/>
                <a:gd name="T73" fmla="*/ 98 h 100"/>
                <a:gd name="T74" fmla="*/ 52 w 120"/>
                <a:gd name="T75" fmla="*/ 92 h 100"/>
                <a:gd name="T76" fmla="*/ 54 w 120"/>
                <a:gd name="T77" fmla="*/ 82 h 100"/>
                <a:gd name="T78" fmla="*/ 52 w 120"/>
                <a:gd name="T79" fmla="*/ 68 h 100"/>
                <a:gd name="T80" fmla="*/ 56 w 120"/>
                <a:gd name="T81" fmla="*/ 60 h 100"/>
                <a:gd name="T82" fmla="*/ 62 w 120"/>
                <a:gd name="T83" fmla="*/ 52 h 100"/>
                <a:gd name="T84" fmla="*/ 70 w 120"/>
                <a:gd name="T85" fmla="*/ 46 h 100"/>
                <a:gd name="T86" fmla="*/ 84 w 120"/>
                <a:gd name="T87" fmla="*/ 46 h 100"/>
                <a:gd name="T88" fmla="*/ 90 w 120"/>
                <a:gd name="T89" fmla="*/ 44 h 100"/>
                <a:gd name="T90" fmla="*/ 96 w 120"/>
                <a:gd name="T91" fmla="*/ 38 h 100"/>
                <a:gd name="T92" fmla="*/ 96 w 120"/>
                <a:gd name="T93" fmla="*/ 26 h 100"/>
                <a:gd name="T94" fmla="*/ 88 w 120"/>
                <a:gd name="T95" fmla="*/ 26 h 100"/>
                <a:gd name="T96" fmla="*/ 80 w 120"/>
                <a:gd name="T97" fmla="*/ 32 h 100"/>
                <a:gd name="T98" fmla="*/ 68 w 120"/>
                <a:gd name="T99" fmla="*/ 34 h 100"/>
                <a:gd name="T100" fmla="*/ 60 w 120"/>
                <a:gd name="T101" fmla="*/ 34 h 100"/>
                <a:gd name="T102" fmla="*/ 48 w 120"/>
                <a:gd name="T103" fmla="*/ 32 h 100"/>
                <a:gd name="T104" fmla="*/ 36 w 120"/>
                <a:gd name="T105" fmla="*/ 28 h 100"/>
                <a:gd name="T106" fmla="*/ 26 w 120"/>
                <a:gd name="T107" fmla="*/ 26 h 100"/>
                <a:gd name="T108" fmla="*/ 20 w 120"/>
                <a:gd name="T109" fmla="*/ 32 h 100"/>
                <a:gd name="T110" fmla="*/ 24 w 120"/>
                <a:gd name="T111" fmla="*/ 46 h 100"/>
                <a:gd name="T112" fmla="*/ 28 w 120"/>
                <a:gd name="T113" fmla="*/ 54 h 100"/>
                <a:gd name="T114" fmla="*/ 30 w 120"/>
                <a:gd name="T115" fmla="*/ 64 h 100"/>
                <a:gd name="T116" fmla="*/ 28 w 120"/>
                <a:gd name="T117" fmla="*/ 76 h 100"/>
                <a:gd name="T118" fmla="*/ 22 w 120"/>
                <a:gd name="T11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00">
                  <a:moveTo>
                    <a:pt x="22" y="80"/>
                  </a:moveTo>
                  <a:lnTo>
                    <a:pt x="22" y="80"/>
                  </a:lnTo>
                  <a:lnTo>
                    <a:pt x="16" y="80"/>
                  </a:lnTo>
                  <a:lnTo>
                    <a:pt x="10" y="78"/>
                  </a:lnTo>
                  <a:lnTo>
                    <a:pt x="6" y="72"/>
                  </a:lnTo>
                  <a:lnTo>
                    <a:pt x="4" y="68"/>
                  </a:lnTo>
                  <a:lnTo>
                    <a:pt x="4" y="62"/>
                  </a:lnTo>
                  <a:lnTo>
                    <a:pt x="4" y="62"/>
                  </a:lnTo>
                  <a:lnTo>
                    <a:pt x="2" y="60"/>
                  </a:lnTo>
                  <a:lnTo>
                    <a:pt x="2" y="56"/>
                  </a:lnTo>
                  <a:lnTo>
                    <a:pt x="4" y="52"/>
                  </a:lnTo>
                  <a:lnTo>
                    <a:pt x="4" y="52"/>
                  </a:lnTo>
                  <a:lnTo>
                    <a:pt x="0" y="48"/>
                  </a:lnTo>
                  <a:lnTo>
                    <a:pt x="0" y="44"/>
                  </a:lnTo>
                  <a:lnTo>
                    <a:pt x="0" y="40"/>
                  </a:lnTo>
                  <a:lnTo>
                    <a:pt x="2" y="36"/>
                  </a:lnTo>
                  <a:lnTo>
                    <a:pt x="2" y="36"/>
                  </a:lnTo>
                  <a:lnTo>
                    <a:pt x="0" y="32"/>
                  </a:lnTo>
                  <a:lnTo>
                    <a:pt x="0" y="28"/>
                  </a:lnTo>
                  <a:lnTo>
                    <a:pt x="2" y="26"/>
                  </a:lnTo>
                  <a:lnTo>
                    <a:pt x="4" y="22"/>
                  </a:lnTo>
                  <a:lnTo>
                    <a:pt x="4" y="22"/>
                  </a:lnTo>
                  <a:lnTo>
                    <a:pt x="4" y="20"/>
                  </a:lnTo>
                  <a:lnTo>
                    <a:pt x="4" y="16"/>
                  </a:lnTo>
                  <a:lnTo>
                    <a:pt x="6" y="12"/>
                  </a:lnTo>
                  <a:lnTo>
                    <a:pt x="10" y="10"/>
                  </a:lnTo>
                  <a:lnTo>
                    <a:pt x="10" y="10"/>
                  </a:lnTo>
                  <a:lnTo>
                    <a:pt x="12" y="8"/>
                  </a:lnTo>
                  <a:lnTo>
                    <a:pt x="14" y="6"/>
                  </a:lnTo>
                  <a:lnTo>
                    <a:pt x="22" y="4"/>
                  </a:lnTo>
                  <a:lnTo>
                    <a:pt x="22" y="4"/>
                  </a:lnTo>
                  <a:lnTo>
                    <a:pt x="26" y="2"/>
                  </a:lnTo>
                  <a:lnTo>
                    <a:pt x="28" y="2"/>
                  </a:lnTo>
                  <a:lnTo>
                    <a:pt x="32" y="4"/>
                  </a:lnTo>
                  <a:lnTo>
                    <a:pt x="34" y="8"/>
                  </a:lnTo>
                  <a:lnTo>
                    <a:pt x="34" y="8"/>
                  </a:lnTo>
                  <a:lnTo>
                    <a:pt x="38" y="8"/>
                  </a:lnTo>
                  <a:lnTo>
                    <a:pt x="40" y="8"/>
                  </a:lnTo>
                  <a:lnTo>
                    <a:pt x="42" y="14"/>
                  </a:lnTo>
                  <a:lnTo>
                    <a:pt x="42" y="14"/>
                  </a:lnTo>
                  <a:lnTo>
                    <a:pt x="48" y="10"/>
                  </a:lnTo>
                  <a:lnTo>
                    <a:pt x="52" y="12"/>
                  </a:lnTo>
                  <a:lnTo>
                    <a:pt x="54" y="14"/>
                  </a:lnTo>
                  <a:lnTo>
                    <a:pt x="54" y="14"/>
                  </a:lnTo>
                  <a:lnTo>
                    <a:pt x="60" y="12"/>
                  </a:lnTo>
                  <a:lnTo>
                    <a:pt x="66" y="16"/>
                  </a:lnTo>
                  <a:lnTo>
                    <a:pt x="66" y="16"/>
                  </a:lnTo>
                  <a:lnTo>
                    <a:pt x="68" y="12"/>
                  </a:lnTo>
                  <a:lnTo>
                    <a:pt x="72" y="12"/>
                  </a:lnTo>
                  <a:lnTo>
                    <a:pt x="78" y="12"/>
                  </a:lnTo>
                  <a:lnTo>
                    <a:pt x="78" y="12"/>
                  </a:lnTo>
                  <a:lnTo>
                    <a:pt x="80" y="10"/>
                  </a:lnTo>
                  <a:lnTo>
                    <a:pt x="82" y="8"/>
                  </a:lnTo>
                  <a:lnTo>
                    <a:pt x="90" y="8"/>
                  </a:lnTo>
                  <a:lnTo>
                    <a:pt x="90" y="8"/>
                  </a:lnTo>
                  <a:lnTo>
                    <a:pt x="90" y="6"/>
                  </a:lnTo>
                  <a:lnTo>
                    <a:pt x="90" y="4"/>
                  </a:lnTo>
                  <a:lnTo>
                    <a:pt x="96" y="2"/>
                  </a:lnTo>
                  <a:lnTo>
                    <a:pt x="96" y="2"/>
                  </a:lnTo>
                  <a:lnTo>
                    <a:pt x="104" y="0"/>
                  </a:lnTo>
                  <a:lnTo>
                    <a:pt x="108" y="2"/>
                  </a:lnTo>
                  <a:lnTo>
                    <a:pt x="112" y="6"/>
                  </a:lnTo>
                  <a:lnTo>
                    <a:pt x="112" y="6"/>
                  </a:lnTo>
                  <a:lnTo>
                    <a:pt x="116" y="14"/>
                  </a:lnTo>
                  <a:lnTo>
                    <a:pt x="116" y="18"/>
                  </a:lnTo>
                  <a:lnTo>
                    <a:pt x="114" y="22"/>
                  </a:lnTo>
                  <a:lnTo>
                    <a:pt x="114" y="22"/>
                  </a:lnTo>
                  <a:lnTo>
                    <a:pt x="118" y="26"/>
                  </a:lnTo>
                  <a:lnTo>
                    <a:pt x="118" y="28"/>
                  </a:lnTo>
                  <a:lnTo>
                    <a:pt x="116" y="34"/>
                  </a:lnTo>
                  <a:lnTo>
                    <a:pt x="116" y="34"/>
                  </a:lnTo>
                  <a:lnTo>
                    <a:pt x="120" y="38"/>
                  </a:lnTo>
                  <a:lnTo>
                    <a:pt x="120" y="40"/>
                  </a:lnTo>
                  <a:lnTo>
                    <a:pt x="116" y="46"/>
                  </a:lnTo>
                  <a:lnTo>
                    <a:pt x="116" y="46"/>
                  </a:lnTo>
                  <a:lnTo>
                    <a:pt x="118" y="50"/>
                  </a:lnTo>
                  <a:lnTo>
                    <a:pt x="118" y="54"/>
                  </a:lnTo>
                  <a:lnTo>
                    <a:pt x="116" y="56"/>
                  </a:lnTo>
                  <a:lnTo>
                    <a:pt x="114" y="60"/>
                  </a:lnTo>
                  <a:lnTo>
                    <a:pt x="114" y="60"/>
                  </a:lnTo>
                  <a:lnTo>
                    <a:pt x="114" y="64"/>
                  </a:lnTo>
                  <a:lnTo>
                    <a:pt x="114" y="68"/>
                  </a:lnTo>
                  <a:lnTo>
                    <a:pt x="112" y="70"/>
                  </a:lnTo>
                  <a:lnTo>
                    <a:pt x="106" y="72"/>
                  </a:lnTo>
                  <a:lnTo>
                    <a:pt x="106" y="72"/>
                  </a:lnTo>
                  <a:lnTo>
                    <a:pt x="102" y="74"/>
                  </a:lnTo>
                  <a:lnTo>
                    <a:pt x="100" y="76"/>
                  </a:lnTo>
                  <a:lnTo>
                    <a:pt x="96" y="74"/>
                  </a:lnTo>
                  <a:lnTo>
                    <a:pt x="94" y="70"/>
                  </a:lnTo>
                  <a:lnTo>
                    <a:pt x="94" y="70"/>
                  </a:lnTo>
                  <a:lnTo>
                    <a:pt x="90" y="70"/>
                  </a:lnTo>
                  <a:lnTo>
                    <a:pt x="88" y="70"/>
                  </a:lnTo>
                  <a:lnTo>
                    <a:pt x="84" y="68"/>
                  </a:lnTo>
                  <a:lnTo>
                    <a:pt x="84" y="66"/>
                  </a:lnTo>
                  <a:lnTo>
                    <a:pt x="84" y="66"/>
                  </a:lnTo>
                  <a:lnTo>
                    <a:pt x="78" y="64"/>
                  </a:lnTo>
                  <a:lnTo>
                    <a:pt x="74" y="66"/>
                  </a:lnTo>
                  <a:lnTo>
                    <a:pt x="74" y="66"/>
                  </a:lnTo>
                  <a:lnTo>
                    <a:pt x="76" y="72"/>
                  </a:lnTo>
                  <a:lnTo>
                    <a:pt x="74" y="74"/>
                  </a:lnTo>
                  <a:lnTo>
                    <a:pt x="72" y="76"/>
                  </a:lnTo>
                  <a:lnTo>
                    <a:pt x="72" y="76"/>
                  </a:lnTo>
                  <a:lnTo>
                    <a:pt x="76" y="80"/>
                  </a:lnTo>
                  <a:lnTo>
                    <a:pt x="76" y="84"/>
                  </a:lnTo>
                  <a:lnTo>
                    <a:pt x="76" y="88"/>
                  </a:lnTo>
                  <a:lnTo>
                    <a:pt x="74" y="92"/>
                  </a:lnTo>
                  <a:lnTo>
                    <a:pt x="74" y="92"/>
                  </a:lnTo>
                  <a:lnTo>
                    <a:pt x="72" y="96"/>
                  </a:lnTo>
                  <a:lnTo>
                    <a:pt x="68" y="100"/>
                  </a:lnTo>
                  <a:lnTo>
                    <a:pt x="64" y="100"/>
                  </a:lnTo>
                  <a:lnTo>
                    <a:pt x="58" y="98"/>
                  </a:lnTo>
                  <a:lnTo>
                    <a:pt x="58" y="98"/>
                  </a:lnTo>
                  <a:lnTo>
                    <a:pt x="54" y="96"/>
                  </a:lnTo>
                  <a:lnTo>
                    <a:pt x="52" y="92"/>
                  </a:lnTo>
                  <a:lnTo>
                    <a:pt x="52" y="88"/>
                  </a:lnTo>
                  <a:lnTo>
                    <a:pt x="54" y="82"/>
                  </a:lnTo>
                  <a:lnTo>
                    <a:pt x="54" y="82"/>
                  </a:lnTo>
                  <a:lnTo>
                    <a:pt x="52" y="78"/>
                  </a:lnTo>
                  <a:lnTo>
                    <a:pt x="52" y="74"/>
                  </a:lnTo>
                  <a:lnTo>
                    <a:pt x="52" y="68"/>
                  </a:lnTo>
                  <a:lnTo>
                    <a:pt x="56" y="64"/>
                  </a:lnTo>
                  <a:lnTo>
                    <a:pt x="56" y="64"/>
                  </a:lnTo>
                  <a:lnTo>
                    <a:pt x="56" y="60"/>
                  </a:lnTo>
                  <a:lnTo>
                    <a:pt x="60" y="54"/>
                  </a:lnTo>
                  <a:lnTo>
                    <a:pt x="60" y="54"/>
                  </a:lnTo>
                  <a:lnTo>
                    <a:pt x="62" y="52"/>
                  </a:lnTo>
                  <a:lnTo>
                    <a:pt x="66" y="50"/>
                  </a:lnTo>
                  <a:lnTo>
                    <a:pt x="66" y="50"/>
                  </a:lnTo>
                  <a:lnTo>
                    <a:pt x="70" y="46"/>
                  </a:lnTo>
                  <a:lnTo>
                    <a:pt x="78" y="46"/>
                  </a:lnTo>
                  <a:lnTo>
                    <a:pt x="78" y="46"/>
                  </a:lnTo>
                  <a:lnTo>
                    <a:pt x="84" y="46"/>
                  </a:lnTo>
                  <a:lnTo>
                    <a:pt x="90" y="50"/>
                  </a:lnTo>
                  <a:lnTo>
                    <a:pt x="90" y="50"/>
                  </a:lnTo>
                  <a:lnTo>
                    <a:pt x="90" y="44"/>
                  </a:lnTo>
                  <a:lnTo>
                    <a:pt x="94" y="40"/>
                  </a:lnTo>
                  <a:lnTo>
                    <a:pt x="96" y="38"/>
                  </a:lnTo>
                  <a:lnTo>
                    <a:pt x="96" y="38"/>
                  </a:lnTo>
                  <a:lnTo>
                    <a:pt x="98" y="32"/>
                  </a:lnTo>
                  <a:lnTo>
                    <a:pt x="98" y="28"/>
                  </a:lnTo>
                  <a:lnTo>
                    <a:pt x="96" y="26"/>
                  </a:lnTo>
                  <a:lnTo>
                    <a:pt x="96" y="26"/>
                  </a:lnTo>
                  <a:lnTo>
                    <a:pt x="92" y="24"/>
                  </a:lnTo>
                  <a:lnTo>
                    <a:pt x="88" y="26"/>
                  </a:lnTo>
                  <a:lnTo>
                    <a:pt x="84" y="28"/>
                  </a:lnTo>
                  <a:lnTo>
                    <a:pt x="80" y="32"/>
                  </a:lnTo>
                  <a:lnTo>
                    <a:pt x="80" y="32"/>
                  </a:lnTo>
                  <a:lnTo>
                    <a:pt x="76" y="34"/>
                  </a:lnTo>
                  <a:lnTo>
                    <a:pt x="72" y="36"/>
                  </a:lnTo>
                  <a:lnTo>
                    <a:pt x="68" y="34"/>
                  </a:lnTo>
                  <a:lnTo>
                    <a:pt x="64" y="32"/>
                  </a:lnTo>
                  <a:lnTo>
                    <a:pt x="64" y="32"/>
                  </a:lnTo>
                  <a:lnTo>
                    <a:pt x="60" y="34"/>
                  </a:lnTo>
                  <a:lnTo>
                    <a:pt x="56" y="36"/>
                  </a:lnTo>
                  <a:lnTo>
                    <a:pt x="52" y="34"/>
                  </a:lnTo>
                  <a:lnTo>
                    <a:pt x="48" y="32"/>
                  </a:lnTo>
                  <a:lnTo>
                    <a:pt x="48" y="32"/>
                  </a:lnTo>
                  <a:lnTo>
                    <a:pt x="40" y="32"/>
                  </a:lnTo>
                  <a:lnTo>
                    <a:pt x="36" y="28"/>
                  </a:lnTo>
                  <a:lnTo>
                    <a:pt x="36" y="28"/>
                  </a:lnTo>
                  <a:lnTo>
                    <a:pt x="30" y="26"/>
                  </a:lnTo>
                  <a:lnTo>
                    <a:pt x="26" y="26"/>
                  </a:lnTo>
                  <a:lnTo>
                    <a:pt x="24" y="28"/>
                  </a:lnTo>
                  <a:lnTo>
                    <a:pt x="20" y="32"/>
                  </a:lnTo>
                  <a:lnTo>
                    <a:pt x="20" y="32"/>
                  </a:lnTo>
                  <a:lnTo>
                    <a:pt x="24" y="38"/>
                  </a:lnTo>
                  <a:lnTo>
                    <a:pt x="24" y="42"/>
                  </a:lnTo>
                  <a:lnTo>
                    <a:pt x="24" y="46"/>
                  </a:lnTo>
                  <a:lnTo>
                    <a:pt x="24" y="46"/>
                  </a:lnTo>
                  <a:lnTo>
                    <a:pt x="28" y="50"/>
                  </a:lnTo>
                  <a:lnTo>
                    <a:pt x="28" y="54"/>
                  </a:lnTo>
                  <a:lnTo>
                    <a:pt x="28" y="58"/>
                  </a:lnTo>
                  <a:lnTo>
                    <a:pt x="28" y="58"/>
                  </a:lnTo>
                  <a:lnTo>
                    <a:pt x="30" y="64"/>
                  </a:lnTo>
                  <a:lnTo>
                    <a:pt x="30" y="70"/>
                  </a:lnTo>
                  <a:lnTo>
                    <a:pt x="30" y="70"/>
                  </a:lnTo>
                  <a:lnTo>
                    <a:pt x="28" y="76"/>
                  </a:lnTo>
                  <a:lnTo>
                    <a:pt x="24" y="78"/>
                  </a:lnTo>
                  <a:lnTo>
                    <a:pt x="22" y="80"/>
                  </a:lnTo>
                  <a:lnTo>
                    <a:pt x="22" y="80"/>
                  </a:lnTo>
                  <a:close/>
                </a:path>
              </a:pathLst>
            </a:custGeom>
            <a:solidFill>
              <a:srgbClr val="0C6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6"/>
            <p:cNvSpPr>
              <a:spLocks/>
            </p:cNvSpPr>
            <p:nvPr/>
          </p:nvSpPr>
          <p:spPr bwMode="auto">
            <a:xfrm>
              <a:off x="1964021" y="3068838"/>
              <a:ext cx="411011" cy="283090"/>
            </a:xfrm>
            <a:custGeom>
              <a:avLst/>
              <a:gdLst>
                <a:gd name="T0" fmla="*/ 358 w 379"/>
                <a:gd name="T1" fmla="*/ 2 h 280"/>
                <a:gd name="T2" fmla="*/ 358 w 379"/>
                <a:gd name="T3" fmla="*/ 2 h 280"/>
                <a:gd name="T4" fmla="*/ 373 w 379"/>
                <a:gd name="T5" fmla="*/ 8 h 280"/>
                <a:gd name="T6" fmla="*/ 377 w 379"/>
                <a:gd name="T7" fmla="*/ 10 h 280"/>
                <a:gd name="T8" fmla="*/ 379 w 379"/>
                <a:gd name="T9" fmla="*/ 13 h 280"/>
                <a:gd name="T10" fmla="*/ 379 w 379"/>
                <a:gd name="T11" fmla="*/ 17 h 280"/>
                <a:gd name="T12" fmla="*/ 377 w 379"/>
                <a:gd name="T13" fmla="*/ 21 h 280"/>
                <a:gd name="T14" fmla="*/ 369 w 379"/>
                <a:gd name="T15" fmla="*/ 34 h 280"/>
                <a:gd name="T16" fmla="*/ 369 w 379"/>
                <a:gd name="T17" fmla="*/ 34 h 280"/>
                <a:gd name="T18" fmla="*/ 343 w 379"/>
                <a:gd name="T19" fmla="*/ 69 h 280"/>
                <a:gd name="T20" fmla="*/ 315 w 379"/>
                <a:gd name="T21" fmla="*/ 103 h 280"/>
                <a:gd name="T22" fmla="*/ 315 w 379"/>
                <a:gd name="T23" fmla="*/ 103 h 280"/>
                <a:gd name="T24" fmla="*/ 306 w 379"/>
                <a:gd name="T25" fmla="*/ 114 h 280"/>
                <a:gd name="T26" fmla="*/ 297 w 379"/>
                <a:gd name="T27" fmla="*/ 121 h 280"/>
                <a:gd name="T28" fmla="*/ 287 w 379"/>
                <a:gd name="T29" fmla="*/ 127 h 280"/>
                <a:gd name="T30" fmla="*/ 276 w 379"/>
                <a:gd name="T31" fmla="*/ 133 h 280"/>
                <a:gd name="T32" fmla="*/ 265 w 379"/>
                <a:gd name="T33" fmla="*/ 136 h 280"/>
                <a:gd name="T34" fmla="*/ 254 w 379"/>
                <a:gd name="T35" fmla="*/ 140 h 280"/>
                <a:gd name="T36" fmla="*/ 229 w 379"/>
                <a:gd name="T37" fmla="*/ 144 h 280"/>
                <a:gd name="T38" fmla="*/ 229 w 379"/>
                <a:gd name="T39" fmla="*/ 144 h 280"/>
                <a:gd name="T40" fmla="*/ 222 w 379"/>
                <a:gd name="T41" fmla="*/ 146 h 280"/>
                <a:gd name="T42" fmla="*/ 215 w 379"/>
                <a:gd name="T43" fmla="*/ 149 h 280"/>
                <a:gd name="T44" fmla="*/ 209 w 379"/>
                <a:gd name="T45" fmla="*/ 153 h 280"/>
                <a:gd name="T46" fmla="*/ 202 w 379"/>
                <a:gd name="T47" fmla="*/ 159 h 280"/>
                <a:gd name="T48" fmla="*/ 202 w 379"/>
                <a:gd name="T49" fmla="*/ 159 h 280"/>
                <a:gd name="T50" fmla="*/ 170 w 379"/>
                <a:gd name="T51" fmla="*/ 190 h 280"/>
                <a:gd name="T52" fmla="*/ 134 w 379"/>
                <a:gd name="T53" fmla="*/ 220 h 280"/>
                <a:gd name="T54" fmla="*/ 97 w 379"/>
                <a:gd name="T55" fmla="*/ 248 h 280"/>
                <a:gd name="T56" fmla="*/ 56 w 379"/>
                <a:gd name="T57" fmla="*/ 272 h 280"/>
                <a:gd name="T58" fmla="*/ 56 w 379"/>
                <a:gd name="T59" fmla="*/ 272 h 280"/>
                <a:gd name="T60" fmla="*/ 39 w 379"/>
                <a:gd name="T61" fmla="*/ 278 h 280"/>
                <a:gd name="T62" fmla="*/ 39 w 379"/>
                <a:gd name="T63" fmla="*/ 278 h 280"/>
                <a:gd name="T64" fmla="*/ 30 w 379"/>
                <a:gd name="T65" fmla="*/ 280 h 280"/>
                <a:gd name="T66" fmla="*/ 23 w 379"/>
                <a:gd name="T67" fmla="*/ 278 h 280"/>
                <a:gd name="T68" fmla="*/ 15 w 379"/>
                <a:gd name="T69" fmla="*/ 272 h 280"/>
                <a:gd name="T70" fmla="*/ 10 w 379"/>
                <a:gd name="T71" fmla="*/ 263 h 280"/>
                <a:gd name="T72" fmla="*/ 10 w 379"/>
                <a:gd name="T73" fmla="*/ 263 h 280"/>
                <a:gd name="T74" fmla="*/ 8 w 379"/>
                <a:gd name="T75" fmla="*/ 256 h 280"/>
                <a:gd name="T76" fmla="*/ 6 w 379"/>
                <a:gd name="T77" fmla="*/ 246 h 280"/>
                <a:gd name="T78" fmla="*/ 6 w 379"/>
                <a:gd name="T79" fmla="*/ 246 h 280"/>
                <a:gd name="T80" fmla="*/ 2 w 379"/>
                <a:gd name="T81" fmla="*/ 183 h 280"/>
                <a:gd name="T82" fmla="*/ 0 w 379"/>
                <a:gd name="T83" fmla="*/ 149 h 280"/>
                <a:gd name="T84" fmla="*/ 0 w 379"/>
                <a:gd name="T85" fmla="*/ 118 h 280"/>
                <a:gd name="T86" fmla="*/ 0 w 379"/>
                <a:gd name="T87" fmla="*/ 118 h 280"/>
                <a:gd name="T88" fmla="*/ 4 w 379"/>
                <a:gd name="T89" fmla="*/ 93 h 280"/>
                <a:gd name="T90" fmla="*/ 10 w 379"/>
                <a:gd name="T91" fmla="*/ 71 h 280"/>
                <a:gd name="T92" fmla="*/ 21 w 379"/>
                <a:gd name="T93" fmla="*/ 52 h 280"/>
                <a:gd name="T94" fmla="*/ 34 w 379"/>
                <a:gd name="T95" fmla="*/ 36 h 280"/>
                <a:gd name="T96" fmla="*/ 49 w 379"/>
                <a:gd name="T97" fmla="*/ 23 h 280"/>
                <a:gd name="T98" fmla="*/ 69 w 379"/>
                <a:gd name="T99" fmla="*/ 13 h 280"/>
                <a:gd name="T100" fmla="*/ 92 w 379"/>
                <a:gd name="T101" fmla="*/ 6 h 280"/>
                <a:gd name="T102" fmla="*/ 116 w 379"/>
                <a:gd name="T103" fmla="*/ 4 h 280"/>
                <a:gd name="T104" fmla="*/ 116 w 379"/>
                <a:gd name="T105" fmla="*/ 4 h 280"/>
                <a:gd name="T106" fmla="*/ 147 w 379"/>
                <a:gd name="T107" fmla="*/ 2 h 280"/>
                <a:gd name="T108" fmla="*/ 179 w 379"/>
                <a:gd name="T109" fmla="*/ 2 h 280"/>
                <a:gd name="T110" fmla="*/ 241 w 379"/>
                <a:gd name="T111" fmla="*/ 4 h 280"/>
                <a:gd name="T112" fmla="*/ 241 w 379"/>
                <a:gd name="T113" fmla="*/ 4 h 280"/>
                <a:gd name="T114" fmla="*/ 321 w 379"/>
                <a:gd name="T115" fmla="*/ 0 h 280"/>
                <a:gd name="T116" fmla="*/ 321 w 379"/>
                <a:gd name="T117" fmla="*/ 0 h 280"/>
                <a:gd name="T118" fmla="*/ 339 w 379"/>
                <a:gd name="T119" fmla="*/ 2 h 280"/>
                <a:gd name="T120" fmla="*/ 358 w 379"/>
                <a:gd name="T121" fmla="*/ 2 h 280"/>
                <a:gd name="T122" fmla="*/ 358 w 379"/>
                <a:gd name="T123" fmla="*/ 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9" h="280">
                  <a:moveTo>
                    <a:pt x="358" y="2"/>
                  </a:moveTo>
                  <a:lnTo>
                    <a:pt x="358" y="2"/>
                  </a:lnTo>
                  <a:lnTo>
                    <a:pt x="373" y="8"/>
                  </a:lnTo>
                  <a:lnTo>
                    <a:pt x="377" y="10"/>
                  </a:lnTo>
                  <a:lnTo>
                    <a:pt x="379" y="13"/>
                  </a:lnTo>
                  <a:lnTo>
                    <a:pt x="379" y="17"/>
                  </a:lnTo>
                  <a:lnTo>
                    <a:pt x="377" y="21"/>
                  </a:lnTo>
                  <a:lnTo>
                    <a:pt x="369" y="34"/>
                  </a:lnTo>
                  <a:lnTo>
                    <a:pt x="369" y="34"/>
                  </a:lnTo>
                  <a:lnTo>
                    <a:pt x="343" y="69"/>
                  </a:lnTo>
                  <a:lnTo>
                    <a:pt x="315" y="103"/>
                  </a:lnTo>
                  <a:lnTo>
                    <a:pt x="315" y="103"/>
                  </a:lnTo>
                  <a:lnTo>
                    <a:pt x="306" y="114"/>
                  </a:lnTo>
                  <a:lnTo>
                    <a:pt x="297" y="121"/>
                  </a:lnTo>
                  <a:lnTo>
                    <a:pt x="287" y="127"/>
                  </a:lnTo>
                  <a:lnTo>
                    <a:pt x="276" y="133"/>
                  </a:lnTo>
                  <a:lnTo>
                    <a:pt x="265" y="136"/>
                  </a:lnTo>
                  <a:lnTo>
                    <a:pt x="254" y="140"/>
                  </a:lnTo>
                  <a:lnTo>
                    <a:pt x="229" y="144"/>
                  </a:lnTo>
                  <a:lnTo>
                    <a:pt x="229" y="144"/>
                  </a:lnTo>
                  <a:lnTo>
                    <a:pt x="222" y="146"/>
                  </a:lnTo>
                  <a:lnTo>
                    <a:pt x="215" y="149"/>
                  </a:lnTo>
                  <a:lnTo>
                    <a:pt x="209" y="153"/>
                  </a:lnTo>
                  <a:lnTo>
                    <a:pt x="202" y="159"/>
                  </a:lnTo>
                  <a:lnTo>
                    <a:pt x="202" y="159"/>
                  </a:lnTo>
                  <a:lnTo>
                    <a:pt x="170" y="190"/>
                  </a:lnTo>
                  <a:lnTo>
                    <a:pt x="134" y="220"/>
                  </a:lnTo>
                  <a:lnTo>
                    <a:pt x="97" y="248"/>
                  </a:lnTo>
                  <a:lnTo>
                    <a:pt x="56" y="272"/>
                  </a:lnTo>
                  <a:lnTo>
                    <a:pt x="56" y="272"/>
                  </a:lnTo>
                  <a:lnTo>
                    <a:pt x="39" y="278"/>
                  </a:lnTo>
                  <a:lnTo>
                    <a:pt x="39" y="278"/>
                  </a:lnTo>
                  <a:lnTo>
                    <a:pt x="30" y="280"/>
                  </a:lnTo>
                  <a:lnTo>
                    <a:pt x="23" y="278"/>
                  </a:lnTo>
                  <a:lnTo>
                    <a:pt x="15" y="272"/>
                  </a:lnTo>
                  <a:lnTo>
                    <a:pt x="10" y="263"/>
                  </a:lnTo>
                  <a:lnTo>
                    <a:pt x="10" y="263"/>
                  </a:lnTo>
                  <a:lnTo>
                    <a:pt x="8" y="256"/>
                  </a:lnTo>
                  <a:lnTo>
                    <a:pt x="6" y="246"/>
                  </a:lnTo>
                  <a:lnTo>
                    <a:pt x="6" y="246"/>
                  </a:lnTo>
                  <a:lnTo>
                    <a:pt x="2" y="183"/>
                  </a:lnTo>
                  <a:lnTo>
                    <a:pt x="0" y="149"/>
                  </a:lnTo>
                  <a:lnTo>
                    <a:pt x="0" y="118"/>
                  </a:lnTo>
                  <a:lnTo>
                    <a:pt x="0" y="118"/>
                  </a:lnTo>
                  <a:lnTo>
                    <a:pt x="4" y="93"/>
                  </a:lnTo>
                  <a:lnTo>
                    <a:pt x="10" y="71"/>
                  </a:lnTo>
                  <a:lnTo>
                    <a:pt x="21" y="52"/>
                  </a:lnTo>
                  <a:lnTo>
                    <a:pt x="34" y="36"/>
                  </a:lnTo>
                  <a:lnTo>
                    <a:pt x="49" y="23"/>
                  </a:lnTo>
                  <a:lnTo>
                    <a:pt x="69" y="13"/>
                  </a:lnTo>
                  <a:lnTo>
                    <a:pt x="92" y="6"/>
                  </a:lnTo>
                  <a:lnTo>
                    <a:pt x="116" y="4"/>
                  </a:lnTo>
                  <a:lnTo>
                    <a:pt x="116" y="4"/>
                  </a:lnTo>
                  <a:lnTo>
                    <a:pt x="147" y="2"/>
                  </a:lnTo>
                  <a:lnTo>
                    <a:pt x="179" y="2"/>
                  </a:lnTo>
                  <a:lnTo>
                    <a:pt x="241" y="4"/>
                  </a:lnTo>
                  <a:lnTo>
                    <a:pt x="241" y="4"/>
                  </a:lnTo>
                  <a:lnTo>
                    <a:pt x="321" y="0"/>
                  </a:lnTo>
                  <a:lnTo>
                    <a:pt x="321" y="0"/>
                  </a:lnTo>
                  <a:lnTo>
                    <a:pt x="339" y="2"/>
                  </a:lnTo>
                  <a:lnTo>
                    <a:pt x="358" y="2"/>
                  </a:lnTo>
                  <a:lnTo>
                    <a:pt x="358" y="2"/>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0" name="图片 1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92091" y="1506023"/>
              <a:ext cx="280999" cy="412698"/>
            </a:xfrm>
            <a:prstGeom prst="rect">
              <a:avLst/>
            </a:prstGeom>
          </p:spPr>
        </p:pic>
        <p:pic>
          <p:nvPicPr>
            <p:cNvPr id="131" name="图片 1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31304" y="1504337"/>
              <a:ext cx="275226" cy="426325"/>
            </a:xfrm>
            <a:prstGeom prst="rect">
              <a:avLst/>
            </a:prstGeom>
          </p:spPr>
        </p:pic>
        <p:sp>
          <p:nvSpPr>
            <p:cNvPr id="132" name="文本框 131"/>
            <p:cNvSpPr txBox="1"/>
            <p:nvPr/>
          </p:nvSpPr>
          <p:spPr>
            <a:xfrm>
              <a:off x="929051" y="1499786"/>
              <a:ext cx="786560" cy="477054"/>
            </a:xfrm>
            <a:prstGeom prst="rect">
              <a:avLst/>
            </a:prstGeom>
            <a:noFill/>
          </p:spPr>
          <p:txBody>
            <a:bodyPr wrap="square" rtlCol="0">
              <a:spAutoFit/>
            </a:bodyPr>
            <a:lstStyle>
              <a:defPPr>
                <a:defRPr lang="zh-CN"/>
              </a:defPPr>
              <a:lvl1pPr>
                <a:lnSpc>
                  <a:spcPts val="1000"/>
                </a:lnSpc>
                <a:defRPr sz="1000" b="1">
                  <a:latin typeface="微软雅黑" panose="020B0503020204020204" pitchFamily="34" charset="-122"/>
                  <a:ea typeface="微软雅黑" panose="020B0503020204020204" pitchFamily="34" charset="-122"/>
                </a:defRPr>
              </a:lvl1pPr>
            </a:lstStyle>
            <a:p>
              <a:r>
                <a:rPr lang="en-US" altLang="zh-CN" sz="1050" dirty="0" smtClean="0"/>
                <a:t>MRI/CT</a:t>
              </a:r>
              <a:endParaRPr lang="en-US" altLang="zh-CN" sz="1050" dirty="0"/>
            </a:p>
            <a:p>
              <a:r>
                <a:rPr lang="zh-CN" altLang="en-US" sz="1050" dirty="0" smtClean="0"/>
                <a:t>脑</a:t>
              </a:r>
              <a:r>
                <a:rPr lang="zh-CN" altLang="en-US" sz="1050" dirty="0"/>
                <a:t>肿瘤</a:t>
              </a:r>
              <a:endParaRPr lang="en-US" altLang="zh-CN" sz="1050" dirty="0"/>
            </a:p>
            <a:p>
              <a:r>
                <a:rPr lang="zh-CN" altLang="en-US" sz="1050" dirty="0"/>
                <a:t>老年痴呆</a:t>
              </a:r>
              <a:endParaRPr lang="en-US" altLang="zh-CN" sz="1050" dirty="0"/>
            </a:p>
          </p:txBody>
        </p:sp>
        <p:sp>
          <p:nvSpPr>
            <p:cNvPr id="133" name="文本框 132"/>
            <p:cNvSpPr txBox="1"/>
            <p:nvPr/>
          </p:nvSpPr>
          <p:spPr>
            <a:xfrm>
              <a:off x="2983654" y="2611362"/>
              <a:ext cx="639768" cy="477054"/>
            </a:xfrm>
            <a:prstGeom prst="rect">
              <a:avLst/>
            </a:prstGeom>
            <a:noFill/>
          </p:spPr>
          <p:txBody>
            <a:bodyPr wrap="square" rtlCol="0">
              <a:spAutoFit/>
            </a:bodyPr>
            <a:lstStyle/>
            <a:p>
              <a:pPr>
                <a:lnSpc>
                  <a:spcPts val="1000"/>
                </a:lnSpc>
              </a:pPr>
              <a:r>
                <a:rPr lang="en-US" altLang="zh-CN" sz="1050" b="1" dirty="0">
                  <a:latin typeface="微软雅黑" panose="020B0503020204020204" pitchFamily="34" charset="-122"/>
                  <a:ea typeface="微软雅黑" panose="020B0503020204020204" pitchFamily="34" charset="-122"/>
                </a:rPr>
                <a:t>US/X</a:t>
              </a:r>
            </a:p>
            <a:p>
              <a:pPr>
                <a:lnSpc>
                  <a:spcPts val="1000"/>
                </a:lnSpc>
              </a:pPr>
              <a:r>
                <a:rPr lang="zh-CN" altLang="en-US" sz="1050" b="1" dirty="0">
                  <a:latin typeface="微软雅黑" panose="020B0503020204020204" pitchFamily="34" charset="-122"/>
                  <a:ea typeface="微软雅黑" panose="020B0503020204020204" pitchFamily="34" charset="-122"/>
                </a:rPr>
                <a:t>乳腺癌</a:t>
              </a:r>
              <a:endParaRPr lang="en-US" altLang="zh-CN" sz="1050" b="1" dirty="0">
                <a:latin typeface="微软雅黑" panose="020B0503020204020204" pitchFamily="34" charset="-122"/>
                <a:ea typeface="微软雅黑" panose="020B0503020204020204" pitchFamily="34" charset="-122"/>
              </a:endParaRPr>
            </a:p>
            <a:p>
              <a:pPr>
                <a:lnSpc>
                  <a:spcPts val="1000"/>
                </a:lnSpc>
              </a:pPr>
              <a:r>
                <a:rPr lang="zh-CN" altLang="en-US" sz="1050" b="1" dirty="0">
                  <a:latin typeface="微软雅黑" panose="020B0503020204020204" pitchFamily="34" charset="-122"/>
                  <a:ea typeface="微软雅黑" panose="020B0503020204020204" pitchFamily="34" charset="-122"/>
                </a:rPr>
                <a:t>淋巴结</a:t>
              </a:r>
            </a:p>
          </p:txBody>
        </p:sp>
        <p:sp>
          <p:nvSpPr>
            <p:cNvPr id="134" name="TextBox 14">
              <a:extLst>
                <a:ext uri="{FF2B5EF4-FFF2-40B4-BE49-F238E27FC236}">
                  <a16:creationId xmlns:a16="http://schemas.microsoft.com/office/drawing/2014/main" id="{8A882C3C-7EED-4147-B20D-1A79B2A04875}"/>
                </a:ext>
              </a:extLst>
            </p:cNvPr>
            <p:cNvSpPr txBox="1"/>
            <p:nvPr/>
          </p:nvSpPr>
          <p:spPr>
            <a:xfrm>
              <a:off x="946914" y="2373821"/>
              <a:ext cx="772071" cy="348813"/>
            </a:xfrm>
            <a:prstGeom prst="rect">
              <a:avLst/>
            </a:prstGeom>
            <a:noFill/>
          </p:spPr>
          <p:txBody>
            <a:bodyPr wrap="square" rtlCol="0">
              <a:spAutoFit/>
            </a:bodyPr>
            <a:lstStyle/>
            <a:p>
              <a:pPr>
                <a:lnSpc>
                  <a:spcPts val="1000"/>
                </a:lnSpc>
              </a:pPr>
              <a:r>
                <a:rPr lang="en-US" altLang="zh-CN" sz="1050" b="1" dirty="0">
                  <a:latin typeface="微软雅黑" panose="020B0503020204020204" pitchFamily="34" charset="-122"/>
                  <a:ea typeface="微软雅黑" panose="020B0503020204020204" pitchFamily="34" charset="-122"/>
                </a:rPr>
                <a:t>CT/X</a:t>
              </a:r>
            </a:p>
            <a:p>
              <a:pPr>
                <a:lnSpc>
                  <a:spcPts val="1000"/>
                </a:lnSpc>
              </a:pPr>
              <a:r>
                <a:rPr lang="zh-CN" altLang="en-US" sz="1050" b="1" dirty="0">
                  <a:latin typeface="微软雅黑" panose="020B0503020204020204" pitchFamily="34" charset="-122"/>
                  <a:ea typeface="微软雅黑" panose="020B0503020204020204" pitchFamily="34" charset="-122"/>
                </a:rPr>
                <a:t>肺 癌</a:t>
              </a:r>
              <a:endParaRPr lang="en-US" sz="1050" b="1" dirty="0">
                <a:latin typeface="微软雅黑" panose="020B0503020204020204" pitchFamily="34" charset="-122"/>
                <a:ea typeface="微软雅黑" panose="020B0503020204020204" pitchFamily="34" charset="-122"/>
              </a:endParaRPr>
            </a:p>
          </p:txBody>
        </p:sp>
        <p:sp>
          <p:nvSpPr>
            <p:cNvPr id="170" name="Freeform 74"/>
            <p:cNvSpPr>
              <a:spLocks/>
            </p:cNvSpPr>
            <p:nvPr/>
          </p:nvSpPr>
          <p:spPr bwMode="auto">
            <a:xfrm>
              <a:off x="2430161" y="2548228"/>
              <a:ext cx="180486" cy="203233"/>
            </a:xfrm>
            <a:custGeom>
              <a:avLst/>
              <a:gdLst>
                <a:gd name="T0" fmla="*/ 82 w 82"/>
                <a:gd name="T1" fmla="*/ 40 h 80"/>
                <a:gd name="T2" fmla="*/ 82 w 82"/>
                <a:gd name="T3" fmla="*/ 40 h 80"/>
                <a:gd name="T4" fmla="*/ 80 w 82"/>
                <a:gd name="T5" fmla="*/ 48 h 80"/>
                <a:gd name="T6" fmla="*/ 78 w 82"/>
                <a:gd name="T7" fmla="*/ 56 h 80"/>
                <a:gd name="T8" fmla="*/ 74 w 82"/>
                <a:gd name="T9" fmla="*/ 62 h 80"/>
                <a:gd name="T10" fmla="*/ 70 w 82"/>
                <a:gd name="T11" fmla="*/ 68 h 80"/>
                <a:gd name="T12" fmla="*/ 64 w 82"/>
                <a:gd name="T13" fmla="*/ 74 h 80"/>
                <a:gd name="T14" fmla="*/ 56 w 82"/>
                <a:gd name="T15" fmla="*/ 78 h 80"/>
                <a:gd name="T16" fmla="*/ 48 w 82"/>
                <a:gd name="T17" fmla="*/ 80 h 80"/>
                <a:gd name="T18" fmla="*/ 40 w 82"/>
                <a:gd name="T19" fmla="*/ 80 h 80"/>
                <a:gd name="T20" fmla="*/ 40 w 82"/>
                <a:gd name="T21" fmla="*/ 80 h 80"/>
                <a:gd name="T22" fmla="*/ 32 w 82"/>
                <a:gd name="T23" fmla="*/ 80 h 80"/>
                <a:gd name="T24" fmla="*/ 24 w 82"/>
                <a:gd name="T25" fmla="*/ 78 h 80"/>
                <a:gd name="T26" fmla="*/ 18 w 82"/>
                <a:gd name="T27" fmla="*/ 74 h 80"/>
                <a:gd name="T28" fmla="*/ 12 w 82"/>
                <a:gd name="T29" fmla="*/ 68 h 80"/>
                <a:gd name="T30" fmla="*/ 8 w 82"/>
                <a:gd name="T31" fmla="*/ 62 h 80"/>
                <a:gd name="T32" fmla="*/ 4 w 82"/>
                <a:gd name="T33" fmla="*/ 56 h 80"/>
                <a:gd name="T34" fmla="*/ 0 w 82"/>
                <a:gd name="T35" fmla="*/ 48 h 80"/>
                <a:gd name="T36" fmla="*/ 0 w 82"/>
                <a:gd name="T37" fmla="*/ 40 h 80"/>
                <a:gd name="T38" fmla="*/ 0 w 82"/>
                <a:gd name="T39" fmla="*/ 40 h 80"/>
                <a:gd name="T40" fmla="*/ 0 w 82"/>
                <a:gd name="T41" fmla="*/ 32 h 80"/>
                <a:gd name="T42" fmla="*/ 4 w 82"/>
                <a:gd name="T43" fmla="*/ 24 h 80"/>
                <a:gd name="T44" fmla="*/ 8 w 82"/>
                <a:gd name="T45" fmla="*/ 18 h 80"/>
                <a:gd name="T46" fmla="*/ 12 w 82"/>
                <a:gd name="T47" fmla="*/ 12 h 80"/>
                <a:gd name="T48" fmla="*/ 18 w 82"/>
                <a:gd name="T49" fmla="*/ 6 h 80"/>
                <a:gd name="T50" fmla="*/ 24 w 82"/>
                <a:gd name="T51" fmla="*/ 2 h 80"/>
                <a:gd name="T52" fmla="*/ 32 w 82"/>
                <a:gd name="T53" fmla="*/ 0 h 80"/>
                <a:gd name="T54" fmla="*/ 40 w 82"/>
                <a:gd name="T55" fmla="*/ 0 h 80"/>
                <a:gd name="T56" fmla="*/ 40 w 82"/>
                <a:gd name="T57" fmla="*/ 0 h 80"/>
                <a:gd name="T58" fmla="*/ 48 w 82"/>
                <a:gd name="T59" fmla="*/ 0 h 80"/>
                <a:gd name="T60" fmla="*/ 56 w 82"/>
                <a:gd name="T61" fmla="*/ 2 h 80"/>
                <a:gd name="T62" fmla="*/ 64 w 82"/>
                <a:gd name="T63" fmla="*/ 6 h 80"/>
                <a:gd name="T64" fmla="*/ 70 w 82"/>
                <a:gd name="T65" fmla="*/ 12 h 80"/>
                <a:gd name="T66" fmla="*/ 74 w 82"/>
                <a:gd name="T67" fmla="*/ 18 h 80"/>
                <a:gd name="T68" fmla="*/ 78 w 82"/>
                <a:gd name="T69" fmla="*/ 24 h 80"/>
                <a:gd name="T70" fmla="*/ 80 w 82"/>
                <a:gd name="T71" fmla="*/ 32 h 80"/>
                <a:gd name="T72" fmla="*/ 82 w 82"/>
                <a:gd name="T73" fmla="*/ 40 h 80"/>
                <a:gd name="T74" fmla="*/ 82 w 82"/>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82" y="40"/>
                  </a:moveTo>
                  <a:lnTo>
                    <a:pt x="82" y="40"/>
                  </a:lnTo>
                  <a:lnTo>
                    <a:pt x="80" y="48"/>
                  </a:lnTo>
                  <a:lnTo>
                    <a:pt x="78" y="56"/>
                  </a:lnTo>
                  <a:lnTo>
                    <a:pt x="74" y="62"/>
                  </a:lnTo>
                  <a:lnTo>
                    <a:pt x="70" y="68"/>
                  </a:lnTo>
                  <a:lnTo>
                    <a:pt x="64" y="74"/>
                  </a:lnTo>
                  <a:lnTo>
                    <a:pt x="56" y="78"/>
                  </a:lnTo>
                  <a:lnTo>
                    <a:pt x="48" y="80"/>
                  </a:lnTo>
                  <a:lnTo>
                    <a:pt x="40" y="80"/>
                  </a:lnTo>
                  <a:lnTo>
                    <a:pt x="40" y="80"/>
                  </a:lnTo>
                  <a:lnTo>
                    <a:pt x="32" y="80"/>
                  </a:lnTo>
                  <a:lnTo>
                    <a:pt x="24" y="78"/>
                  </a:lnTo>
                  <a:lnTo>
                    <a:pt x="18" y="74"/>
                  </a:lnTo>
                  <a:lnTo>
                    <a:pt x="12" y="68"/>
                  </a:lnTo>
                  <a:lnTo>
                    <a:pt x="8" y="62"/>
                  </a:lnTo>
                  <a:lnTo>
                    <a:pt x="4" y="56"/>
                  </a:lnTo>
                  <a:lnTo>
                    <a:pt x="0" y="48"/>
                  </a:lnTo>
                  <a:lnTo>
                    <a:pt x="0" y="40"/>
                  </a:lnTo>
                  <a:lnTo>
                    <a:pt x="0" y="40"/>
                  </a:lnTo>
                  <a:lnTo>
                    <a:pt x="0" y="32"/>
                  </a:lnTo>
                  <a:lnTo>
                    <a:pt x="4" y="24"/>
                  </a:lnTo>
                  <a:lnTo>
                    <a:pt x="8" y="18"/>
                  </a:lnTo>
                  <a:lnTo>
                    <a:pt x="12" y="12"/>
                  </a:lnTo>
                  <a:lnTo>
                    <a:pt x="18" y="6"/>
                  </a:lnTo>
                  <a:lnTo>
                    <a:pt x="24" y="2"/>
                  </a:lnTo>
                  <a:lnTo>
                    <a:pt x="32" y="0"/>
                  </a:lnTo>
                  <a:lnTo>
                    <a:pt x="40" y="0"/>
                  </a:lnTo>
                  <a:lnTo>
                    <a:pt x="40" y="0"/>
                  </a:lnTo>
                  <a:lnTo>
                    <a:pt x="48" y="0"/>
                  </a:lnTo>
                  <a:lnTo>
                    <a:pt x="56" y="2"/>
                  </a:lnTo>
                  <a:lnTo>
                    <a:pt x="64" y="6"/>
                  </a:lnTo>
                  <a:lnTo>
                    <a:pt x="70" y="12"/>
                  </a:lnTo>
                  <a:lnTo>
                    <a:pt x="74" y="18"/>
                  </a:lnTo>
                  <a:lnTo>
                    <a:pt x="78" y="24"/>
                  </a:lnTo>
                  <a:lnTo>
                    <a:pt x="80" y="32"/>
                  </a:lnTo>
                  <a:lnTo>
                    <a:pt x="82" y="40"/>
                  </a:lnTo>
                  <a:lnTo>
                    <a:pt x="82" y="40"/>
                  </a:lnTo>
                  <a:close/>
                </a:path>
              </a:pathLst>
            </a:custGeom>
            <a:solidFill>
              <a:srgbClr val="B82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椭圆 170"/>
            <p:cNvSpPr/>
            <p:nvPr/>
          </p:nvSpPr>
          <p:spPr>
            <a:xfrm flipH="1">
              <a:off x="2487240" y="2611362"/>
              <a:ext cx="61116" cy="46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TextBox 14">
              <a:extLst>
                <a:ext uri="{FF2B5EF4-FFF2-40B4-BE49-F238E27FC236}">
                  <a16:creationId xmlns:a16="http://schemas.microsoft.com/office/drawing/2014/main" id="{8A882C3C-7EED-4147-B20D-1A79B2A04875}"/>
                </a:ext>
              </a:extLst>
            </p:cNvPr>
            <p:cNvSpPr txBox="1"/>
            <p:nvPr/>
          </p:nvSpPr>
          <p:spPr>
            <a:xfrm>
              <a:off x="931425" y="2921842"/>
              <a:ext cx="1085703" cy="477054"/>
            </a:xfrm>
            <a:prstGeom prst="rect">
              <a:avLst/>
            </a:prstGeom>
            <a:noFill/>
          </p:spPr>
          <p:txBody>
            <a:bodyPr wrap="square" rtlCol="0">
              <a:spAutoFit/>
            </a:bodyPr>
            <a:lstStyle/>
            <a:p>
              <a:pPr>
                <a:lnSpc>
                  <a:spcPts val="1000"/>
                </a:lnSpc>
              </a:pPr>
              <a:r>
                <a:rPr lang="en-US" altLang="zh-CN" sz="1000" b="1" dirty="0">
                  <a:latin typeface="微软雅黑" panose="020B0503020204020204" pitchFamily="34" charset="-122"/>
                  <a:ea typeface="微软雅黑" panose="020B0503020204020204" pitchFamily="34" charset="-122"/>
                </a:rPr>
                <a:t>MRI/US</a:t>
              </a:r>
            </a:p>
            <a:p>
              <a:pPr>
                <a:lnSpc>
                  <a:spcPts val="1000"/>
                </a:lnSpc>
              </a:pPr>
              <a:r>
                <a:rPr lang="zh-CN" altLang="en-US" sz="1000" b="1" dirty="0">
                  <a:latin typeface="微软雅黑" panose="020B0503020204020204" pitchFamily="34" charset="-122"/>
                  <a:ea typeface="微软雅黑" panose="020B0503020204020204" pitchFamily="34" charset="-122"/>
                </a:rPr>
                <a:t>预测心脏</a:t>
              </a:r>
              <a:endParaRPr lang="en-US" altLang="zh-CN" sz="1000" b="1" dirty="0">
                <a:latin typeface="微软雅黑" panose="020B0503020204020204" pitchFamily="34" charset="-122"/>
                <a:ea typeface="微软雅黑" panose="020B0503020204020204" pitchFamily="34" charset="-122"/>
              </a:endParaRPr>
            </a:p>
            <a:p>
              <a:pPr>
                <a:lnSpc>
                  <a:spcPts val="1000"/>
                </a:lnSpc>
              </a:pPr>
              <a:r>
                <a:rPr lang="zh-CN" altLang="en-US" sz="1000" b="1" dirty="0">
                  <a:latin typeface="微软雅黑" panose="020B0503020204020204" pitchFamily="34" charset="-122"/>
                  <a:ea typeface="微软雅黑" panose="020B0503020204020204" pitchFamily="34" charset="-122"/>
                </a:rPr>
                <a:t>病存活期</a:t>
              </a:r>
              <a:endParaRPr lang="en-US" altLang="zh-CN" sz="1000" b="1" dirty="0">
                <a:latin typeface="微软雅黑" panose="020B0503020204020204" pitchFamily="34" charset="-122"/>
                <a:ea typeface="微软雅黑" panose="020B0503020204020204" pitchFamily="34" charset="-122"/>
              </a:endParaRPr>
            </a:p>
          </p:txBody>
        </p:sp>
        <p:sp>
          <p:nvSpPr>
            <p:cNvPr id="138" name="TextBox 14">
              <a:extLst>
                <a:ext uri="{FF2B5EF4-FFF2-40B4-BE49-F238E27FC236}">
                  <a16:creationId xmlns:a16="http://schemas.microsoft.com/office/drawing/2014/main" id="{8A882C3C-7EED-4147-B20D-1A79B2A04875}"/>
                </a:ext>
              </a:extLst>
            </p:cNvPr>
            <p:cNvSpPr txBox="1"/>
            <p:nvPr/>
          </p:nvSpPr>
          <p:spPr>
            <a:xfrm>
              <a:off x="2966561" y="3232166"/>
              <a:ext cx="1013449" cy="477054"/>
            </a:xfrm>
            <a:prstGeom prst="rect">
              <a:avLst/>
            </a:prstGeom>
            <a:noFill/>
          </p:spPr>
          <p:txBody>
            <a:bodyPr wrap="square" rtlCol="0">
              <a:spAutoFit/>
            </a:bodyPr>
            <a:lstStyle/>
            <a:p>
              <a:pPr>
                <a:lnSpc>
                  <a:spcPts val="1000"/>
                </a:lnSpc>
              </a:pPr>
              <a:r>
                <a:rPr lang="en-US" altLang="zh-CN" sz="1050" b="1" dirty="0">
                  <a:latin typeface="微软雅黑" panose="020B0503020204020204" pitchFamily="34" charset="-122"/>
                  <a:ea typeface="微软雅黑" panose="020B0503020204020204" pitchFamily="34" charset="-122"/>
                </a:rPr>
                <a:t>US/CT/PET</a:t>
              </a:r>
            </a:p>
            <a:p>
              <a:pPr>
                <a:lnSpc>
                  <a:spcPts val="1000"/>
                </a:lnSpc>
              </a:pPr>
              <a:r>
                <a:rPr lang="zh-CN" altLang="en-US" sz="1050" b="1" dirty="0">
                  <a:latin typeface="微软雅黑" panose="020B0503020204020204" pitchFamily="34" charset="-122"/>
                  <a:ea typeface="微软雅黑" panose="020B0503020204020204" pitchFamily="34" charset="-122"/>
                </a:rPr>
                <a:t>肝肿瘤</a:t>
              </a:r>
              <a:endParaRPr lang="en-US" altLang="zh-CN" sz="1050" b="1" dirty="0">
                <a:latin typeface="微软雅黑" panose="020B0503020204020204" pitchFamily="34" charset="-122"/>
                <a:ea typeface="微软雅黑" panose="020B0503020204020204" pitchFamily="34" charset="-122"/>
              </a:endParaRPr>
            </a:p>
            <a:p>
              <a:pPr>
                <a:lnSpc>
                  <a:spcPts val="1000"/>
                </a:lnSpc>
              </a:pPr>
              <a:r>
                <a:rPr lang="zh-CN" altLang="en-US" sz="1050" b="1" dirty="0">
                  <a:latin typeface="微软雅黑" panose="020B0503020204020204" pitchFamily="34" charset="-122"/>
                  <a:ea typeface="微软雅黑" panose="020B0503020204020204" pitchFamily="34" charset="-122"/>
                </a:rPr>
                <a:t>肝纤维化</a:t>
              </a:r>
              <a:endParaRPr lang="en-US" altLang="zh-CN" sz="1050" b="1" dirty="0">
                <a:latin typeface="微软雅黑" panose="020B0503020204020204" pitchFamily="34" charset="-122"/>
                <a:ea typeface="微软雅黑" panose="020B0503020204020204" pitchFamily="34" charset="-122"/>
              </a:endParaRPr>
            </a:p>
          </p:txBody>
        </p:sp>
        <p:sp>
          <p:nvSpPr>
            <p:cNvPr id="139" name="TextBox 14">
              <a:extLst>
                <a:ext uri="{FF2B5EF4-FFF2-40B4-BE49-F238E27FC236}">
                  <a16:creationId xmlns:a16="http://schemas.microsoft.com/office/drawing/2014/main" id="{8A882C3C-7EED-4147-B20D-1A79B2A04875}"/>
                </a:ext>
              </a:extLst>
            </p:cNvPr>
            <p:cNvSpPr txBox="1"/>
            <p:nvPr/>
          </p:nvSpPr>
          <p:spPr>
            <a:xfrm>
              <a:off x="2998297" y="3836125"/>
              <a:ext cx="791050" cy="415498"/>
            </a:xfrm>
            <a:prstGeom prst="rect">
              <a:avLst/>
            </a:prstGeom>
            <a:noFill/>
          </p:spPr>
          <p:txBody>
            <a:bodyPr wrap="square" rtlCol="0">
              <a:spAutoFit/>
            </a:bodyPr>
            <a:lstStyle/>
            <a:p>
              <a:r>
                <a:rPr lang="en-US" altLang="zh-CN" sz="1050" b="1" dirty="0">
                  <a:latin typeface="微软雅黑" panose="020B0503020204020204" pitchFamily="34" charset="-122"/>
                  <a:ea typeface="微软雅黑" panose="020B0503020204020204" pitchFamily="34" charset="-122"/>
                </a:rPr>
                <a:t>MRI/US</a:t>
              </a:r>
            </a:p>
            <a:p>
              <a:r>
                <a:rPr lang="zh-CN" altLang="en-US" sz="1050" b="1" dirty="0">
                  <a:latin typeface="微软雅黑" panose="020B0503020204020204" pitchFamily="34" charset="-122"/>
                  <a:ea typeface="微软雅黑" panose="020B0503020204020204" pitchFamily="34" charset="-122"/>
                </a:rPr>
                <a:t>前列腺癌</a:t>
              </a:r>
              <a:endParaRPr lang="en-US" sz="1050" b="1" dirty="0">
                <a:latin typeface="微软雅黑" panose="020B0503020204020204" pitchFamily="34" charset="-122"/>
                <a:ea typeface="微软雅黑" panose="020B0503020204020204" pitchFamily="34" charset="-122"/>
              </a:endParaRPr>
            </a:p>
          </p:txBody>
        </p:sp>
        <p:cxnSp>
          <p:nvCxnSpPr>
            <p:cNvPr id="143" name="肘形连接符 142"/>
            <p:cNvCxnSpPr/>
            <p:nvPr/>
          </p:nvCxnSpPr>
          <p:spPr>
            <a:xfrm>
              <a:off x="272815" y="2312534"/>
              <a:ext cx="1833566" cy="420170"/>
            </a:xfrm>
            <a:prstGeom prst="bentConnector3">
              <a:avLst>
                <a:gd name="adj1" fmla="val 70667"/>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肘形连接符 143"/>
            <p:cNvCxnSpPr/>
            <p:nvPr/>
          </p:nvCxnSpPr>
          <p:spPr>
            <a:xfrm flipV="1">
              <a:off x="272815" y="2922498"/>
              <a:ext cx="2100885" cy="430934"/>
            </a:xfrm>
            <a:prstGeom prst="bentConnector3">
              <a:avLst>
                <a:gd name="adj1" fmla="val 62156"/>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肘形连接符 145"/>
            <p:cNvCxnSpPr/>
            <p:nvPr/>
          </p:nvCxnSpPr>
          <p:spPr>
            <a:xfrm flipV="1">
              <a:off x="267798" y="4130773"/>
              <a:ext cx="1763794" cy="418356"/>
            </a:xfrm>
            <a:prstGeom prst="bentConnector3">
              <a:avLst>
                <a:gd name="adj1" fmla="val 75221"/>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910555" y="4145667"/>
              <a:ext cx="697627" cy="348813"/>
            </a:xfrm>
            <a:prstGeom prst="rect">
              <a:avLst/>
            </a:prstGeom>
          </p:spPr>
          <p:txBody>
            <a:bodyPr wrap="none">
              <a:spAutoFit/>
            </a:bodyPr>
            <a:lstStyle/>
            <a:p>
              <a:pPr>
                <a:lnSpc>
                  <a:spcPts val="1000"/>
                </a:lnSpc>
              </a:pPr>
              <a:r>
                <a:rPr lang="en-US" altLang="zh-CN" sz="1000" b="1" dirty="0">
                  <a:latin typeface="微软雅黑" panose="020B0503020204020204" pitchFamily="34" charset="-122"/>
                  <a:ea typeface="微软雅黑" panose="020B0503020204020204" pitchFamily="34" charset="-122"/>
                </a:rPr>
                <a:t>X/MRI</a:t>
              </a:r>
            </a:p>
            <a:p>
              <a:pPr>
                <a:lnSpc>
                  <a:spcPts val="1000"/>
                </a:lnSpc>
              </a:pPr>
              <a:r>
                <a:rPr lang="zh-CN" altLang="en-US" sz="1000" b="1" dirty="0">
                  <a:latin typeface="微软雅黑" panose="020B0503020204020204" pitchFamily="34" charset="-122"/>
                  <a:ea typeface="微软雅黑" panose="020B0503020204020204" pitchFamily="34" charset="-122"/>
                </a:rPr>
                <a:t>骨成熟度</a:t>
              </a:r>
              <a:endParaRPr lang="en-US" altLang="zh-CN" sz="1000" b="1" dirty="0">
                <a:latin typeface="微软雅黑" panose="020B0503020204020204" pitchFamily="34" charset="-122"/>
                <a:ea typeface="微软雅黑" panose="020B0503020204020204" pitchFamily="34" charset="-122"/>
              </a:endParaRPr>
            </a:p>
          </p:txBody>
        </p:sp>
        <p:cxnSp>
          <p:nvCxnSpPr>
            <p:cNvPr id="151" name="肘形连接符 150"/>
            <p:cNvCxnSpPr/>
            <p:nvPr/>
          </p:nvCxnSpPr>
          <p:spPr>
            <a:xfrm rot="10800000">
              <a:off x="2224943" y="3823105"/>
              <a:ext cx="1887087" cy="424185"/>
            </a:xfrm>
            <a:prstGeom prst="bentConnector3">
              <a:avLst>
                <a:gd name="adj1" fmla="val 56985"/>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肘形连接符 152"/>
            <p:cNvCxnSpPr/>
            <p:nvPr/>
          </p:nvCxnSpPr>
          <p:spPr>
            <a:xfrm rot="10800000">
              <a:off x="2041979" y="3238483"/>
              <a:ext cx="2070051" cy="428379"/>
            </a:xfrm>
            <a:prstGeom prst="bentConnector3">
              <a:avLst>
                <a:gd name="adj1" fmla="val 51990"/>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肘形连接符 153"/>
            <p:cNvCxnSpPr>
              <a:endCxn id="171" idx="0"/>
            </p:cNvCxnSpPr>
            <p:nvPr/>
          </p:nvCxnSpPr>
          <p:spPr>
            <a:xfrm rot="10800000">
              <a:off x="2517798" y="2611362"/>
              <a:ext cx="1617382" cy="443376"/>
            </a:xfrm>
            <a:prstGeom prst="bentConnector4">
              <a:avLst>
                <a:gd name="adj1" fmla="val 67901"/>
                <a:gd name="adj2" fmla="val 95820"/>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2944749" y="1941436"/>
              <a:ext cx="1236946" cy="237373"/>
            </a:xfrm>
            <a:prstGeom prst="rect">
              <a:avLst/>
            </a:prstGeom>
            <a:noFill/>
          </p:spPr>
          <p:txBody>
            <a:bodyPr wrap="square" rtlCol="0">
              <a:spAutoFit/>
            </a:bodyPr>
            <a:lstStyle/>
            <a:p>
              <a:pPr>
                <a:lnSpc>
                  <a:spcPts val="1000"/>
                </a:lnSpc>
              </a:pPr>
              <a:r>
                <a:rPr lang="en-US" altLang="zh-CN" sz="1600" b="1" dirty="0">
                  <a:latin typeface="微软雅黑" panose="020B0503020204020204" pitchFamily="34" charset="-122"/>
                  <a:ea typeface="微软雅黑" panose="020B0503020204020204" pitchFamily="34" charset="-122"/>
                </a:rPr>
                <a:t>US:</a:t>
              </a:r>
              <a:r>
                <a:rPr lang="zh-CN" altLang="en-US" sz="1600" b="1" dirty="0">
                  <a:latin typeface="微软雅黑" panose="020B0503020204020204" pitchFamily="34" charset="-122"/>
                  <a:ea typeface="微软雅黑" panose="020B0503020204020204" pitchFamily="34" charset="-122"/>
                </a:rPr>
                <a:t>甲状腺</a:t>
              </a:r>
            </a:p>
          </p:txBody>
        </p:sp>
        <p:pic>
          <p:nvPicPr>
            <p:cNvPr id="159" name="图片 158"/>
            <p:cNvPicPr preferRelativeResize="0">
              <a:picLocks/>
            </p:cNvPicPr>
            <p:nvPr/>
          </p:nvPicPr>
          <p:blipFill>
            <a:blip r:embed="rId23" cstate="print">
              <a:extLst>
                <a:ext uri="{28A0092B-C50C-407E-A947-70E740481C1C}">
                  <a14:useLocalDpi xmlns:a14="http://schemas.microsoft.com/office/drawing/2010/main" val="0"/>
                </a:ext>
              </a:extLst>
            </a:blip>
            <a:stretch>
              <a:fillRect/>
            </a:stretch>
          </p:blipFill>
          <p:spPr>
            <a:xfrm>
              <a:off x="456521" y="5373958"/>
              <a:ext cx="1026000" cy="360000"/>
            </a:xfrm>
            <a:prstGeom prst="rect">
              <a:avLst/>
            </a:prstGeom>
            <a:ln w="6350">
              <a:noFill/>
            </a:ln>
          </p:spPr>
        </p:pic>
        <p:pic>
          <p:nvPicPr>
            <p:cNvPr id="160" name="图片 15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632064" y="5391559"/>
              <a:ext cx="1171914" cy="410869"/>
            </a:xfrm>
            <a:prstGeom prst="rect">
              <a:avLst/>
            </a:prstGeom>
            <a:ln w="6350">
              <a:noFill/>
            </a:ln>
          </p:spPr>
        </p:pic>
        <p:pic>
          <p:nvPicPr>
            <p:cNvPr id="161" name="图片 160"/>
            <p:cNvPicPr preferRelativeResize="0">
              <a:picLocks/>
            </p:cNvPicPr>
            <p:nvPr/>
          </p:nvPicPr>
          <p:blipFill rotWithShape="1">
            <a:blip r:embed="rId25" cstate="print">
              <a:extLst>
                <a:ext uri="{28A0092B-C50C-407E-A947-70E740481C1C}">
                  <a14:useLocalDpi xmlns:a14="http://schemas.microsoft.com/office/drawing/2010/main" val="0"/>
                </a:ext>
              </a:extLst>
            </a:blip>
            <a:srcRect l="24213" t="24213" b="19280"/>
            <a:stretch/>
          </p:blipFill>
          <p:spPr>
            <a:xfrm>
              <a:off x="2921642" y="5381587"/>
              <a:ext cx="1136581" cy="424184"/>
            </a:xfrm>
            <a:prstGeom prst="rect">
              <a:avLst/>
            </a:prstGeom>
            <a:ln w="6350">
              <a:noFill/>
            </a:ln>
          </p:spPr>
        </p:pic>
        <p:sp>
          <p:nvSpPr>
            <p:cNvPr id="169" name="矩形 168"/>
            <p:cNvSpPr/>
            <p:nvPr/>
          </p:nvSpPr>
          <p:spPr>
            <a:xfrm>
              <a:off x="276121" y="941869"/>
              <a:ext cx="3859059" cy="480280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肘形连接符 121"/>
            <p:cNvCxnSpPr/>
            <p:nvPr/>
          </p:nvCxnSpPr>
          <p:spPr>
            <a:xfrm>
              <a:off x="276121" y="1482960"/>
              <a:ext cx="1956693" cy="399515"/>
            </a:xfrm>
            <a:prstGeom prst="bentConnector3">
              <a:avLst>
                <a:gd name="adj1" fmla="val 66064"/>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肘形连接符 153">
              <a:extLst>
                <a:ext uri="{FF2B5EF4-FFF2-40B4-BE49-F238E27FC236}">
                  <a16:creationId xmlns:a16="http://schemas.microsoft.com/office/drawing/2014/main" id="{201E17B9-4117-43DF-B797-526E12573370}"/>
                </a:ext>
              </a:extLst>
            </p:cNvPr>
            <p:cNvCxnSpPr>
              <a:cxnSpLocks/>
              <a:endCxn id="181" idx="26"/>
            </p:cNvCxnSpPr>
            <p:nvPr/>
          </p:nvCxnSpPr>
          <p:spPr>
            <a:xfrm rot="10800000" flipV="1">
              <a:off x="2227879" y="1512620"/>
              <a:ext cx="1890229" cy="677138"/>
            </a:xfrm>
            <a:prstGeom prst="bentConnector3">
              <a:avLst>
                <a:gd name="adj1" fmla="val 57984"/>
              </a:avLst>
            </a:prstGeom>
            <a:ln w="9525">
              <a:solidFill>
                <a:srgbClr val="1264AE"/>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A29C4989-3C45-4646-B4D4-F03484FED9D6}"/>
                </a:ext>
              </a:extLst>
            </p:cNvPr>
            <p:cNvSpPr/>
            <p:nvPr/>
          </p:nvSpPr>
          <p:spPr>
            <a:xfrm>
              <a:off x="608420" y="999695"/>
              <a:ext cx="3371590" cy="461665"/>
            </a:xfrm>
            <a:prstGeom prst="rect">
              <a:avLst/>
            </a:prstGeom>
          </p:spPr>
          <p:txBody>
            <a:bodyPr wrap="square">
              <a:spAutoFit/>
            </a:bodyPr>
            <a:lstStyle/>
            <a:p>
              <a:pPr>
                <a:buSzPct val="50000"/>
              </a:pPr>
              <a:r>
                <a:rPr lang="zh-CN" altLang="en-US" sz="2400" b="1" spc="50" dirty="0">
                  <a:solidFill>
                    <a:srgbClr val="0067AC"/>
                  </a:solidFill>
                  <a:latin typeface="微软雅黑" panose="020B0503020204020204" pitchFamily="34" charset="-122"/>
                  <a:ea typeface="微软雅黑" panose="020B0503020204020204" pitchFamily="34" charset="-122"/>
                </a:rPr>
                <a:t>接近甚至超过医生水平</a:t>
              </a:r>
              <a:endParaRPr lang="en-US" altLang="zh-CN" sz="2400" b="1" spc="50" dirty="0">
                <a:solidFill>
                  <a:srgbClr val="0067AC"/>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823787" y="4688690"/>
            <a:ext cx="2896947" cy="458908"/>
          </a:xfrm>
          <a:prstGeom prst="rect">
            <a:avLst/>
          </a:prstGeom>
        </p:spPr>
        <p:txBody>
          <a:bodyPr wrap="none">
            <a:spAutoFit/>
          </a:bodyPr>
          <a:lstStyle/>
          <a:p>
            <a:pPr>
              <a:lnSpc>
                <a:spcPct val="150000"/>
              </a:lnSpc>
              <a:buClr>
                <a:srgbClr val="095B8D"/>
              </a:buClr>
              <a:buSzPct val="50000"/>
            </a:pPr>
            <a:r>
              <a:rPr lang="zh-CN" altLang="en-US" b="1" spc="100"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目前罕有关节炎的</a:t>
            </a:r>
            <a:r>
              <a:rPr lang="en-US" altLang="zh-CN" b="1" spc="100"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b="1" spc="100"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endParaRPr lang="en-US" altLang="zh-CN" b="1" spc="100" dirty="0">
              <a:solidFill>
                <a:srgbClr val="0067A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6145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
          <p:cNvSpPr txBox="1"/>
          <p:nvPr/>
        </p:nvSpPr>
        <p:spPr>
          <a:xfrm>
            <a:off x="820571" y="71484"/>
            <a:ext cx="3288191"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关键科学问题</a:t>
            </a:r>
          </a:p>
        </p:txBody>
      </p:sp>
      <p:sp>
        <p:nvSpPr>
          <p:cNvPr id="34" name="圆角矩形 33"/>
          <p:cNvSpPr/>
          <p:nvPr/>
        </p:nvSpPr>
        <p:spPr>
          <a:xfrm>
            <a:off x="773214" y="1219041"/>
            <a:ext cx="7631081" cy="3965517"/>
          </a:xfrm>
          <a:prstGeom prst="roundRect">
            <a:avLst>
              <a:gd name="adj" fmla="val 6468"/>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2BD9E91-A47F-41C6-8346-CFA255219A09}"/>
              </a:ext>
            </a:extLst>
          </p:cNvPr>
          <p:cNvSpPr/>
          <p:nvPr/>
        </p:nvSpPr>
        <p:spPr>
          <a:xfrm>
            <a:off x="773215" y="1201757"/>
            <a:ext cx="7631081" cy="1308884"/>
          </a:xfrm>
          <a:prstGeom prst="roundRect">
            <a:avLst/>
          </a:prstGeom>
          <a:solidFill>
            <a:srgbClr val="006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4CB478FC-26B1-48A7-BDA8-9633650133E9}"/>
              </a:ext>
            </a:extLst>
          </p:cNvPr>
          <p:cNvSpPr/>
          <p:nvPr/>
        </p:nvSpPr>
        <p:spPr>
          <a:xfrm>
            <a:off x="773213" y="1135140"/>
            <a:ext cx="7631081" cy="1308884"/>
          </a:xfrm>
          <a:prstGeom prst="rect">
            <a:avLst/>
          </a:prstGeom>
        </p:spPr>
        <p:txBody>
          <a:bodyPr wrap="square">
            <a:spAutoFit/>
          </a:bodyPr>
          <a:lstStyle/>
          <a:p>
            <a:pPr>
              <a:lnSpc>
                <a:spcPct val="150000"/>
              </a:lnSpc>
            </a:pPr>
            <a:r>
              <a:rPr lang="en-US" altLang="zh-CN" sz="2800" b="1" spc="100" dirty="0">
                <a:solidFill>
                  <a:schemeClr val="lt1"/>
                </a:solidFill>
                <a:latin typeface="微软雅黑" panose="020B0503020204020204" pitchFamily="34" charset="-122"/>
                <a:ea typeface="微软雅黑" panose="020B0503020204020204" pitchFamily="34" charset="-122"/>
              </a:rPr>
              <a:t>      </a:t>
            </a:r>
            <a:r>
              <a:rPr lang="zh-CN" altLang="en-US" sz="2800" b="1" spc="100" dirty="0">
                <a:solidFill>
                  <a:schemeClr val="lt1"/>
                </a:solidFill>
                <a:latin typeface="微软雅黑" panose="020B0503020204020204" pitchFamily="34" charset="-122"/>
                <a:ea typeface="微软雅黑" panose="020B0503020204020204" pitchFamily="34" charset="-122"/>
              </a:rPr>
              <a:t>人工智能如何提高炎性关节病的超声早期诊断和结构损伤预警水平？</a:t>
            </a:r>
          </a:p>
        </p:txBody>
      </p:sp>
      <p:sp>
        <p:nvSpPr>
          <p:cNvPr id="35" name="矩形 34">
            <a:extLst>
              <a:ext uri="{FF2B5EF4-FFF2-40B4-BE49-F238E27FC236}">
                <a16:creationId xmlns:a16="http://schemas.microsoft.com/office/drawing/2014/main" id="{16D7D466-7E50-4613-8C65-37C93DF36382}"/>
              </a:ext>
            </a:extLst>
          </p:cNvPr>
          <p:cNvSpPr/>
          <p:nvPr/>
        </p:nvSpPr>
        <p:spPr>
          <a:xfrm>
            <a:off x="1120103" y="2594542"/>
            <a:ext cx="7197520" cy="2243050"/>
          </a:xfrm>
          <a:prstGeom prst="rect">
            <a:avLst/>
          </a:prstGeom>
        </p:spPr>
        <p:txBody>
          <a:bodyPr wrap="square">
            <a:spAutoFit/>
          </a:bodyPr>
          <a:lstStyle/>
          <a:p>
            <a:pPr>
              <a:lnSpc>
                <a:spcPct val="150000"/>
              </a:lnSpc>
            </a:pPr>
            <a:r>
              <a:rPr lang="zh-CN" altLang="en-US" sz="2400" b="1" spc="100" dirty="0">
                <a:solidFill>
                  <a:sysClr val="windowText" lastClr="000000"/>
                </a:solidFill>
                <a:latin typeface="微软雅黑" pitchFamily="34" charset="-122"/>
                <a:ea typeface="微软雅黑" pitchFamily="34" charset="-122"/>
              </a:rPr>
              <a:t>抽象特征和医生可理解性概念之间的联系是什么？</a:t>
            </a:r>
            <a:endParaRPr lang="en-US" altLang="zh-CN" sz="2400" b="1" spc="100" dirty="0">
              <a:solidFill>
                <a:sysClr val="windowText" lastClr="000000"/>
              </a:solidFill>
              <a:latin typeface="微软雅黑" pitchFamily="34" charset="-122"/>
              <a:ea typeface="微软雅黑" pitchFamily="34" charset="-122"/>
            </a:endParaRPr>
          </a:p>
          <a:p>
            <a:pPr>
              <a:lnSpc>
                <a:spcPct val="150000"/>
              </a:lnSpc>
            </a:pPr>
            <a:r>
              <a:rPr lang="zh-CN" altLang="en-US" sz="2400" b="1" spc="100" dirty="0">
                <a:solidFill>
                  <a:sysClr val="windowText" lastClr="000000"/>
                </a:solidFill>
                <a:latin typeface="微软雅黑" pitchFamily="34" charset="-122"/>
                <a:ea typeface="微软雅黑" pitchFamily="34" charset="-122"/>
              </a:rPr>
              <a:t>基于生理结构信息约束的多目标分割问题</a:t>
            </a:r>
            <a:r>
              <a:rPr lang="en-US" altLang="zh-CN" sz="2400" b="1" spc="100" dirty="0">
                <a:solidFill>
                  <a:sysClr val="windowText" lastClr="000000"/>
                </a:solidFill>
                <a:latin typeface="微软雅黑" pitchFamily="34" charset="-122"/>
                <a:ea typeface="微软雅黑" pitchFamily="34" charset="-122"/>
              </a:rPr>
              <a:t>?</a:t>
            </a:r>
          </a:p>
          <a:p>
            <a:pPr>
              <a:lnSpc>
                <a:spcPct val="150000"/>
              </a:lnSpc>
            </a:pPr>
            <a:r>
              <a:rPr lang="zh-CN" altLang="en-US" sz="2400" b="1" spc="100" dirty="0">
                <a:latin typeface="微软雅黑" panose="020B0503020204020204" pitchFamily="34" charset="-122"/>
                <a:ea typeface="微软雅黑" panose="020B0503020204020204" pitchFamily="34" charset="-122"/>
              </a:rPr>
              <a:t>如何融合临床和实验室等指标，构建炎性关节病的知识图谱？    </a:t>
            </a:r>
            <a:endParaRPr lang="en-US" altLang="zh-CN" sz="2400" b="1" spc="100" dirty="0">
              <a:latin typeface="微软雅黑" pitchFamily="34" charset="-122"/>
              <a:ea typeface="微软雅黑" pitchFamily="34" charset="-122"/>
            </a:endParaRPr>
          </a:p>
        </p:txBody>
      </p:sp>
      <p:sp>
        <p:nvSpPr>
          <p:cNvPr id="2" name="文本框 1"/>
          <p:cNvSpPr txBox="1"/>
          <p:nvPr/>
        </p:nvSpPr>
        <p:spPr>
          <a:xfrm>
            <a:off x="4588753" y="732500"/>
            <a:ext cx="2430162" cy="369332"/>
          </a:xfrm>
          <a:prstGeom prst="rect">
            <a:avLst/>
          </a:prstGeom>
          <a:noFill/>
        </p:spPr>
        <p:txBody>
          <a:bodyPr wrap="square" rtlCol="0">
            <a:spAutoFit/>
          </a:bodyPr>
          <a:lstStyle/>
          <a:p>
            <a:r>
              <a:rPr lang="zh-CN" altLang="en-US" b="1" dirty="0" smtClean="0">
                <a:solidFill>
                  <a:srgbClr val="FF0000"/>
                </a:solidFill>
              </a:rPr>
              <a:t>三个分子，树枝形式</a:t>
            </a:r>
            <a:endParaRPr lang="zh-CN" altLang="en-US" b="1" dirty="0">
              <a:solidFill>
                <a:srgbClr val="FF0000"/>
              </a:solidFill>
            </a:endParaRPr>
          </a:p>
        </p:txBody>
      </p:sp>
    </p:spTree>
    <p:extLst>
      <p:ext uri="{BB962C8B-B14F-4D97-AF65-F5344CB8AC3E}">
        <p14:creationId xmlns:p14="http://schemas.microsoft.com/office/powerpoint/2010/main" val="2415674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2"/>
          <p:cNvSpPr txBox="1"/>
          <p:nvPr/>
        </p:nvSpPr>
        <p:spPr>
          <a:xfrm>
            <a:off x="820572" y="71484"/>
            <a:ext cx="1881440" cy="502766"/>
          </a:xfrm>
          <a:prstGeom prst="rect">
            <a:avLst/>
          </a:prstGeom>
          <a:noFill/>
        </p:spPr>
        <p:txBody>
          <a:bodyPr wrap="square" rtlCol="0">
            <a:spAutoFit/>
          </a:bodyPr>
          <a:lstStyle/>
          <a:p>
            <a:r>
              <a:rPr lang="zh-CN" altLang="en-US" sz="2667" b="1" spc="500" dirty="0">
                <a:solidFill>
                  <a:srgbClr val="0067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研究内容</a:t>
            </a:r>
          </a:p>
        </p:txBody>
      </p:sp>
      <p:grpSp>
        <p:nvGrpSpPr>
          <p:cNvPr id="75" name="组合 74"/>
          <p:cNvGrpSpPr/>
          <p:nvPr/>
        </p:nvGrpSpPr>
        <p:grpSpPr>
          <a:xfrm>
            <a:off x="1582252" y="759796"/>
            <a:ext cx="5836621" cy="5551488"/>
            <a:chOff x="1912096" y="776273"/>
            <a:chExt cx="5836621" cy="5551488"/>
          </a:xfrm>
        </p:grpSpPr>
        <p:sp>
          <p:nvSpPr>
            <p:cNvPr id="2" name="Freeform 5"/>
            <p:cNvSpPr>
              <a:spLocks/>
            </p:cNvSpPr>
            <p:nvPr/>
          </p:nvSpPr>
          <p:spPr bwMode="auto">
            <a:xfrm>
              <a:off x="4889704" y="776273"/>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2B7CB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 name="Freeform 6"/>
            <p:cNvSpPr>
              <a:spLocks/>
            </p:cNvSpPr>
            <p:nvPr/>
          </p:nvSpPr>
          <p:spPr bwMode="auto">
            <a:xfrm>
              <a:off x="4889704" y="776273"/>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7"/>
            <p:cNvSpPr>
              <a:spLocks/>
            </p:cNvSpPr>
            <p:nvPr/>
          </p:nvSpPr>
          <p:spPr bwMode="auto">
            <a:xfrm>
              <a:off x="2065542" y="3614723"/>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6739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8"/>
            <p:cNvSpPr>
              <a:spLocks/>
            </p:cNvSpPr>
            <p:nvPr/>
          </p:nvSpPr>
          <p:spPr bwMode="auto">
            <a:xfrm>
              <a:off x="2065542" y="3614723"/>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9"/>
            <p:cNvSpPr>
              <a:spLocks/>
            </p:cNvSpPr>
            <p:nvPr/>
          </p:nvSpPr>
          <p:spPr bwMode="auto">
            <a:xfrm>
              <a:off x="4888117" y="3614723"/>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0"/>
            <p:cNvSpPr>
              <a:spLocks/>
            </p:cNvSpPr>
            <p:nvPr/>
          </p:nvSpPr>
          <p:spPr bwMode="auto">
            <a:xfrm>
              <a:off x="4888117" y="3614723"/>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
            <p:cNvSpPr>
              <a:spLocks/>
            </p:cNvSpPr>
            <p:nvPr/>
          </p:nvSpPr>
          <p:spPr bwMode="auto">
            <a:xfrm>
              <a:off x="2057604" y="776273"/>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3093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
            <p:cNvSpPr>
              <a:spLocks/>
            </p:cNvSpPr>
            <p:nvPr/>
          </p:nvSpPr>
          <p:spPr bwMode="auto">
            <a:xfrm>
              <a:off x="2057604" y="776273"/>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7"/>
            <p:cNvSpPr>
              <a:spLocks noChangeArrowheads="1"/>
            </p:cNvSpPr>
            <p:nvPr/>
          </p:nvSpPr>
          <p:spPr bwMode="auto">
            <a:xfrm>
              <a:off x="3670504" y="2387586"/>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文本框 56"/>
            <p:cNvSpPr txBox="1"/>
            <p:nvPr/>
          </p:nvSpPr>
          <p:spPr>
            <a:xfrm>
              <a:off x="3813335" y="2753963"/>
              <a:ext cx="2030673" cy="1384995"/>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研究内容</a:t>
              </a:r>
              <a:endParaRPr lang="en-US" altLang="zh-CN" sz="2800" b="1" dirty="0">
                <a:latin typeface="微软雅黑" panose="020B0503020204020204" pitchFamily="34" charset="-122"/>
                <a:ea typeface="微软雅黑" panose="020B0503020204020204" pitchFamily="34" charset="-122"/>
              </a:endParaRPr>
            </a:p>
            <a:p>
              <a:pPr algn="ctr">
                <a:lnSpc>
                  <a:spcPct val="150000"/>
                </a:lnSpc>
              </a:pPr>
              <a:r>
                <a:rPr lang="zh-CN" altLang="en-US" sz="2800" b="1" dirty="0">
                  <a:latin typeface="微软雅黑" panose="020B0503020204020204" pitchFamily="34" charset="-122"/>
                  <a:ea typeface="微软雅黑" panose="020B0503020204020204" pitchFamily="34" charset="-122"/>
                </a:rPr>
                <a:t>的关联关系</a:t>
              </a:r>
            </a:p>
          </p:txBody>
        </p:sp>
        <p:sp>
          <p:nvSpPr>
            <p:cNvPr id="59" name="矩形 58"/>
            <p:cNvSpPr/>
            <p:nvPr/>
          </p:nvSpPr>
          <p:spPr>
            <a:xfrm>
              <a:off x="2728939" y="1440475"/>
              <a:ext cx="1762068" cy="1015663"/>
            </a:xfrm>
            <a:prstGeom prst="rect">
              <a:avLst/>
            </a:prstGeom>
          </p:spPr>
          <p:txBody>
            <a:bodyPr wrap="square">
              <a:spAutoFit/>
            </a:bodyPr>
            <a:lstStyle/>
            <a:p>
              <a:pPr lvl="0"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包含标注信息的超声数据库</a:t>
              </a:r>
            </a:p>
          </p:txBody>
        </p:sp>
        <p:sp>
          <p:nvSpPr>
            <p:cNvPr id="60" name="文本框 59"/>
            <p:cNvSpPr txBox="1"/>
            <p:nvPr/>
          </p:nvSpPr>
          <p:spPr>
            <a:xfrm>
              <a:off x="2063069" y="2094715"/>
              <a:ext cx="340158"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sp>
          <p:nvSpPr>
            <p:cNvPr id="61" name="文本框 60"/>
            <p:cNvSpPr txBox="1"/>
            <p:nvPr/>
          </p:nvSpPr>
          <p:spPr>
            <a:xfrm>
              <a:off x="7277230" y="2085325"/>
              <a:ext cx="340158" cy="461665"/>
            </a:xfrm>
            <a:prstGeom prst="rect">
              <a:avLst/>
            </a:prstGeom>
            <a:noFill/>
          </p:spPr>
          <p:txBody>
            <a:bodyPr wrap="none" rtlCol="0">
              <a:spAutoFit/>
            </a:bodyPr>
            <a:lstStyle/>
            <a:p>
              <a:r>
                <a:rPr lang="en-US" altLang="zh-CN" sz="2400" dirty="0">
                  <a:solidFill>
                    <a:schemeClr val="bg1"/>
                  </a:solidFill>
                </a:rPr>
                <a:t>2</a:t>
              </a:r>
              <a:endParaRPr lang="zh-CN" altLang="en-US" sz="2400" dirty="0">
                <a:solidFill>
                  <a:schemeClr val="bg1"/>
                </a:solidFill>
              </a:endParaRPr>
            </a:p>
          </p:txBody>
        </p:sp>
        <p:sp>
          <p:nvSpPr>
            <p:cNvPr id="62" name="矩形 61"/>
            <p:cNvSpPr/>
            <p:nvPr/>
          </p:nvSpPr>
          <p:spPr>
            <a:xfrm>
              <a:off x="4693747" y="1352009"/>
              <a:ext cx="2814304" cy="1015663"/>
            </a:xfrm>
            <a:prstGeom prst="rect">
              <a:avLst/>
            </a:prstGeom>
          </p:spPr>
          <p:txBody>
            <a:bodyPr wrap="square">
              <a:spAutoFit/>
            </a:bodyPr>
            <a:lstStyle/>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关节图像多目</a:t>
              </a:r>
              <a:endParaRPr lang="en-US" alt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标分割及特征量化度量</a:t>
              </a:r>
            </a:p>
          </p:txBody>
        </p:sp>
        <p:sp>
          <p:nvSpPr>
            <p:cNvPr id="63" name="文本框 62"/>
            <p:cNvSpPr txBox="1"/>
            <p:nvPr/>
          </p:nvSpPr>
          <p:spPr>
            <a:xfrm>
              <a:off x="2056642" y="4527524"/>
              <a:ext cx="340158" cy="461665"/>
            </a:xfrm>
            <a:prstGeom prst="rect">
              <a:avLst/>
            </a:prstGeom>
            <a:noFill/>
          </p:spPr>
          <p:txBody>
            <a:bodyPr wrap="none" rtlCol="0">
              <a:spAutoFit/>
            </a:bodyPr>
            <a:lstStyle/>
            <a:p>
              <a:r>
                <a:rPr lang="en-US" altLang="zh-CN" sz="2400" dirty="0">
                  <a:solidFill>
                    <a:schemeClr val="bg1"/>
                  </a:solidFill>
                </a:rPr>
                <a:t>3</a:t>
              </a:r>
              <a:endParaRPr lang="zh-CN" altLang="en-US" sz="2400" dirty="0">
                <a:solidFill>
                  <a:schemeClr val="bg1"/>
                </a:solidFill>
              </a:endParaRPr>
            </a:p>
          </p:txBody>
        </p:sp>
        <p:sp>
          <p:nvSpPr>
            <p:cNvPr id="64" name="矩形 63"/>
            <p:cNvSpPr/>
            <p:nvPr/>
          </p:nvSpPr>
          <p:spPr>
            <a:xfrm>
              <a:off x="2467905" y="4481357"/>
              <a:ext cx="2035759" cy="1015663"/>
            </a:xfrm>
            <a:prstGeom prst="rect">
              <a:avLst/>
            </a:prstGeom>
          </p:spPr>
          <p:txBody>
            <a:bodyPr wrap="square">
              <a:spAutoFit/>
            </a:bodyPr>
            <a:lstStyle/>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 可信的炎性关节</a:t>
              </a:r>
              <a:endParaRPr lang="en-US" alt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病超声诊断模型</a:t>
              </a:r>
            </a:p>
          </p:txBody>
        </p:sp>
        <p:sp>
          <p:nvSpPr>
            <p:cNvPr id="65" name="文本框 64"/>
            <p:cNvSpPr txBox="1"/>
            <p:nvPr/>
          </p:nvSpPr>
          <p:spPr>
            <a:xfrm>
              <a:off x="7284398" y="4527524"/>
              <a:ext cx="340158" cy="461665"/>
            </a:xfrm>
            <a:prstGeom prst="rect">
              <a:avLst/>
            </a:prstGeom>
            <a:noFill/>
          </p:spPr>
          <p:txBody>
            <a:bodyPr wrap="none" rtlCol="0">
              <a:spAutoFit/>
            </a:bodyPr>
            <a:lstStyle/>
            <a:p>
              <a:r>
                <a:rPr lang="en-US" altLang="zh-CN" sz="2400" dirty="0">
                  <a:solidFill>
                    <a:schemeClr val="bg1"/>
                  </a:solidFill>
                </a:rPr>
                <a:t>4</a:t>
              </a:r>
              <a:endParaRPr lang="zh-CN" altLang="en-US" sz="2400" dirty="0">
                <a:solidFill>
                  <a:schemeClr val="bg1"/>
                </a:solidFill>
              </a:endParaRPr>
            </a:p>
          </p:txBody>
        </p:sp>
        <p:sp>
          <p:nvSpPr>
            <p:cNvPr id="66" name="矩形 65"/>
            <p:cNvSpPr/>
            <p:nvPr/>
          </p:nvSpPr>
          <p:spPr>
            <a:xfrm>
              <a:off x="5288009" y="4426456"/>
              <a:ext cx="1869198" cy="1015663"/>
            </a:xfrm>
            <a:prstGeom prst="rect">
              <a:avLst/>
            </a:prstGeom>
          </p:spPr>
          <p:txBody>
            <a:bodyPr wrap="square">
              <a:spAutoFit/>
            </a:bodyPr>
            <a:lstStyle/>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整合临床信息</a:t>
              </a:r>
              <a:endParaRPr lang="en-US" alt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a:p>
              <a:pPr algn="ctr">
                <a:lnSpc>
                  <a:spcPct val="150000"/>
                </a:lnSpc>
                <a:defRPr/>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的知识图谱</a:t>
              </a:r>
              <a:endParaRPr lang="en-US" alt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70" name="椭圆 69"/>
            <p:cNvSpPr/>
            <p:nvPr/>
          </p:nvSpPr>
          <p:spPr>
            <a:xfrm>
              <a:off x="1912096" y="2098669"/>
              <a:ext cx="428618" cy="4616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320099" y="2116191"/>
              <a:ext cx="428618" cy="4616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912096" y="4530049"/>
              <a:ext cx="428618" cy="4616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308061" y="4536663"/>
              <a:ext cx="428618" cy="4616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803888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13990</TotalTime>
  <Words>4926</Words>
  <Application>Microsoft Office PowerPoint</Application>
  <PresentationFormat>全屏显示(4:3)</PresentationFormat>
  <Paragraphs>753</Paragraphs>
  <Slides>48</Slides>
  <Notes>17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8" baseType="lpstr">
      <vt:lpstr>MS Mincho</vt:lpstr>
      <vt:lpstr>等线</vt:lpstr>
      <vt:lpstr>黑体</vt:lpstr>
      <vt:lpstr>黑体</vt:lpstr>
      <vt:lpstr>华文新魏</vt:lpstr>
      <vt:lpstr>隶书</vt:lpstr>
      <vt:lpstr>宋体</vt:lpstr>
      <vt:lpstr>微软雅黑</vt:lpstr>
      <vt:lpstr>微软雅黑 Light</vt:lpstr>
      <vt:lpstr>Arial</vt:lpstr>
      <vt:lpstr>Arial Black</vt:lpstr>
      <vt:lpstr>Calibri</vt:lpstr>
      <vt:lpstr>Century Gothic</vt:lpstr>
      <vt:lpstr>Impact</vt:lpstr>
      <vt:lpstr>Segoe UI Semilight</vt:lpstr>
      <vt:lpstr>Symbol</vt:lpstr>
      <vt:lpstr>Times New Roman</vt:lpstr>
      <vt:lpstr>Wingdings</vt:lpstr>
      <vt:lpstr>Office 主题</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sen</dc:creator>
  <cp:lastModifiedBy>kai lei</cp:lastModifiedBy>
  <cp:revision>998</cp:revision>
  <cp:lastPrinted>2018-07-10T02:49:13Z</cp:lastPrinted>
  <dcterms:created xsi:type="dcterms:W3CDTF">2015-01-18T03:35:19Z</dcterms:created>
  <dcterms:modified xsi:type="dcterms:W3CDTF">2018-07-17T14:57:57Z</dcterms:modified>
</cp:coreProperties>
</file>